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21"/>
  </p:notesMasterIdLst>
  <p:sldIdLst>
    <p:sldId id="368" r:id="rId2"/>
    <p:sldId id="258" r:id="rId3"/>
    <p:sldId id="365" r:id="rId4"/>
    <p:sldId id="366" r:id="rId5"/>
    <p:sldId id="367" r:id="rId6"/>
    <p:sldId id="315" r:id="rId7"/>
    <p:sldId id="345" r:id="rId8"/>
    <p:sldId id="334" r:id="rId9"/>
    <p:sldId id="346" r:id="rId10"/>
    <p:sldId id="352" r:id="rId11"/>
    <p:sldId id="353" r:id="rId12"/>
    <p:sldId id="354" r:id="rId13"/>
    <p:sldId id="355" r:id="rId14"/>
    <p:sldId id="356" r:id="rId15"/>
    <p:sldId id="357" r:id="rId16"/>
    <p:sldId id="358" r:id="rId17"/>
    <p:sldId id="359" r:id="rId18"/>
    <p:sldId id="360" r:id="rId19"/>
    <p:sldId id="3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itage" id="{03222BC9-50AC-5641-9A4E-56F8AF5F87C7}">
          <p14:sldIdLst>
            <p14:sldId id="368"/>
            <p14:sldId id="258"/>
            <p14:sldId id="365"/>
            <p14:sldId id="366"/>
            <p14:sldId id="367"/>
            <p14:sldId id="315"/>
            <p14:sldId id="345"/>
            <p14:sldId id="334"/>
            <p14:sldId id="346"/>
            <p14:sldId id="352"/>
            <p14:sldId id="353"/>
            <p14:sldId id="354"/>
            <p14:sldId id="355"/>
            <p14:sldId id="356"/>
            <p14:sldId id="357"/>
            <p14:sldId id="358"/>
            <p14:sldId id="359"/>
            <p14:sldId id="360"/>
            <p14:sldId id="3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0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37D74-C181-41DA-B2CC-0509BDCB1576}" type="datetimeFigureOut">
              <a:rPr lang="fr-FR" smtClean="0"/>
              <a:pPr/>
              <a:t>29/11/2018</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702C6-0EB5-4F7F-9077-A815188B5502}" type="slidenum">
              <a:rPr lang="fr-FR" smtClean="0"/>
              <a:pPr/>
              <a:t>‹N°›</a:t>
            </a:fld>
            <a:endParaRPr lang="fr-FR"/>
          </a:p>
        </p:txBody>
      </p:sp>
    </p:spTree>
    <p:extLst>
      <p:ext uri="{BB962C8B-B14F-4D97-AF65-F5344CB8AC3E}">
        <p14:creationId xmlns:p14="http://schemas.microsoft.com/office/powerpoint/2010/main" val="267753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1</a:t>
            </a:fld>
            <a:endParaRPr lang="fr-FR"/>
          </a:p>
        </p:txBody>
      </p:sp>
    </p:spTree>
    <p:extLst>
      <p:ext uri="{BB962C8B-B14F-4D97-AF65-F5344CB8AC3E}">
        <p14:creationId xmlns:p14="http://schemas.microsoft.com/office/powerpoint/2010/main" val="162941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2</a:t>
            </a:fld>
            <a:endParaRPr lang="fr-FR"/>
          </a:p>
        </p:txBody>
      </p:sp>
    </p:spTree>
    <p:extLst>
      <p:ext uri="{BB962C8B-B14F-4D97-AF65-F5344CB8AC3E}">
        <p14:creationId xmlns:p14="http://schemas.microsoft.com/office/powerpoint/2010/main" val="368102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3</a:t>
            </a:fld>
            <a:endParaRPr lang="fr-FR"/>
          </a:p>
        </p:txBody>
      </p:sp>
    </p:spTree>
    <p:extLst>
      <p:ext uri="{BB962C8B-B14F-4D97-AF65-F5344CB8AC3E}">
        <p14:creationId xmlns:p14="http://schemas.microsoft.com/office/powerpoint/2010/main" val="331745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4</a:t>
            </a:fld>
            <a:endParaRPr lang="fr-FR"/>
          </a:p>
        </p:txBody>
      </p:sp>
    </p:spTree>
    <p:extLst>
      <p:ext uri="{BB962C8B-B14F-4D97-AF65-F5344CB8AC3E}">
        <p14:creationId xmlns:p14="http://schemas.microsoft.com/office/powerpoint/2010/main" val="4213058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5</a:t>
            </a:fld>
            <a:endParaRPr lang="fr-FR"/>
          </a:p>
        </p:txBody>
      </p:sp>
    </p:spTree>
    <p:extLst>
      <p:ext uri="{BB962C8B-B14F-4D97-AF65-F5344CB8AC3E}">
        <p14:creationId xmlns:p14="http://schemas.microsoft.com/office/powerpoint/2010/main" val="355462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00D5306-9316-4E6B-9F4D-4CBF8CB1EAAC}" type="datetime1">
              <a:rPr lang="en-US" smtClean="0"/>
              <a:t>11/29/2018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26342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11/29/2018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34033116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11/29/2018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93200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11/29/2018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16053947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fr-FR"/>
              <a:t>Modifiez le style du titre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00D5306-9316-4E6B-9F4D-4CBF8CB1EAAC}" type="datetime1">
              <a:rPr lang="en-US" smtClean="0"/>
              <a:t>11/29/2018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34149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00D5306-9316-4E6B-9F4D-4CBF8CB1EAAC}" type="datetime1">
              <a:rPr lang="en-US" smtClean="0"/>
              <a:t>11/29/2018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23635972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768096"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Modifier les styles du texte du masque</a:t>
            </a:r>
          </a:p>
        </p:txBody>
      </p:sp>
      <p:sp>
        <p:nvSpPr>
          <p:cNvPr id="6" name="Content Placeholder 5"/>
          <p:cNvSpPr>
            <a:spLocks noGrp="1"/>
          </p:cNvSpPr>
          <p:nvPr>
            <p:ph sz="quarter" idx="4"/>
          </p:nvPr>
        </p:nvSpPr>
        <p:spPr>
          <a:xfrm>
            <a:off x="4491990"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00D5306-9316-4E6B-9F4D-4CBF8CB1EAAC}" type="datetime1">
              <a:rPr lang="en-US" smtClean="0"/>
              <a:t>11/29/2018</a:t>
            </a:fld>
            <a:endParaRPr lang="en-US"/>
          </a:p>
        </p:txBody>
      </p:sp>
      <p:sp>
        <p:nvSpPr>
          <p:cNvPr id="8" name="Footer Placeholder 7"/>
          <p:cNvSpPr>
            <a:spLocks noGrp="1"/>
          </p:cNvSpPr>
          <p:nvPr>
            <p:ph type="ftr" sz="quarter" idx="11"/>
          </p:nvPr>
        </p:nvSpPr>
        <p:spPr/>
        <p:txBody>
          <a:bodyPr/>
          <a:lstStyle/>
          <a:p>
            <a:r>
              <a:rPr lang="en-US"/>
              <a:t>Héritage</a:t>
            </a:r>
          </a:p>
        </p:txBody>
      </p:sp>
      <p:sp>
        <p:nvSpPr>
          <p:cNvPr id="9" name="Slide Number Placeholder 8"/>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9279196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00D5306-9316-4E6B-9F4D-4CBF8CB1EAAC}" type="datetime1">
              <a:rPr lang="en-US" smtClean="0"/>
              <a:t>11/29/2018</a:t>
            </a:fld>
            <a:endParaRPr lang="en-US"/>
          </a:p>
        </p:txBody>
      </p:sp>
      <p:sp>
        <p:nvSpPr>
          <p:cNvPr id="4" name="Footer Placeholder 3"/>
          <p:cNvSpPr>
            <a:spLocks noGrp="1"/>
          </p:cNvSpPr>
          <p:nvPr>
            <p:ph type="ftr" sz="quarter" idx="11"/>
          </p:nvPr>
        </p:nvSpPr>
        <p:spPr/>
        <p:txBody>
          <a:bodyPr/>
          <a:lstStyle/>
          <a:p>
            <a:r>
              <a:rPr lang="en-US"/>
              <a:t>Héritage</a:t>
            </a:r>
          </a:p>
        </p:txBody>
      </p:sp>
      <p:sp>
        <p:nvSpPr>
          <p:cNvPr id="5" name="Slide Number Placeholder 4"/>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2797459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D5306-9316-4E6B-9F4D-4CBF8CB1EAAC}" type="datetime1">
              <a:rPr lang="en-US" smtClean="0"/>
              <a:t>11/29/2018</a:t>
            </a:fld>
            <a:endParaRPr lang="en-US"/>
          </a:p>
        </p:txBody>
      </p:sp>
      <p:sp>
        <p:nvSpPr>
          <p:cNvPr id="3" name="Footer Placeholder 2"/>
          <p:cNvSpPr>
            <a:spLocks noGrp="1"/>
          </p:cNvSpPr>
          <p:nvPr>
            <p:ph type="ftr" sz="quarter" idx="11"/>
          </p:nvPr>
        </p:nvSpPr>
        <p:spPr/>
        <p:txBody>
          <a:bodyPr/>
          <a:lstStyle/>
          <a:p>
            <a:r>
              <a:rPr lang="en-US"/>
              <a:t>Héritage</a:t>
            </a:r>
          </a:p>
        </p:txBody>
      </p:sp>
      <p:sp>
        <p:nvSpPr>
          <p:cNvPr id="4" name="Slide Number Placeholder 3"/>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401799847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fr-FR"/>
              <a:t>Modifiez le style du titre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11/29/2018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426743914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11/29/2018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9681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0D5306-9316-4E6B-9F4D-4CBF8CB1EAAC}" type="datetime1">
              <a:rPr lang="en-US" smtClean="0"/>
              <a:t>11/29/2018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Héritage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156223-6CBB-4053-8E25-8C4A16887D28}" type="slidenum">
              <a:rPr lang="en-US" smtClean="0"/>
              <a:pPr/>
              <a:t>‹N°›</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9151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547664" y="507774"/>
            <a:ext cx="6984776" cy="925141"/>
          </a:xfrm>
          <a:solidFill>
            <a:schemeClr val="bg2"/>
          </a:solidFill>
        </p:spPr>
        <p:style>
          <a:lnRef idx="2">
            <a:schemeClr val="accent4"/>
          </a:lnRef>
          <a:fillRef idx="1">
            <a:schemeClr val="lt1"/>
          </a:fillRef>
          <a:effectRef idx="0">
            <a:schemeClr val="accent4"/>
          </a:effectRef>
          <a:fontRef idx="minor">
            <a:schemeClr val="dk1"/>
          </a:fontRef>
        </p:style>
        <p:txBody>
          <a:bodyPr>
            <a:noAutofit/>
          </a:bodyPr>
          <a:lstStyle/>
          <a:p>
            <a:pPr algn="ctr"/>
            <a:r>
              <a:rPr lang="fr-FR" sz="3000" b="1" dirty="0">
                <a:latin typeface="Adobe Devanagari" panose="02040503050201020203" pitchFamily="18" charset="0"/>
                <a:cs typeface="Adobe Devanagari" panose="02040503050201020203" pitchFamily="18" charset="0"/>
              </a:rPr>
              <a:t>	Conception par Objet et Programmation Java</a:t>
            </a:r>
            <a:r>
              <a:rPr lang="fr-FR" sz="3000" dirty="0">
                <a:latin typeface="Adobe Devanagari" panose="02040503050201020203" pitchFamily="18" charset="0"/>
                <a:cs typeface="Adobe Devanagari" panose="02040503050201020203" pitchFamily="18" charset="0"/>
              </a:rPr>
              <a:t/>
            </a:r>
            <a:br>
              <a:rPr lang="fr-FR" sz="3000" dirty="0">
                <a:latin typeface="Adobe Devanagari" panose="02040503050201020203" pitchFamily="18" charset="0"/>
                <a:cs typeface="Adobe Devanagari" panose="02040503050201020203" pitchFamily="18" charset="0"/>
              </a:rPr>
            </a:br>
            <a:endParaRPr lang="fr-FR" sz="3000" b="1" dirty="0">
              <a:latin typeface="Adobe Devanagari" panose="02040503050201020203" pitchFamily="18" charset="0"/>
              <a:cs typeface="Adobe Devanagari" panose="02040503050201020203" pitchFamily="18" charset="0"/>
            </a:endParaRPr>
          </a:p>
        </p:txBody>
      </p:sp>
      <p:sp>
        <p:nvSpPr>
          <p:cNvPr id="4" name="Espace réservé du numéro de diapositive 3"/>
          <p:cNvSpPr>
            <a:spLocks noGrp="1"/>
          </p:cNvSpPr>
          <p:nvPr>
            <p:ph type="sldNum" sz="quarter" idx="12"/>
          </p:nvPr>
        </p:nvSpPr>
        <p:spPr/>
        <p:txBody>
          <a:bodyPr/>
          <a:lstStyle/>
          <a:p>
            <a:r>
              <a:rPr lang="en-US" dirty="0">
                <a:solidFill>
                  <a:schemeClr val="bg1"/>
                </a:solidFill>
              </a:rPr>
              <a:t>1</a:t>
            </a:r>
          </a:p>
        </p:txBody>
      </p:sp>
      <p:grpSp>
        <p:nvGrpSpPr>
          <p:cNvPr id="6" name="Groupe 5"/>
          <p:cNvGrpSpPr/>
          <p:nvPr/>
        </p:nvGrpSpPr>
        <p:grpSpPr>
          <a:xfrm>
            <a:off x="179512" y="1886402"/>
            <a:ext cx="8964488" cy="3711575"/>
            <a:chOff x="305837" y="1872471"/>
            <a:chExt cx="9144000" cy="3711575"/>
          </a:xfrm>
        </p:grpSpPr>
        <p:grpSp>
          <p:nvGrpSpPr>
            <p:cNvPr id="8" name="Groupe 7"/>
            <p:cNvGrpSpPr/>
            <p:nvPr/>
          </p:nvGrpSpPr>
          <p:grpSpPr>
            <a:xfrm>
              <a:off x="305837" y="1872471"/>
              <a:ext cx="9144000" cy="3711575"/>
              <a:chOff x="0" y="1928813"/>
              <a:chExt cx="9144000" cy="3711575"/>
            </a:xfrm>
          </p:grpSpPr>
          <p:sp>
            <p:nvSpPr>
              <p:cNvPr id="11" name="Rectangle 10"/>
              <p:cNvSpPr/>
              <p:nvPr/>
            </p:nvSpPr>
            <p:spPr>
              <a:xfrm>
                <a:off x="0" y="2978301"/>
                <a:ext cx="9144000" cy="2016125"/>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p>
                <a:pPr>
                  <a:spcBef>
                    <a:spcPct val="0"/>
                  </a:spcBef>
                </a:pPr>
                <a:endParaRPr lang="fr-FR" sz="3600" b="1" i="1" kern="0" dirty="0">
                  <a:solidFill>
                    <a:schemeClr val="dk1"/>
                  </a:solidFill>
                </a:endParaRPr>
              </a:p>
            </p:txBody>
          </p:sp>
          <p:pic>
            <p:nvPicPr>
              <p:cNvPr id="12" name="Picture 6"/>
              <p:cNvPicPr>
                <a:picLocks noChangeAspect="1"/>
              </p:cNvPicPr>
              <p:nvPr/>
            </p:nvPicPr>
            <p:blipFill>
              <a:blip r:embed="rId3" cstate="print"/>
              <a:srcRect/>
              <a:stretch>
                <a:fillRect/>
              </a:stretch>
            </p:blipFill>
            <p:spPr bwMode="auto">
              <a:xfrm>
                <a:off x="5724525" y="1928813"/>
                <a:ext cx="3419475" cy="3711575"/>
              </a:xfrm>
              <a:prstGeom prst="rect">
                <a:avLst/>
              </a:prstGeom>
              <a:noFill/>
              <a:ln w="9525">
                <a:noFill/>
                <a:miter lim="800000"/>
                <a:headEnd/>
                <a:tailEnd/>
              </a:ln>
            </p:spPr>
          </p:pic>
        </p:grpSp>
        <p:sp>
          <p:nvSpPr>
            <p:cNvPr id="7" name="ZoneTexte 8"/>
            <p:cNvSpPr txBox="1">
              <a:spLocks noChangeArrowheads="1"/>
            </p:cNvSpPr>
            <p:nvPr/>
          </p:nvSpPr>
          <p:spPr bwMode="auto">
            <a:xfrm>
              <a:off x="526225" y="2581583"/>
              <a:ext cx="5989991" cy="400110"/>
            </a:xfrm>
            <a:prstGeom prst="rect">
              <a:avLst/>
            </a:prstGeom>
            <a:noFill/>
            <a:ln w="9525">
              <a:noFill/>
              <a:miter lim="800000"/>
              <a:headEnd/>
              <a:tailEnd/>
            </a:ln>
          </p:spPr>
          <p:txBody>
            <a:bodyPr wrap="square">
              <a:spAutoFit/>
            </a:bodyPr>
            <a:lstStyle/>
            <a:p>
              <a:pPr eaLnBrk="1" hangingPunct="1"/>
              <a:endParaRPr lang="fr-FR" sz="2000" b="1" dirty="0"/>
            </a:p>
          </p:txBody>
        </p:sp>
        <p:sp>
          <p:nvSpPr>
            <p:cNvPr id="2" name="Rectangle 1"/>
            <p:cNvSpPr/>
            <p:nvPr/>
          </p:nvSpPr>
          <p:spPr>
            <a:xfrm>
              <a:off x="526225" y="3140968"/>
              <a:ext cx="5822063" cy="461665"/>
            </a:xfrm>
            <a:prstGeom prst="rect">
              <a:avLst/>
            </a:prstGeom>
          </p:spPr>
          <p:txBody>
            <a:bodyPr wrap="square">
              <a:spAutoFit/>
            </a:bodyPr>
            <a:lstStyle/>
            <a:p>
              <a:r>
                <a:rPr lang="fr-FR" sz="2400" b="1" i="1" u="sng" dirty="0"/>
                <a:t>Chapitre 10 : Les </a:t>
              </a:r>
              <a:r>
                <a:rPr lang="fr-FR" sz="2400" b="1" i="1" u="sng" dirty="0" err="1" smtClean="0"/>
                <a:t>Streams</a:t>
              </a:r>
              <a:endParaRPr lang="fr-FR" sz="2400" i="1" u="sng" dirty="0"/>
            </a:p>
          </p:txBody>
        </p:sp>
        <p:sp>
          <p:nvSpPr>
            <p:cNvPr id="5" name="ZoneTexte 4"/>
            <p:cNvSpPr txBox="1"/>
            <p:nvPr/>
          </p:nvSpPr>
          <p:spPr>
            <a:xfrm>
              <a:off x="558467" y="3761908"/>
              <a:ext cx="4549831" cy="523220"/>
            </a:xfrm>
            <a:prstGeom prst="rect">
              <a:avLst/>
            </a:prstGeom>
            <a:noFill/>
          </p:spPr>
          <p:txBody>
            <a:bodyPr wrap="square" rtlCol="0">
              <a:spAutoFit/>
            </a:bodyPr>
            <a:lstStyle/>
            <a:p>
              <a:r>
                <a:rPr lang="fr-FR" sz="2800" b="1" i="1" dirty="0">
                  <a:solidFill>
                    <a:schemeClr val="accent6"/>
                  </a:solidFill>
                </a:rPr>
                <a:t>Equipe Java</a:t>
              </a:r>
            </a:p>
          </p:txBody>
        </p:sp>
      </p:grpSp>
      <p:pic>
        <p:nvPicPr>
          <p:cNvPr id="16" name="Imag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3092" y="6165304"/>
            <a:ext cx="1560907" cy="689386"/>
          </a:xfrm>
          <a:prstGeom prst="rect">
            <a:avLst/>
          </a:prstGeom>
        </p:spPr>
      </p:pic>
    </p:spTree>
    <p:extLst>
      <p:ext uri="{BB962C8B-B14F-4D97-AF65-F5344CB8AC3E}">
        <p14:creationId xmlns:p14="http://schemas.microsoft.com/office/powerpoint/2010/main" val="16593828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18319" y="685340"/>
            <a:ext cx="6912768" cy="552986"/>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600" b="1" dirty="0">
                <a:solidFill>
                  <a:schemeClr val="dk1"/>
                </a:solidFill>
                <a:latin typeface="+mn-lt"/>
                <a:ea typeface="+mn-ea"/>
                <a:cs typeface="+mn-cs"/>
              </a:rPr>
              <a:t>Opérations sur les </a:t>
            </a:r>
            <a:r>
              <a:rPr lang="fr-FR" sz="3600" b="1" dirty="0" err="1">
                <a:solidFill>
                  <a:schemeClr val="dk1"/>
                </a:solidFill>
                <a:latin typeface="+mn-lt"/>
                <a:ea typeface="+mn-ea"/>
                <a:cs typeface="+mn-cs"/>
              </a:rPr>
              <a:t>stream</a:t>
            </a:r>
            <a:endParaRPr lang="fr-FR" sz="3600" b="1" dirty="0">
              <a:solidFill>
                <a:schemeClr val="dk1"/>
              </a:solidFill>
              <a:latin typeface="+mn-lt"/>
              <a:ea typeface="+mn-ea"/>
              <a:cs typeface="+mn-cs"/>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10</a:t>
            </a:fld>
            <a:endParaRPr lang="en-US"/>
          </a:p>
        </p:txBody>
      </p:sp>
      <p:sp>
        <p:nvSpPr>
          <p:cNvPr id="8" name="ZoneTexte 7"/>
          <p:cNvSpPr txBox="1"/>
          <p:nvPr/>
        </p:nvSpPr>
        <p:spPr>
          <a:xfrm>
            <a:off x="683568" y="1340768"/>
            <a:ext cx="7776864" cy="3939540"/>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 </a:t>
            </a:r>
          </a:p>
          <a:p>
            <a:pPr algn="just"/>
            <a:r>
              <a:rPr lang="fr-FR" sz="2100" dirty="0">
                <a:latin typeface="Times New Roman" panose="02020603050405020304" pitchFamily="18" charset="0"/>
                <a:cs typeface="Times New Roman" panose="02020603050405020304" pitchFamily="18" charset="0"/>
              </a:rPr>
              <a:t>L’intérêt principal d’un "</a:t>
            </a:r>
            <a:r>
              <a:rPr lang="fr-FR" sz="2100" b="1" i="1" dirty="0" err="1">
                <a:latin typeface="Times New Roman" panose="02020603050405020304" pitchFamily="18" charset="0"/>
                <a:cs typeface="Times New Roman" panose="02020603050405020304" pitchFamily="18" charset="0"/>
              </a:rPr>
              <a:t>stream</a:t>
            </a:r>
            <a:r>
              <a:rPr lang="fr-FR" sz="2100" dirty="0">
                <a:latin typeface="Times New Roman" panose="02020603050405020304" pitchFamily="18" charset="0"/>
                <a:cs typeface="Times New Roman" panose="02020603050405020304" pitchFamily="18" charset="0"/>
              </a:rPr>
              <a:t>" réside dans la possibilité d’effectuer plusieurs opérations plus ou moins complexes en les enchaînant en une seule instruction. Cet enchaînement, appelé  pipeline, est composé de plusieurs opérations intermédiaires et d’une seule opération terminale.</a:t>
            </a:r>
          </a:p>
          <a:p>
            <a:pPr algn="just"/>
            <a:endParaRPr lang="fr-FR" sz="2100" dirty="0">
              <a:latin typeface="Times New Roman" panose="02020603050405020304" pitchFamily="18" charset="0"/>
              <a:cs typeface="Times New Roman" panose="02020603050405020304" pitchFamily="18" charset="0"/>
            </a:endParaRPr>
          </a:p>
          <a:p>
            <a:pPr algn="just"/>
            <a:r>
              <a:rPr lang="fr-FR" sz="2100" b="1" i="1" u="sng" dirty="0">
                <a:latin typeface="Times New Roman" panose="02020603050405020304" pitchFamily="18" charset="0"/>
                <a:cs typeface="Times New Roman" panose="02020603050405020304" pitchFamily="18" charset="0"/>
              </a:rPr>
              <a:t>Opérations intermédiaires :</a:t>
            </a:r>
          </a:p>
          <a:p>
            <a:pPr algn="just"/>
            <a:endParaRPr lang="fr-FR" sz="2100" b="1" i="1" u="sng"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Chaque opération intermédiaire retourne un nouveau "</a:t>
            </a:r>
            <a:r>
              <a:rPr lang="fr-FR" sz="2100" b="1" i="1" dirty="0" err="1">
                <a:latin typeface="Times New Roman" panose="02020603050405020304" pitchFamily="18" charset="0"/>
                <a:cs typeface="Times New Roman" panose="02020603050405020304" pitchFamily="18" charset="0"/>
              </a:rPr>
              <a:t>stream</a:t>
            </a:r>
            <a:r>
              <a:rPr lang="fr-FR" sz="2100" dirty="0">
                <a:latin typeface="Times New Roman" panose="02020603050405020304" pitchFamily="18" charset="0"/>
                <a:cs typeface="Times New Roman" panose="02020603050405020304" pitchFamily="18" charset="0"/>
              </a:rPr>
              <a:t>" (permettant ainsi l’enchaînement des opérations).</a:t>
            </a:r>
          </a:p>
          <a:p>
            <a:pPr algn="just"/>
            <a:endParaRPr lang="fr-F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7772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04235"/>
            <a:ext cx="6984776" cy="53222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600" b="1" dirty="0">
                <a:solidFill>
                  <a:schemeClr val="dk1"/>
                </a:solidFill>
                <a:latin typeface="+mn-lt"/>
                <a:ea typeface="+mn-ea"/>
                <a:cs typeface="+mn-cs"/>
              </a:rPr>
              <a:t>Opérations sur les </a:t>
            </a:r>
            <a:r>
              <a:rPr lang="fr-FR" sz="3600" b="1" dirty="0" err="1">
                <a:solidFill>
                  <a:schemeClr val="dk1"/>
                </a:solidFill>
                <a:latin typeface="+mn-lt"/>
                <a:ea typeface="+mn-ea"/>
                <a:cs typeface="+mn-cs"/>
              </a:rPr>
              <a:t>stream</a:t>
            </a:r>
            <a:endParaRPr lang="fr-FR" sz="3600" b="1" dirty="0">
              <a:solidFill>
                <a:schemeClr val="dk1"/>
              </a:solidFill>
              <a:latin typeface="+mn-lt"/>
              <a:ea typeface="+mn-ea"/>
              <a:cs typeface="+mn-cs"/>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11</a:t>
            </a:fld>
            <a:endParaRPr lang="en-US"/>
          </a:p>
        </p:txBody>
      </p:sp>
      <p:sp>
        <p:nvSpPr>
          <p:cNvPr id="3" name="Rectangle 2"/>
          <p:cNvSpPr/>
          <p:nvPr/>
        </p:nvSpPr>
        <p:spPr>
          <a:xfrm>
            <a:off x="467544" y="1484784"/>
            <a:ext cx="7992888" cy="4401205"/>
          </a:xfrm>
          <a:prstGeom prst="rect">
            <a:avLst/>
          </a:prstGeom>
        </p:spPr>
        <p:txBody>
          <a:bodyPr wrap="square">
            <a:spAutoFit/>
          </a:bodyPr>
          <a:lstStyle/>
          <a:p>
            <a:pPr algn="just"/>
            <a:r>
              <a:rPr lang="fr-FR" sz="2000" b="1" i="1" u="sng" dirty="0">
                <a:latin typeface="Calibri" panose="020F0502020204030204" pitchFamily="34" charset="0"/>
              </a:rPr>
              <a:t>Opérations intermédiaires principales :</a:t>
            </a:r>
          </a:p>
          <a:p>
            <a:pPr algn="just"/>
            <a:endParaRPr lang="fr-FR" sz="2000" b="1" i="1" u="sng" dirty="0">
              <a:latin typeface="Calibri" panose="020F0502020204030204" pitchFamily="34" charset="0"/>
            </a:endParaRPr>
          </a:p>
          <a:p>
            <a:pPr algn="just"/>
            <a:r>
              <a:rPr lang="fr-FR" sz="2000" b="1" i="1" u="sng" dirty="0">
                <a:latin typeface="Calibri" panose="020F0502020204030204" pitchFamily="34" charset="0"/>
              </a:rPr>
              <a:t>De même type</a:t>
            </a:r>
          </a:p>
          <a:p>
            <a:pPr algn="just"/>
            <a:r>
              <a:rPr lang="fr-FR" sz="2000" b="1" dirty="0"/>
              <a:t>Stream&lt;T&gt; </a:t>
            </a:r>
            <a:r>
              <a:rPr lang="fr-FR" sz="2000" b="1" dirty="0" err="1"/>
              <a:t>filter</a:t>
            </a:r>
            <a:r>
              <a:rPr lang="fr-FR" sz="2000" b="1" dirty="0"/>
              <a:t>(</a:t>
            </a:r>
            <a:r>
              <a:rPr lang="fr-FR" sz="2000" b="1" dirty="0" err="1"/>
              <a:t>Predicate</a:t>
            </a:r>
            <a:r>
              <a:rPr lang="fr-FR" sz="2000" b="1" dirty="0"/>
              <a:t>&lt;T&gt;)</a:t>
            </a:r>
            <a:r>
              <a:rPr lang="fr-FR" sz="2000" dirty="0"/>
              <a:t>  </a:t>
            </a:r>
          </a:p>
          <a:p>
            <a:pPr algn="just"/>
            <a:r>
              <a:rPr lang="fr-FR" sz="2000" b="1" dirty="0"/>
              <a:t>Stream&lt;T&gt; </a:t>
            </a:r>
            <a:r>
              <a:rPr lang="fr-FR" sz="2000" b="1" dirty="0" err="1"/>
              <a:t>sorted</a:t>
            </a:r>
            <a:r>
              <a:rPr lang="fr-FR" sz="2000" b="1" dirty="0"/>
              <a:t>()</a:t>
            </a:r>
            <a:r>
              <a:rPr lang="fr-FR" sz="2000" dirty="0"/>
              <a:t> </a:t>
            </a:r>
          </a:p>
          <a:p>
            <a:pPr algn="just"/>
            <a:r>
              <a:rPr lang="fr-FR" sz="2000" b="1" dirty="0"/>
              <a:t>Stream&lt;T&gt; </a:t>
            </a:r>
            <a:r>
              <a:rPr lang="fr-FR" sz="2000" b="1" dirty="0" err="1"/>
              <a:t>sorted</a:t>
            </a:r>
            <a:r>
              <a:rPr lang="fr-FR" sz="2000" b="1" dirty="0"/>
              <a:t>(</a:t>
            </a:r>
            <a:r>
              <a:rPr lang="fr-FR" sz="2000" b="1" dirty="0" err="1"/>
              <a:t>Comparator</a:t>
            </a:r>
            <a:r>
              <a:rPr lang="fr-FR" sz="2000" b="1" dirty="0"/>
              <a:t>&lt;T&gt; </a:t>
            </a:r>
            <a:r>
              <a:rPr lang="fr-FR" sz="2000" b="1" dirty="0" err="1"/>
              <a:t>comparator</a:t>
            </a:r>
            <a:r>
              <a:rPr lang="fr-FR" sz="2000" b="1" dirty="0"/>
              <a:t>)</a:t>
            </a:r>
            <a:r>
              <a:rPr lang="fr-FR" sz="2000" dirty="0"/>
              <a:t>  </a:t>
            </a:r>
          </a:p>
          <a:p>
            <a:pPr algn="just"/>
            <a:r>
              <a:rPr lang="fr-FR" sz="2000" b="1" dirty="0"/>
              <a:t>Stream&lt;T&gt; distinct()</a:t>
            </a:r>
          </a:p>
          <a:p>
            <a:pPr algn="just"/>
            <a:r>
              <a:rPr lang="fr-FR" sz="2000" b="1" dirty="0"/>
              <a:t>Stream&lt;T&gt; </a:t>
            </a:r>
            <a:r>
              <a:rPr lang="fr-FR" sz="2000" b="1" dirty="0" err="1"/>
              <a:t>limit</a:t>
            </a:r>
            <a:r>
              <a:rPr lang="fr-FR" sz="2000" b="1" dirty="0"/>
              <a:t>(long </a:t>
            </a:r>
            <a:r>
              <a:rPr lang="fr-FR" sz="2000" b="1" dirty="0" err="1"/>
              <a:t>maxSize</a:t>
            </a:r>
            <a:r>
              <a:rPr lang="fr-FR" sz="2000" b="1" dirty="0"/>
              <a:t>)</a:t>
            </a:r>
            <a:r>
              <a:rPr lang="fr-FR" sz="2000" dirty="0"/>
              <a:t> </a:t>
            </a:r>
          </a:p>
          <a:p>
            <a:pPr algn="just"/>
            <a:r>
              <a:rPr lang="fr-FR" sz="2000" b="1" dirty="0"/>
              <a:t>Stream&lt;T&gt; </a:t>
            </a:r>
            <a:r>
              <a:rPr lang="fr-FR" sz="2000" b="1" dirty="0" err="1"/>
              <a:t>peek</a:t>
            </a:r>
            <a:r>
              <a:rPr lang="fr-FR" sz="2000" b="1" dirty="0"/>
              <a:t>(Consumer&lt;T&gt; action)</a:t>
            </a:r>
            <a:r>
              <a:rPr lang="fr-FR" sz="2000" dirty="0"/>
              <a:t> : </a:t>
            </a:r>
          </a:p>
          <a:p>
            <a:pPr algn="just"/>
            <a:r>
              <a:rPr lang="fr-FR" sz="2000" b="1" dirty="0"/>
              <a:t>Stream&lt;T&gt; skip(long n)</a:t>
            </a:r>
            <a:r>
              <a:rPr lang="fr-FR" sz="2000" dirty="0"/>
              <a:t> </a:t>
            </a:r>
          </a:p>
          <a:p>
            <a:pPr algn="just"/>
            <a:endParaRPr lang="fr-FR" sz="2000" b="1" i="1" u="sng" dirty="0">
              <a:latin typeface="Calibri" panose="020F0502020204030204" pitchFamily="34" charset="0"/>
            </a:endParaRPr>
          </a:p>
          <a:p>
            <a:pPr algn="just"/>
            <a:r>
              <a:rPr lang="fr-FR" sz="2000" b="1" i="1" u="sng" dirty="0">
                <a:latin typeface="Calibri" panose="020F0502020204030204" pitchFamily="34" charset="0"/>
              </a:rPr>
              <a:t>De type différent </a:t>
            </a:r>
          </a:p>
          <a:p>
            <a:pPr algn="just"/>
            <a:r>
              <a:rPr lang="fr-FR" sz="2000" b="1" dirty="0"/>
              <a:t>&lt;R&gt; Stream&lt;R&gt; </a:t>
            </a:r>
            <a:r>
              <a:rPr lang="fr-FR" sz="2000" b="1" dirty="0" err="1"/>
              <a:t>map</a:t>
            </a:r>
            <a:r>
              <a:rPr lang="fr-FR" sz="2000" b="1" dirty="0"/>
              <a:t>(</a:t>
            </a:r>
            <a:r>
              <a:rPr lang="fr-FR" sz="2000" b="1" dirty="0" err="1"/>
              <a:t>Function</a:t>
            </a:r>
            <a:r>
              <a:rPr lang="fr-FR" sz="2000" b="1" dirty="0"/>
              <a:t>&lt;T, R&gt; mapper)</a:t>
            </a:r>
            <a:r>
              <a:rPr lang="fr-FR" sz="2000" dirty="0"/>
              <a:t> </a:t>
            </a:r>
          </a:p>
          <a:p>
            <a:pPr algn="just"/>
            <a:r>
              <a:rPr lang="fr-FR" sz="2000" b="1" dirty="0"/>
              <a:t>R&gt; Stream&lt;R&gt; </a:t>
            </a:r>
            <a:r>
              <a:rPr lang="fr-FR" sz="2000" b="1" dirty="0" err="1"/>
              <a:t>flatMap</a:t>
            </a:r>
            <a:r>
              <a:rPr lang="fr-FR" sz="2000" b="1" dirty="0"/>
              <a:t>(</a:t>
            </a:r>
            <a:r>
              <a:rPr lang="fr-FR" sz="2000" b="1" dirty="0" err="1"/>
              <a:t>Function</a:t>
            </a:r>
            <a:r>
              <a:rPr lang="fr-FR" sz="2000" b="1" dirty="0"/>
              <a:t>&lt;T, Stream&lt;R&gt;&gt; mapper)</a:t>
            </a:r>
            <a:endParaRPr lang="fr-FR" sz="2000" b="1" i="1" u="sng" dirty="0">
              <a:latin typeface="Calibri" panose="020F0502020204030204" pitchFamily="34" charset="0"/>
            </a:endParaRPr>
          </a:p>
        </p:txBody>
      </p:sp>
    </p:spTree>
    <p:extLst>
      <p:ext uri="{BB962C8B-B14F-4D97-AF65-F5344CB8AC3E}">
        <p14:creationId xmlns:p14="http://schemas.microsoft.com/office/powerpoint/2010/main" val="34828748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95123"/>
            <a:ext cx="6984776" cy="550443"/>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200" b="1" dirty="0">
                <a:solidFill>
                  <a:schemeClr val="dk1"/>
                </a:solidFill>
                <a:latin typeface="+mn-lt"/>
                <a:ea typeface="+mn-ea"/>
                <a:cs typeface="+mn-cs"/>
              </a:rPr>
              <a:t>Opérations sur les </a:t>
            </a:r>
            <a:r>
              <a:rPr lang="fr-FR" sz="3200" b="1" dirty="0" err="1">
                <a:solidFill>
                  <a:schemeClr val="dk1"/>
                </a:solidFill>
                <a:latin typeface="+mn-lt"/>
                <a:ea typeface="+mn-ea"/>
                <a:cs typeface="+mn-cs"/>
              </a:rPr>
              <a:t>stream</a:t>
            </a:r>
            <a:endParaRPr lang="fr-FR" sz="3200" b="1" dirty="0">
              <a:solidFill>
                <a:schemeClr val="dk1"/>
              </a:solidFill>
              <a:latin typeface="+mn-lt"/>
              <a:ea typeface="+mn-ea"/>
              <a:cs typeface="+mn-cs"/>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12</a:t>
            </a:fld>
            <a:endParaRPr lang="en-US"/>
          </a:p>
        </p:txBody>
      </p:sp>
      <p:sp>
        <p:nvSpPr>
          <p:cNvPr id="3" name="Rectangle 2"/>
          <p:cNvSpPr/>
          <p:nvPr/>
        </p:nvSpPr>
        <p:spPr>
          <a:xfrm>
            <a:off x="611560" y="1608035"/>
            <a:ext cx="7992888" cy="5324535"/>
          </a:xfrm>
          <a:prstGeom prst="rect">
            <a:avLst/>
          </a:prstGeom>
        </p:spPr>
        <p:txBody>
          <a:bodyPr wrap="square">
            <a:spAutoFit/>
          </a:bodyPr>
          <a:lstStyle/>
          <a:p>
            <a:pPr algn="just"/>
            <a:r>
              <a:rPr lang="fr-FR" sz="2000" b="1" i="1" u="sng" dirty="0">
                <a:latin typeface="Times New Roman" panose="02020603050405020304" pitchFamily="18" charset="0"/>
                <a:cs typeface="Times New Roman" panose="02020603050405020304" pitchFamily="18" charset="0"/>
              </a:rPr>
              <a:t>Opérations terminales:</a:t>
            </a:r>
          </a:p>
          <a:p>
            <a:pPr algn="just"/>
            <a:endParaRPr lang="fr-FR" sz="2000" b="1" i="1" u="sng"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L’opération terminale d’un </a:t>
            </a:r>
            <a:r>
              <a:rPr lang="fr-FR" sz="2000" dirty="0" err="1">
                <a:latin typeface="Times New Roman" panose="02020603050405020304" pitchFamily="18" charset="0"/>
                <a:cs typeface="Times New Roman" panose="02020603050405020304" pitchFamily="18" charset="0"/>
              </a:rPr>
              <a:t>stream</a:t>
            </a:r>
            <a:r>
              <a:rPr lang="fr-FR" sz="2000" dirty="0">
                <a:latin typeface="Times New Roman" panose="02020603050405020304" pitchFamily="18" charset="0"/>
                <a:cs typeface="Times New Roman" panose="02020603050405020304" pitchFamily="18" charset="0"/>
              </a:rPr>
              <a:t> est une opération finale, celle qui déclenche l’exécution du pipeline d’opérations (et donc consomme le flux d’entrée), produit (éventuellement) un résultat puis ferme le "</a:t>
            </a:r>
            <a:r>
              <a:rPr lang="fr-FR" sz="2000" b="1" i="1" dirty="0" err="1">
                <a:latin typeface="Times New Roman" panose="02020603050405020304" pitchFamily="18" charset="0"/>
                <a:cs typeface="Times New Roman" panose="02020603050405020304" pitchFamily="18" charset="0"/>
              </a:rPr>
              <a:t>stream</a:t>
            </a:r>
            <a:r>
              <a:rPr lang="fr-FR" sz="2000" dirty="0">
                <a:latin typeface="Times New Roman" panose="02020603050405020304" pitchFamily="18" charset="0"/>
                <a:cs typeface="Times New Roman" panose="02020603050405020304" pitchFamily="18" charset="0"/>
              </a:rPr>
              <a:t>".</a:t>
            </a:r>
          </a:p>
          <a:p>
            <a:pPr algn="just"/>
            <a:endParaRPr lang="fr-FR" sz="2000" b="1" i="1" u="sng" dirty="0">
              <a:latin typeface="Times New Roman" panose="02020603050405020304" pitchFamily="18" charset="0"/>
              <a:cs typeface="Times New Roman" panose="02020603050405020304" pitchFamily="18" charset="0"/>
            </a:endParaRPr>
          </a:p>
          <a:p>
            <a:pPr algn="just"/>
            <a:r>
              <a:rPr lang="fr-FR" sz="2000" b="1" i="1" u="sng" dirty="0">
                <a:latin typeface="Times New Roman" panose="02020603050405020304" pitchFamily="18" charset="0"/>
                <a:cs typeface="Times New Roman" panose="02020603050405020304" pitchFamily="18" charset="0"/>
              </a:rPr>
              <a:t>Opérations terminales principales :</a:t>
            </a:r>
          </a:p>
          <a:p>
            <a:pPr algn="just"/>
            <a:endParaRPr lang="fr-FR" sz="2000" b="1" i="1" u="sng"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fr-FR" sz="2000" b="1" u="sng" dirty="0">
                <a:latin typeface="Times New Roman" panose="02020603050405020304" pitchFamily="18" charset="0"/>
                <a:cs typeface="Times New Roman" panose="02020603050405020304" pitchFamily="18" charset="0"/>
              </a:rPr>
              <a:t>Booléennes</a:t>
            </a:r>
          </a:p>
          <a:p>
            <a:pPr marL="342900" lvl="0" indent="-342900" algn="just">
              <a:buFont typeface="Wingdings" panose="05000000000000000000" pitchFamily="2" charset="2"/>
              <a:buChar char="§"/>
            </a:pPr>
            <a:endParaRPr lang="fr-FR" sz="2000" b="1" i="1" dirty="0">
              <a:latin typeface="Times New Roman" panose="02020603050405020304" pitchFamily="18" charset="0"/>
              <a:cs typeface="Times New Roman" panose="02020603050405020304" pitchFamily="18" charset="0"/>
            </a:endParaRPr>
          </a:p>
          <a:p>
            <a:pPr marL="342900" indent="-342900" algn="just">
              <a:buFontTx/>
              <a:buChar char="-"/>
            </a:pPr>
            <a:r>
              <a:rPr lang="fr-FR" sz="2000" dirty="0">
                <a:latin typeface="Times New Roman" panose="02020603050405020304" pitchFamily="18" charset="0"/>
                <a:cs typeface="Times New Roman" panose="02020603050405020304" pitchFamily="18" charset="0"/>
              </a:rPr>
              <a:t>Les opérations booléennes "</a:t>
            </a:r>
            <a:r>
              <a:rPr lang="fr-FR" sz="2000" b="1" i="1" dirty="0" err="1">
                <a:latin typeface="Times New Roman" panose="02020603050405020304" pitchFamily="18" charset="0"/>
                <a:cs typeface="Times New Roman" panose="02020603050405020304" pitchFamily="18" charset="0"/>
              </a:rPr>
              <a:t>allMatch</a:t>
            </a:r>
            <a:r>
              <a:rPr lang="fr-FR" sz="2000"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anyMatch</a:t>
            </a:r>
            <a:r>
              <a:rPr lang="fr-FR" sz="2000" dirty="0">
                <a:latin typeface="Times New Roman" panose="02020603050405020304" pitchFamily="18" charset="0"/>
                <a:cs typeface="Times New Roman" panose="02020603050405020304" pitchFamily="18" charset="0"/>
              </a:rPr>
              <a:t>" et "</a:t>
            </a:r>
            <a:r>
              <a:rPr lang="fr-FR" sz="2000" b="1" i="1" dirty="0" err="1">
                <a:latin typeface="Times New Roman" panose="02020603050405020304" pitchFamily="18" charset="0"/>
                <a:cs typeface="Times New Roman" panose="02020603050405020304" pitchFamily="18" charset="0"/>
              </a:rPr>
              <a:t>noneMatch</a:t>
            </a:r>
            <a:r>
              <a:rPr lang="fr-FR" sz="2000" dirty="0">
                <a:latin typeface="Times New Roman" panose="02020603050405020304" pitchFamily="18" charset="0"/>
                <a:cs typeface="Times New Roman" panose="02020603050405020304" pitchFamily="18" charset="0"/>
              </a:rPr>
              <a:t>", qui prennent toutes les trois un "</a:t>
            </a:r>
            <a:r>
              <a:rPr lang="fr-FR" sz="2000" b="1" i="1" dirty="0" err="1">
                <a:latin typeface="Times New Roman" panose="02020603050405020304" pitchFamily="18" charset="0"/>
                <a:cs typeface="Times New Roman" panose="02020603050405020304" pitchFamily="18" charset="0"/>
              </a:rPr>
              <a:t>Predicate</a:t>
            </a:r>
            <a:r>
              <a:rPr lang="fr-FR" sz="2000" b="1" i="1" dirty="0">
                <a:latin typeface="Times New Roman" panose="02020603050405020304" pitchFamily="18" charset="0"/>
                <a:cs typeface="Times New Roman" panose="02020603050405020304" pitchFamily="18" charset="0"/>
              </a:rPr>
              <a:t>&lt;T&gt;</a:t>
            </a:r>
            <a:r>
              <a:rPr lang="fr-FR" sz="2000" dirty="0">
                <a:latin typeface="Times New Roman" panose="02020603050405020304" pitchFamily="18" charset="0"/>
                <a:cs typeface="Times New Roman" panose="02020603050405020304" pitchFamily="18" charset="0"/>
              </a:rPr>
              <a:t>" en paramètre, sont vraies lorsque, respectivement, tous les éléments, au moins un ou aucun satisfont le prédicat donné.</a:t>
            </a:r>
          </a:p>
          <a:p>
            <a:pPr marL="342900" lvl="0" indent="-342900" algn="just">
              <a:buFontTx/>
              <a:buChar char="-"/>
            </a:pPr>
            <a:endParaRPr lang="fr-FR" sz="2000" dirty="0">
              <a:latin typeface="Times New Roman" panose="02020603050405020304" pitchFamily="18" charset="0"/>
              <a:cs typeface="Times New Roman" panose="02020603050405020304" pitchFamily="18" charset="0"/>
            </a:endParaRPr>
          </a:p>
          <a:p>
            <a:pPr algn="just"/>
            <a:endParaRPr lang="fr-FR" sz="2000" b="1" i="1" u="sng" dirty="0">
              <a:latin typeface="Times New Roman" panose="02020603050405020304" pitchFamily="18" charset="0"/>
              <a:cs typeface="Times New Roman" panose="02020603050405020304" pitchFamily="18" charset="0"/>
            </a:endParaRPr>
          </a:p>
          <a:p>
            <a:pPr algn="just"/>
            <a:endParaRPr lang="fr-FR" sz="2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0004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70774"/>
            <a:ext cx="7056784" cy="597986"/>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r>
              <a:rPr lang="fr-FR" b="1" dirty="0">
                <a:solidFill>
                  <a:schemeClr val="dk1"/>
                </a:solidFill>
                <a:latin typeface="+mn-lt"/>
                <a:ea typeface="+mn-ea"/>
                <a:cs typeface="+mn-cs"/>
              </a:rPr>
              <a:t>Opérations sur les </a:t>
            </a:r>
            <a:r>
              <a:rPr lang="fr-FR" b="1" dirty="0" err="1">
                <a:solidFill>
                  <a:schemeClr val="dk1"/>
                </a:solidFill>
                <a:latin typeface="+mn-lt"/>
                <a:ea typeface="+mn-ea"/>
                <a:cs typeface="+mn-cs"/>
              </a:rPr>
              <a:t>stream</a:t>
            </a:r>
            <a:endParaRPr lang="fr-FR" b="1" dirty="0">
              <a:solidFill>
                <a:schemeClr val="dk1"/>
              </a:solidFill>
              <a:latin typeface="+mn-lt"/>
              <a:ea typeface="+mn-ea"/>
              <a:cs typeface="+mn-cs"/>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13</a:t>
            </a:fld>
            <a:endParaRPr lang="en-US"/>
          </a:p>
        </p:txBody>
      </p:sp>
      <p:sp>
        <p:nvSpPr>
          <p:cNvPr id="3" name="Rectangle 2"/>
          <p:cNvSpPr/>
          <p:nvPr/>
        </p:nvSpPr>
        <p:spPr>
          <a:xfrm>
            <a:off x="524818" y="1700808"/>
            <a:ext cx="8079630" cy="5324535"/>
          </a:xfrm>
          <a:prstGeom prst="rect">
            <a:avLst/>
          </a:prstGeom>
        </p:spPr>
        <p:txBody>
          <a:bodyPr wrap="square">
            <a:spAutoFit/>
          </a:bodyPr>
          <a:lstStyle/>
          <a:p>
            <a:pPr marL="342900" indent="-342900" algn="just">
              <a:buFont typeface="Wingdings" panose="05000000000000000000" pitchFamily="2" charset="2"/>
              <a:buChar char="§"/>
            </a:pPr>
            <a:r>
              <a:rPr lang="fr-FR" sz="2000" b="1" u="sng" dirty="0">
                <a:latin typeface="Calibri" panose="020F0502020204030204" pitchFamily="34" charset="0"/>
              </a:rPr>
              <a:t>Numériques</a:t>
            </a:r>
          </a:p>
          <a:p>
            <a:pPr marL="342900" indent="-342900" algn="just">
              <a:buFont typeface="Wingdings" panose="05000000000000000000" pitchFamily="2" charset="2"/>
              <a:buChar char="§"/>
            </a:pPr>
            <a:endParaRPr lang="fr-FR" sz="2000" dirty="0">
              <a:latin typeface="Calibri" panose="020F0502020204030204" pitchFamily="34" charset="0"/>
            </a:endParaRPr>
          </a:p>
          <a:p>
            <a:pPr lvl="0" algn="just"/>
            <a:r>
              <a:rPr lang="fr-FR" sz="2000" b="1" dirty="0">
                <a:latin typeface="Calibri" panose="020F0502020204030204" pitchFamily="34" charset="0"/>
              </a:rPr>
              <a:t>   -  long count()</a:t>
            </a:r>
            <a:r>
              <a:rPr lang="fr-FR" sz="2000" dirty="0">
                <a:latin typeface="Calibri" panose="020F0502020204030204" pitchFamily="34" charset="0"/>
              </a:rPr>
              <a:t> : retourne le nombre d’éléments du "</a:t>
            </a:r>
            <a:r>
              <a:rPr lang="fr-FR" sz="2000" b="1" i="1" dirty="0" err="1">
                <a:latin typeface="Calibri" panose="020F0502020204030204" pitchFamily="34" charset="0"/>
              </a:rPr>
              <a:t>stream</a:t>
            </a:r>
            <a:r>
              <a:rPr lang="fr-FR" sz="2000" dirty="0">
                <a:latin typeface="Calibri" panose="020F0502020204030204" pitchFamily="34" charset="0"/>
              </a:rPr>
              <a:t>".</a:t>
            </a:r>
          </a:p>
          <a:p>
            <a:pPr algn="just"/>
            <a:r>
              <a:rPr lang="fr-FR" sz="2000" b="1" dirty="0">
                <a:latin typeface="Calibri" panose="020F0502020204030204" pitchFamily="34" charset="0"/>
              </a:rPr>
              <a:t>   -  type </a:t>
            </a:r>
            <a:r>
              <a:rPr lang="fr-FR" sz="2000" b="1" dirty="0" err="1">
                <a:latin typeface="Calibri" panose="020F0502020204030204" pitchFamily="34" charset="0"/>
              </a:rPr>
              <a:t>sum</a:t>
            </a:r>
            <a:r>
              <a:rPr lang="fr-FR" sz="2000" b="1" dirty="0">
                <a:latin typeface="Calibri" panose="020F0502020204030204" pitchFamily="34" charset="0"/>
              </a:rPr>
              <a:t>()</a:t>
            </a:r>
            <a:r>
              <a:rPr lang="fr-FR" sz="2000" dirty="0">
                <a:latin typeface="Calibri" panose="020F0502020204030204" pitchFamily="34" charset="0"/>
              </a:rPr>
              <a:t> : retourne la somme des éléments du "</a:t>
            </a:r>
            <a:r>
              <a:rPr lang="fr-FR" sz="2000" b="1" i="1" dirty="0" err="1">
                <a:latin typeface="Calibri" panose="020F0502020204030204" pitchFamily="34" charset="0"/>
              </a:rPr>
              <a:t>stream</a:t>
            </a:r>
            <a:r>
              <a:rPr lang="fr-FR" sz="2000" dirty="0">
                <a:latin typeface="Calibri" panose="020F0502020204030204" pitchFamily="34" charset="0"/>
              </a:rPr>
              <a:t>" (type étant </a:t>
            </a:r>
            <a:r>
              <a:rPr lang="fr-FR" sz="2000" b="1" i="1" dirty="0" err="1">
                <a:latin typeface="Calibri" panose="020F0502020204030204" pitchFamily="34" charset="0"/>
              </a:rPr>
              <a:t>int</a:t>
            </a:r>
            <a:r>
              <a:rPr lang="fr-FR" sz="2000" dirty="0">
                <a:latin typeface="Calibri" panose="020F0502020204030204" pitchFamily="34" charset="0"/>
              </a:rPr>
              <a:t>, double ou long),</a:t>
            </a:r>
          </a:p>
          <a:p>
            <a:pPr algn="just"/>
            <a:endParaRPr lang="fr-FR" sz="2000" dirty="0">
              <a:latin typeface="Calibri" panose="020F0502020204030204" pitchFamily="34" charset="0"/>
            </a:endParaRPr>
          </a:p>
          <a:p>
            <a:pPr marL="342900" indent="-342900" algn="just">
              <a:buFont typeface="Wingdings" panose="05000000000000000000" pitchFamily="2" charset="2"/>
              <a:buChar char="§"/>
            </a:pPr>
            <a:r>
              <a:rPr lang="fr-FR" sz="2000" b="1" u="sng" dirty="0">
                <a:latin typeface="Calibri" panose="020F0502020204030204" pitchFamily="34" charset="0"/>
              </a:rPr>
              <a:t>Simple</a:t>
            </a:r>
          </a:p>
          <a:p>
            <a:pPr marL="342900" indent="-342900" algn="just">
              <a:buFont typeface="Wingdings" panose="05000000000000000000" pitchFamily="2" charset="2"/>
              <a:buChar char="§"/>
            </a:pPr>
            <a:endParaRPr lang="fr-FR" sz="2000" b="1" u="sng" dirty="0">
              <a:latin typeface="Calibri" panose="020F0502020204030204" pitchFamily="34" charset="0"/>
            </a:endParaRPr>
          </a:p>
          <a:p>
            <a:pPr lvl="0" algn="just"/>
            <a:r>
              <a:rPr lang="fr-FR" sz="2000" b="1" dirty="0">
                <a:latin typeface="Calibri" panose="020F0502020204030204" pitchFamily="34" charset="0"/>
              </a:rPr>
              <a:t>   -  </a:t>
            </a:r>
            <a:r>
              <a:rPr lang="fr-FR" sz="2000" b="1" dirty="0" err="1">
                <a:latin typeface="Calibri" panose="020F0502020204030204" pitchFamily="34" charset="0"/>
              </a:rPr>
              <a:t>Optional</a:t>
            </a:r>
            <a:r>
              <a:rPr lang="fr-FR" sz="2000" b="1" dirty="0">
                <a:latin typeface="Calibri" panose="020F0502020204030204" pitchFamily="34" charset="0"/>
              </a:rPr>
              <a:t>&lt;T&gt; </a:t>
            </a:r>
            <a:r>
              <a:rPr lang="fr-FR" sz="2000" b="1" dirty="0" err="1">
                <a:latin typeface="Calibri" panose="020F0502020204030204" pitchFamily="34" charset="0"/>
              </a:rPr>
              <a:t>findAny</a:t>
            </a:r>
            <a:r>
              <a:rPr lang="fr-FR" sz="2000" b="1" dirty="0">
                <a:latin typeface="Calibri" panose="020F0502020204030204" pitchFamily="34" charset="0"/>
              </a:rPr>
              <a:t>()</a:t>
            </a:r>
            <a:r>
              <a:rPr lang="fr-FR" sz="2000" dirty="0">
                <a:latin typeface="Calibri" panose="020F0502020204030204" pitchFamily="34" charset="0"/>
              </a:rPr>
              <a:t> : retourne un élément (n’importe lequel) du "</a:t>
            </a:r>
            <a:r>
              <a:rPr lang="fr-FR" sz="2000" b="1" i="1" dirty="0" err="1">
                <a:latin typeface="Calibri" panose="020F0502020204030204" pitchFamily="34" charset="0"/>
              </a:rPr>
              <a:t>stream</a:t>
            </a:r>
            <a:r>
              <a:rPr lang="fr-FR" sz="2000" dirty="0">
                <a:latin typeface="Calibri" panose="020F0502020204030204" pitchFamily="34" charset="0"/>
              </a:rPr>
              <a:t>".</a:t>
            </a:r>
          </a:p>
          <a:p>
            <a:pPr lvl="0" algn="just"/>
            <a:r>
              <a:rPr lang="fr-FR" sz="2000" b="1" dirty="0">
                <a:latin typeface="Calibri" panose="020F0502020204030204" pitchFamily="34" charset="0"/>
              </a:rPr>
              <a:t>   -  </a:t>
            </a:r>
            <a:r>
              <a:rPr lang="fr-FR" sz="2000" b="1" dirty="0" err="1">
                <a:latin typeface="Calibri" panose="020F0502020204030204" pitchFamily="34" charset="0"/>
              </a:rPr>
              <a:t>Optional</a:t>
            </a:r>
            <a:r>
              <a:rPr lang="fr-FR" sz="2000" b="1" dirty="0">
                <a:latin typeface="Calibri" panose="020F0502020204030204" pitchFamily="34" charset="0"/>
              </a:rPr>
              <a:t>&lt;T&gt; </a:t>
            </a:r>
            <a:r>
              <a:rPr lang="fr-FR" sz="2000" b="1" dirty="0" err="1">
                <a:latin typeface="Calibri" panose="020F0502020204030204" pitchFamily="34" charset="0"/>
              </a:rPr>
              <a:t>findFirst</a:t>
            </a:r>
            <a:r>
              <a:rPr lang="fr-FR" sz="2000" b="1" dirty="0">
                <a:latin typeface="Calibri" panose="020F0502020204030204" pitchFamily="34" charset="0"/>
              </a:rPr>
              <a:t>()</a:t>
            </a:r>
            <a:r>
              <a:rPr lang="fr-FR" sz="2000" dirty="0">
                <a:latin typeface="Calibri" panose="020F0502020204030204" pitchFamily="34" charset="0"/>
              </a:rPr>
              <a:t> : retourne le premier élément du "</a:t>
            </a:r>
            <a:r>
              <a:rPr lang="fr-FR" sz="2000" b="1" i="1" dirty="0" err="1">
                <a:latin typeface="Calibri" panose="020F0502020204030204" pitchFamily="34" charset="0"/>
              </a:rPr>
              <a:t>stream</a:t>
            </a:r>
            <a:r>
              <a:rPr lang="fr-FR" sz="2000" dirty="0">
                <a:latin typeface="Calibri" panose="020F0502020204030204" pitchFamily="34" charset="0"/>
              </a:rPr>
              <a:t>".</a:t>
            </a:r>
          </a:p>
          <a:p>
            <a:pPr lvl="0" algn="just"/>
            <a:r>
              <a:rPr lang="fr-FR" sz="2000" b="1" dirty="0">
                <a:latin typeface="Calibri" panose="020F0502020204030204" pitchFamily="34" charset="0"/>
              </a:rPr>
              <a:t>   - </a:t>
            </a:r>
            <a:r>
              <a:rPr lang="fr-FR" sz="2000" b="1" dirty="0" err="1">
                <a:latin typeface="Calibri" panose="020F0502020204030204" pitchFamily="34" charset="0"/>
              </a:rPr>
              <a:t>Optional</a:t>
            </a:r>
            <a:r>
              <a:rPr lang="fr-FR" sz="2000" b="1" dirty="0">
                <a:latin typeface="Calibri" panose="020F0502020204030204" pitchFamily="34" charset="0"/>
              </a:rPr>
              <a:t>&lt;T&gt; max (</a:t>
            </a:r>
            <a:r>
              <a:rPr lang="fr-FR" sz="2000" b="1" dirty="0" err="1">
                <a:latin typeface="Calibri" panose="020F0502020204030204" pitchFamily="34" charset="0"/>
              </a:rPr>
              <a:t>Comparator</a:t>
            </a:r>
            <a:r>
              <a:rPr lang="fr-FR" sz="2000" b="1" dirty="0">
                <a:latin typeface="Calibri" panose="020F0502020204030204" pitchFamily="34" charset="0"/>
              </a:rPr>
              <a:t>&lt;T&gt;</a:t>
            </a:r>
            <a:r>
              <a:rPr lang="fr-FR" sz="2000" b="1" dirty="0" err="1">
                <a:latin typeface="Calibri" panose="020F0502020204030204" pitchFamily="34" charset="0"/>
              </a:rPr>
              <a:t>comparator</a:t>
            </a:r>
            <a:r>
              <a:rPr lang="fr-FR" sz="2000" b="1" dirty="0">
                <a:latin typeface="Calibri" panose="020F0502020204030204" pitchFamily="34" charset="0"/>
              </a:rPr>
              <a:t>) et </a:t>
            </a:r>
            <a:r>
              <a:rPr lang="fr-FR" sz="2000" b="1" dirty="0" err="1">
                <a:latin typeface="Calibri" panose="020F0502020204030204" pitchFamily="34" charset="0"/>
              </a:rPr>
              <a:t>Optional</a:t>
            </a:r>
            <a:r>
              <a:rPr lang="fr-FR" sz="2000" b="1" dirty="0">
                <a:latin typeface="Calibri" panose="020F0502020204030204" pitchFamily="34" charset="0"/>
              </a:rPr>
              <a:t>&lt;T&gt; min (</a:t>
            </a:r>
            <a:r>
              <a:rPr lang="fr-FR" sz="2000" b="1" dirty="0" err="1">
                <a:latin typeface="Calibri" panose="020F0502020204030204" pitchFamily="34" charset="0"/>
              </a:rPr>
              <a:t>Comparator</a:t>
            </a:r>
            <a:r>
              <a:rPr lang="fr-FR" sz="2000" b="1" dirty="0">
                <a:latin typeface="Calibri" panose="020F0502020204030204" pitchFamily="34" charset="0"/>
              </a:rPr>
              <a:t>&lt;T&gt;</a:t>
            </a:r>
            <a:r>
              <a:rPr lang="fr-FR" sz="2000" b="1" dirty="0" err="1">
                <a:latin typeface="Calibri" panose="020F0502020204030204" pitchFamily="34" charset="0"/>
              </a:rPr>
              <a:t>comparator</a:t>
            </a:r>
            <a:r>
              <a:rPr lang="fr-FR" sz="2000" b="1" dirty="0">
                <a:latin typeface="Calibri" panose="020F0502020204030204" pitchFamily="34" charset="0"/>
              </a:rPr>
              <a:t>) </a:t>
            </a:r>
            <a:r>
              <a:rPr lang="fr-FR" sz="2000" dirty="0">
                <a:latin typeface="Calibri" panose="020F0502020204030204" pitchFamily="34" charset="0"/>
              </a:rPr>
              <a:t>retournent respectivement le maximum et le minimum des éléments du "</a:t>
            </a:r>
            <a:r>
              <a:rPr lang="fr-FR" sz="2000" b="1" i="1" dirty="0" err="1">
                <a:latin typeface="Calibri" panose="020F0502020204030204" pitchFamily="34" charset="0"/>
              </a:rPr>
              <a:t>stream</a:t>
            </a:r>
            <a:r>
              <a:rPr lang="fr-FR" sz="2000" dirty="0">
                <a:latin typeface="Calibri" panose="020F0502020204030204" pitchFamily="34" charset="0"/>
              </a:rPr>
              <a:t>" en accord avec le comparateur donné.</a:t>
            </a:r>
          </a:p>
          <a:p>
            <a:pPr algn="just"/>
            <a:endParaRPr lang="fr-FR" sz="2000" dirty="0">
              <a:latin typeface="Calibri" panose="020F0502020204030204" pitchFamily="34" charset="0"/>
            </a:endParaRPr>
          </a:p>
          <a:p>
            <a:pPr algn="just"/>
            <a:endParaRPr lang="fr-FR" sz="2000" b="1" i="1" u="sng" dirty="0">
              <a:latin typeface="Calibri" panose="020F0502020204030204" pitchFamily="34" charset="0"/>
            </a:endParaRPr>
          </a:p>
          <a:p>
            <a:pPr algn="just"/>
            <a:endParaRPr lang="fr-FR" sz="2000" b="1" i="1" u="sng" dirty="0">
              <a:latin typeface="Calibri" panose="020F0502020204030204" pitchFamily="34" charset="0"/>
            </a:endParaRPr>
          </a:p>
        </p:txBody>
      </p:sp>
    </p:spTree>
    <p:extLst>
      <p:ext uri="{BB962C8B-B14F-4D97-AF65-F5344CB8AC3E}">
        <p14:creationId xmlns:p14="http://schemas.microsoft.com/office/powerpoint/2010/main" val="2112773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18317"/>
            <a:ext cx="6984776" cy="504056"/>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600" b="1" dirty="0">
                <a:solidFill>
                  <a:schemeClr val="dk1"/>
                </a:solidFill>
                <a:latin typeface="+mn-lt"/>
                <a:ea typeface="+mn-ea"/>
                <a:cs typeface="+mn-cs"/>
              </a:rPr>
              <a:t>Opérations sur les </a:t>
            </a:r>
            <a:r>
              <a:rPr lang="fr-FR" sz="3600" b="1" dirty="0" err="1">
                <a:solidFill>
                  <a:schemeClr val="dk1"/>
                </a:solidFill>
                <a:latin typeface="+mn-lt"/>
                <a:ea typeface="+mn-ea"/>
                <a:cs typeface="+mn-cs"/>
              </a:rPr>
              <a:t>stream</a:t>
            </a:r>
            <a:endParaRPr lang="fr-FR" sz="3600" b="1" dirty="0">
              <a:solidFill>
                <a:schemeClr val="dk1"/>
              </a:solidFill>
              <a:latin typeface="+mn-lt"/>
              <a:ea typeface="+mn-ea"/>
              <a:cs typeface="+mn-cs"/>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14</a:t>
            </a:fld>
            <a:endParaRPr lang="en-US"/>
          </a:p>
        </p:txBody>
      </p:sp>
      <p:sp>
        <p:nvSpPr>
          <p:cNvPr id="3" name="Rectangle 2"/>
          <p:cNvSpPr/>
          <p:nvPr/>
        </p:nvSpPr>
        <p:spPr>
          <a:xfrm>
            <a:off x="467544" y="1484784"/>
            <a:ext cx="7992888" cy="3754874"/>
          </a:xfrm>
          <a:prstGeom prst="rect">
            <a:avLst/>
          </a:prstGeom>
        </p:spPr>
        <p:txBody>
          <a:bodyPr wrap="square">
            <a:spAutoFit/>
          </a:bodyPr>
          <a:lstStyle/>
          <a:p>
            <a:pPr marL="342900" lvl="0" indent="-342900" algn="just">
              <a:buFont typeface="Wingdings" panose="05000000000000000000" pitchFamily="2" charset="2"/>
              <a:buChar char="§"/>
            </a:pPr>
            <a:r>
              <a:rPr lang="fr-FR" sz="2200" b="1" u="sng" dirty="0">
                <a:latin typeface="Times New Roman" panose="02020603050405020304" pitchFamily="18" charset="0"/>
                <a:cs typeface="Times New Roman" panose="02020603050405020304" pitchFamily="18" charset="0"/>
              </a:rPr>
              <a:t>Complexes</a:t>
            </a:r>
          </a:p>
          <a:p>
            <a:pPr marL="342900" lvl="0" indent="-342900" algn="just">
              <a:buFont typeface="Wingdings" panose="05000000000000000000" pitchFamily="2" charset="2"/>
              <a:buChar char="§"/>
            </a:pPr>
            <a:endParaRPr lang="fr-FR" sz="2200" u="sng"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 -  Collect: </a:t>
            </a:r>
            <a:r>
              <a:rPr lang="fr-FR" sz="2200" dirty="0">
                <a:latin typeface="Times New Roman" panose="02020603050405020304" pitchFamily="18" charset="0"/>
                <a:cs typeface="Times New Roman" panose="02020603050405020304" pitchFamily="18" charset="0"/>
              </a:rPr>
              <a:t>"</a:t>
            </a:r>
            <a:r>
              <a:rPr lang="fr-FR" sz="2200" b="1" i="1" dirty="0" err="1">
                <a:latin typeface="Times New Roman" panose="02020603050405020304" pitchFamily="18" charset="0"/>
                <a:cs typeface="Times New Roman" panose="02020603050405020304" pitchFamily="18" charset="0"/>
              </a:rPr>
              <a:t>Collect</a:t>
            </a:r>
            <a:r>
              <a:rPr lang="fr-FR" sz="2200" dirty="0">
                <a:latin typeface="Times New Roman" panose="02020603050405020304" pitchFamily="18" charset="0"/>
                <a:cs typeface="Times New Roman" panose="02020603050405020304" pitchFamily="18" charset="0"/>
              </a:rPr>
              <a:t>" est une opération terminale extrêmement utile pour transformer les éléments d’un "</a:t>
            </a:r>
            <a:r>
              <a:rPr lang="fr-FR" sz="2200" b="1" i="1" dirty="0" err="1">
                <a:latin typeface="Times New Roman" panose="02020603050405020304" pitchFamily="18" charset="0"/>
                <a:cs typeface="Times New Roman" panose="02020603050405020304" pitchFamily="18" charset="0"/>
              </a:rPr>
              <a:t>stream</a:t>
            </a:r>
            <a:r>
              <a:rPr lang="fr-FR" sz="2200" dirty="0">
                <a:latin typeface="Times New Roman" panose="02020603050405020304" pitchFamily="18" charset="0"/>
                <a:cs typeface="Times New Roman" panose="02020603050405020304" pitchFamily="18" charset="0"/>
              </a:rPr>
              <a:t>" à un autre type de résultat, par exemple une "</a:t>
            </a:r>
            <a:r>
              <a:rPr lang="fr-FR" sz="2200" b="1" i="1" dirty="0">
                <a:latin typeface="Times New Roman" panose="02020603050405020304" pitchFamily="18" charset="0"/>
                <a:cs typeface="Times New Roman" panose="02020603050405020304" pitchFamily="18" charset="0"/>
              </a:rPr>
              <a:t>List</a:t>
            </a:r>
            <a:r>
              <a:rPr lang="fr-FR" sz="2200" dirty="0">
                <a:latin typeface="Times New Roman" panose="02020603050405020304" pitchFamily="18" charset="0"/>
                <a:cs typeface="Times New Roman" panose="02020603050405020304" pitchFamily="18" charset="0"/>
              </a:rPr>
              <a:t>", "</a:t>
            </a:r>
            <a:r>
              <a:rPr lang="fr-FR" sz="2200" b="1" i="1" dirty="0">
                <a:latin typeface="Times New Roman" panose="02020603050405020304" pitchFamily="18" charset="0"/>
                <a:cs typeface="Times New Roman" panose="02020603050405020304" pitchFamily="18" charset="0"/>
              </a:rPr>
              <a:t>Set</a:t>
            </a:r>
            <a:r>
              <a:rPr lang="fr-FR" sz="2200" dirty="0">
                <a:latin typeface="Times New Roman" panose="02020603050405020304" pitchFamily="18" charset="0"/>
                <a:cs typeface="Times New Roman" panose="02020603050405020304" pitchFamily="18" charset="0"/>
              </a:rPr>
              <a:t>" ou "</a:t>
            </a:r>
            <a:r>
              <a:rPr lang="fr-FR" sz="2200" b="1" i="1" dirty="0" err="1">
                <a:latin typeface="Times New Roman" panose="02020603050405020304" pitchFamily="18" charset="0"/>
                <a:cs typeface="Times New Roman" panose="02020603050405020304" pitchFamily="18" charset="0"/>
              </a:rPr>
              <a:t>Map</a:t>
            </a:r>
            <a:r>
              <a:rPr lang="fr-FR" sz="22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endParaRPr lang="fr-FR" sz="2200" b="1" dirty="0">
              <a:latin typeface="Times New Roman" panose="02020603050405020304" pitchFamily="18" charset="0"/>
              <a:cs typeface="Times New Roman" panose="02020603050405020304" pitchFamily="18" charset="0"/>
            </a:endParaRPr>
          </a:p>
          <a:p>
            <a:pPr lvl="0"/>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Reduce</a:t>
            </a:r>
            <a:endParaRPr lang="fr-FR" sz="2200" dirty="0">
              <a:latin typeface="Times New Roman" panose="02020603050405020304" pitchFamily="18" charset="0"/>
              <a:cs typeface="Times New Roman" panose="02020603050405020304" pitchFamily="18" charset="0"/>
            </a:endParaRPr>
          </a:p>
          <a:p>
            <a:r>
              <a:rPr lang="fr-FR" sz="2200" dirty="0">
                <a:latin typeface="Times New Roman" panose="02020603050405020304" pitchFamily="18" charset="0"/>
                <a:cs typeface="Times New Roman" panose="02020603050405020304" pitchFamily="18" charset="0"/>
              </a:rPr>
              <a:t>L'opération de réduction combine tous les éléments du "</a:t>
            </a:r>
            <a:r>
              <a:rPr lang="fr-FR" sz="2200" b="1" i="1" dirty="0" err="1">
                <a:latin typeface="Times New Roman" panose="02020603050405020304" pitchFamily="18" charset="0"/>
                <a:cs typeface="Times New Roman" panose="02020603050405020304" pitchFamily="18" charset="0"/>
              </a:rPr>
              <a:t>stream</a:t>
            </a:r>
            <a:r>
              <a:rPr lang="fr-FR" sz="2200" dirty="0">
                <a:latin typeface="Times New Roman" panose="02020603050405020304" pitchFamily="18" charset="0"/>
                <a:cs typeface="Times New Roman" panose="02020603050405020304" pitchFamily="18" charset="0"/>
              </a:rPr>
              <a:t>" en un seul résultat</a:t>
            </a:r>
          </a:p>
          <a:p>
            <a:pPr algn="just"/>
            <a:endParaRPr lang="fr-FR" sz="2000" b="1" i="1" u="sng" dirty="0">
              <a:latin typeface="Calibri" panose="020F0502020204030204" pitchFamily="34" charset="0"/>
            </a:endParaRPr>
          </a:p>
          <a:p>
            <a:pPr algn="just"/>
            <a:endParaRPr lang="fr-FR" sz="2000" b="1" i="1" u="sng" dirty="0">
              <a:latin typeface="Calibri" panose="020F0502020204030204" pitchFamily="34" charset="0"/>
            </a:endParaRPr>
          </a:p>
        </p:txBody>
      </p:sp>
    </p:spTree>
    <p:extLst>
      <p:ext uri="{BB962C8B-B14F-4D97-AF65-F5344CB8AC3E}">
        <p14:creationId xmlns:p14="http://schemas.microsoft.com/office/powerpoint/2010/main" val="32634769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01081"/>
            <a:ext cx="6804756" cy="483898"/>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800" b="1" dirty="0">
                <a:solidFill>
                  <a:schemeClr val="dk1"/>
                </a:solidFill>
                <a:latin typeface="+mn-lt"/>
                <a:ea typeface="+mn-ea"/>
                <a:cs typeface="+mn-cs"/>
              </a:rPr>
              <a:t>Ordre des opérations</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15</a:t>
            </a:fld>
            <a:endParaRPr lang="en-US"/>
          </a:p>
        </p:txBody>
      </p:sp>
      <p:sp>
        <p:nvSpPr>
          <p:cNvPr id="3" name="Rectangle 2"/>
          <p:cNvSpPr/>
          <p:nvPr/>
        </p:nvSpPr>
        <p:spPr>
          <a:xfrm>
            <a:off x="467544" y="1484784"/>
            <a:ext cx="7992888" cy="1631216"/>
          </a:xfrm>
          <a:prstGeom prst="rect">
            <a:avLst/>
          </a:prstGeom>
        </p:spPr>
        <p:txBody>
          <a:bodyPr wrap="square">
            <a:spAutoFit/>
          </a:bodyPr>
          <a:lstStyle/>
          <a:p>
            <a:pPr algn="just"/>
            <a:r>
              <a:rPr lang="fr-FR" sz="2000" dirty="0">
                <a:latin typeface="Times New Roman" panose="02020603050405020304" pitchFamily="18" charset="0"/>
                <a:cs typeface="Times New Roman" panose="02020603050405020304" pitchFamily="18" charset="0"/>
              </a:rPr>
              <a:t>Une caractéristique importante des opérations intermédiaires est la paresse ("</a:t>
            </a:r>
            <a:r>
              <a:rPr lang="fr-FR" sz="2000" b="1" dirty="0" err="1">
                <a:latin typeface="Times New Roman" panose="02020603050405020304" pitchFamily="18" charset="0"/>
                <a:cs typeface="Times New Roman" panose="02020603050405020304" pitchFamily="18" charset="0"/>
              </a:rPr>
              <a:t>laziness</a:t>
            </a:r>
            <a:r>
              <a:rPr lang="fr-FR" sz="2000" dirty="0">
                <a:latin typeface="Times New Roman" panose="02020603050405020304" pitchFamily="18" charset="0"/>
                <a:cs typeface="Times New Roman" panose="02020603050405020304" pitchFamily="18" charset="0"/>
              </a:rPr>
              <a:t>"). Regardez cet exemple où une opération terminale est manquante:</a:t>
            </a:r>
          </a:p>
          <a:p>
            <a:pPr algn="just"/>
            <a:endParaRPr lang="fr-FR" sz="2000" b="1" i="1" u="sng" dirty="0">
              <a:latin typeface="Calibri" panose="020F0502020204030204" pitchFamily="34" charset="0"/>
            </a:endParaRPr>
          </a:p>
          <a:p>
            <a:pPr algn="just"/>
            <a:endParaRPr lang="fr-FR" sz="2000" b="1" i="1" u="sng" dirty="0">
              <a:latin typeface="Calibri" panose="020F0502020204030204" pitchFamily="34" charset="0"/>
            </a:endParaRPr>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1979712" y="2627059"/>
            <a:ext cx="4276725" cy="1228725"/>
          </a:xfrm>
          <a:prstGeom prst="rect">
            <a:avLst/>
          </a:prstGeom>
          <a:ln>
            <a:noFill/>
          </a:ln>
          <a:effectLst>
            <a:outerShdw blurRad="190500" algn="tl" rotWithShape="0">
              <a:srgbClr val="000000">
                <a:alpha val="70000"/>
              </a:srgbClr>
            </a:outerShdw>
          </a:effectLst>
        </p:spPr>
      </p:pic>
      <p:sp>
        <p:nvSpPr>
          <p:cNvPr id="8" name="Rectangle 7"/>
          <p:cNvSpPr/>
          <p:nvPr/>
        </p:nvSpPr>
        <p:spPr>
          <a:xfrm>
            <a:off x="647564" y="4074729"/>
            <a:ext cx="7632848" cy="1015663"/>
          </a:xfrm>
          <a:prstGeom prst="rect">
            <a:avLst/>
          </a:prstGeom>
        </p:spPr>
        <p:txBody>
          <a:bodyPr wrap="square">
            <a:spAutoFit/>
          </a:bodyPr>
          <a:lstStyle/>
          <a:p>
            <a:pPr algn="just"/>
            <a:r>
              <a:rPr lang="fr-FR" sz="2000" dirty="0">
                <a:latin typeface="Times New Roman" panose="02020603050405020304" pitchFamily="18" charset="0"/>
                <a:cs typeface="Times New Roman" panose="02020603050405020304" pitchFamily="18" charset="0"/>
              </a:rPr>
              <a:t>On exécutant ce bout de code, rien ne sera affiché à la console. C’est parce que les opérations intermédiaires ne seront exécutés que lorsque une opération terminale est présente.</a:t>
            </a:r>
          </a:p>
        </p:txBody>
      </p:sp>
    </p:spTree>
    <p:extLst>
      <p:ext uri="{BB962C8B-B14F-4D97-AF65-F5344CB8AC3E}">
        <p14:creationId xmlns:p14="http://schemas.microsoft.com/office/powerpoint/2010/main" val="15616426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20688"/>
            <a:ext cx="7128792" cy="72008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800" b="1" dirty="0">
                <a:solidFill>
                  <a:schemeClr val="dk1"/>
                </a:solidFill>
                <a:latin typeface="+mn-lt"/>
                <a:ea typeface="+mn-ea"/>
                <a:cs typeface="+mn-cs"/>
              </a:rPr>
              <a:t>Ordre des opérations: Exemple 1/4</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16</a:t>
            </a:fld>
            <a:endParaRPr lang="en-US"/>
          </a:p>
        </p:txBody>
      </p:sp>
      <p:sp>
        <p:nvSpPr>
          <p:cNvPr id="3" name="Rectangle 2"/>
          <p:cNvSpPr/>
          <p:nvPr/>
        </p:nvSpPr>
        <p:spPr>
          <a:xfrm>
            <a:off x="467544" y="1484784"/>
            <a:ext cx="7992888" cy="769441"/>
          </a:xfrm>
          <a:prstGeom prst="rect">
            <a:avLst/>
          </a:prstGeom>
        </p:spPr>
        <p:txBody>
          <a:bodyPr wrap="square">
            <a:spAutoFit/>
          </a:bodyPr>
          <a:lstStyle/>
          <a:p>
            <a:pPr algn="just"/>
            <a:r>
              <a:rPr lang="fr-FR" sz="2200" dirty="0">
                <a:latin typeface="Times New Roman" panose="02020603050405020304" pitchFamily="18" charset="0"/>
                <a:cs typeface="Times New Roman" panose="02020603050405020304" pitchFamily="18" charset="0"/>
              </a:rPr>
              <a:t>Étendons l'exemple ci-dessus par l'opération terminale "</a:t>
            </a:r>
            <a:r>
              <a:rPr lang="fr-FR" sz="2200" b="1" i="1" dirty="0" err="1">
                <a:latin typeface="Times New Roman" panose="02020603050405020304" pitchFamily="18" charset="0"/>
                <a:cs typeface="Times New Roman" panose="02020603050405020304" pitchFamily="18" charset="0"/>
              </a:rPr>
              <a:t>forEach</a:t>
            </a:r>
            <a:r>
              <a:rPr lang="fr-FR" sz="2200" dirty="0">
                <a:latin typeface="Times New Roman" panose="02020603050405020304" pitchFamily="18" charset="0"/>
                <a:cs typeface="Times New Roman" panose="02020603050405020304" pitchFamily="18" charset="0"/>
              </a:rPr>
              <a:t>":</a:t>
            </a:r>
            <a:endParaRPr lang="fr-FR" sz="2200" b="1" i="1" u="sng" dirty="0">
              <a:latin typeface="Times New Roman" panose="02020603050405020304" pitchFamily="18" charset="0"/>
              <a:cs typeface="Times New Roman" panose="02020603050405020304" pitchFamily="18" charset="0"/>
            </a:endParaRPr>
          </a:p>
          <a:p>
            <a:pPr algn="just"/>
            <a:endParaRPr lang="fr-FR" sz="2200" b="1" i="1" u="sng" dirty="0">
              <a:latin typeface="Calibri" panose="020F0502020204030204" pitchFamily="34" charset="0"/>
            </a:endParaRPr>
          </a:p>
        </p:txBody>
      </p:sp>
      <p:sp>
        <p:nvSpPr>
          <p:cNvPr id="8" name="Rectangle 7"/>
          <p:cNvSpPr/>
          <p:nvPr/>
        </p:nvSpPr>
        <p:spPr>
          <a:xfrm>
            <a:off x="647564" y="4509120"/>
            <a:ext cx="7632848" cy="1015663"/>
          </a:xfrm>
          <a:prstGeom prst="rect">
            <a:avLst/>
          </a:prstGeom>
        </p:spPr>
        <p:txBody>
          <a:bodyPr wrap="square">
            <a:spAutoFit/>
          </a:bodyPr>
          <a:lstStyle/>
          <a:p>
            <a:pPr algn="just"/>
            <a:r>
              <a:rPr lang="fr-FR" sz="2000" dirty="0">
                <a:latin typeface="Times New Roman" panose="02020603050405020304" pitchFamily="18" charset="0"/>
                <a:cs typeface="Times New Roman" panose="02020603050405020304" pitchFamily="18" charset="0"/>
              </a:rPr>
              <a:t>On exécutant ce bout de code, rien ne sera affiché à la console. C’est parce que les opérations intermédiaires ne seront exécutés que lorsque une opération terminale est présente.</a:t>
            </a:r>
          </a:p>
        </p:txBody>
      </p:sp>
      <p:pic>
        <p:nvPicPr>
          <p:cNvPr id="11" name="Image 10"/>
          <p:cNvPicPr/>
          <p:nvPr/>
        </p:nvPicPr>
        <p:blipFill>
          <a:blip r:embed="rId2">
            <a:extLst>
              <a:ext uri="{28A0092B-C50C-407E-A947-70E740481C1C}">
                <a14:useLocalDpi xmlns:a14="http://schemas.microsoft.com/office/drawing/2010/main" val="0"/>
              </a:ext>
            </a:extLst>
          </a:blip>
          <a:stretch>
            <a:fillRect/>
          </a:stretch>
        </p:blipFill>
        <p:spPr>
          <a:xfrm>
            <a:off x="1259632" y="2093540"/>
            <a:ext cx="5760720" cy="20935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03073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re 9"/>
          <p:cNvSpPr>
            <a:spLocks noGrp="1"/>
          </p:cNvSpPr>
          <p:nvPr>
            <p:ph type="title"/>
          </p:nvPr>
        </p:nvSpPr>
        <p:spPr>
          <a:xfrm>
            <a:off x="1475656" y="620688"/>
            <a:ext cx="7128792" cy="72008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800" b="1" dirty="0">
                <a:solidFill>
                  <a:schemeClr val="dk1"/>
                </a:solidFill>
                <a:latin typeface="+mn-lt"/>
                <a:ea typeface="+mn-ea"/>
                <a:cs typeface="+mn-cs"/>
              </a:rPr>
              <a:t>Ordre des opérations: Exemple 2/4</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17</a:t>
            </a:fld>
            <a:endParaRPr lang="en-US"/>
          </a:p>
        </p:txBody>
      </p:sp>
      <p:sp>
        <p:nvSpPr>
          <p:cNvPr id="3" name="Rectangle 2"/>
          <p:cNvSpPr/>
          <p:nvPr/>
        </p:nvSpPr>
        <p:spPr>
          <a:xfrm>
            <a:off x="503548" y="1484784"/>
            <a:ext cx="7992888" cy="2462213"/>
          </a:xfrm>
          <a:prstGeom prst="rect">
            <a:avLst/>
          </a:prstGeom>
        </p:spPr>
        <p:txBody>
          <a:bodyPr wrap="square">
            <a:spAutoFit/>
          </a:bodyPr>
          <a:lstStyle/>
          <a:p>
            <a:r>
              <a:rPr lang="fr-FR" sz="2200" b="1" u="sng" dirty="0">
                <a:latin typeface="Times New Roman" panose="02020603050405020304" pitchFamily="18" charset="0"/>
                <a:cs typeface="Times New Roman" panose="02020603050405020304" pitchFamily="18" charset="0"/>
              </a:rPr>
              <a:t>Pourquoi l'ordre est important</a:t>
            </a:r>
          </a:p>
          <a:p>
            <a:endParaRPr lang="fr-FR" sz="2200" dirty="0">
              <a:latin typeface="Times New Roman" panose="02020603050405020304" pitchFamily="18" charset="0"/>
              <a:cs typeface="Times New Roman" panose="02020603050405020304" pitchFamily="18" charset="0"/>
            </a:endParaRPr>
          </a:p>
          <a:p>
            <a:r>
              <a:rPr lang="fr-FR" sz="2200" dirty="0">
                <a:latin typeface="Times New Roman" panose="02020603050405020304" pitchFamily="18" charset="0"/>
                <a:cs typeface="Times New Roman" panose="02020603050405020304" pitchFamily="18" charset="0"/>
              </a:rPr>
              <a:t>L'exemple suivant est constitué de deux opérations intermédiaires "</a:t>
            </a:r>
            <a:r>
              <a:rPr lang="fr-FR" sz="2200" b="1" i="1" dirty="0" err="1">
                <a:latin typeface="Times New Roman" panose="02020603050405020304" pitchFamily="18" charset="0"/>
                <a:cs typeface="Times New Roman" panose="02020603050405020304" pitchFamily="18" charset="0"/>
              </a:rPr>
              <a:t>map</a:t>
            </a:r>
            <a:r>
              <a:rPr lang="fr-FR" sz="2200" dirty="0">
                <a:latin typeface="Times New Roman" panose="02020603050405020304" pitchFamily="18" charset="0"/>
                <a:cs typeface="Times New Roman" panose="02020603050405020304" pitchFamily="18" charset="0"/>
              </a:rPr>
              <a:t>" et "</a:t>
            </a:r>
            <a:r>
              <a:rPr lang="fr-FR" sz="2200" b="1" i="1" dirty="0">
                <a:latin typeface="Times New Roman" panose="02020603050405020304" pitchFamily="18" charset="0"/>
                <a:cs typeface="Times New Roman" panose="02020603050405020304" pitchFamily="18" charset="0"/>
              </a:rPr>
              <a:t>filtre</a:t>
            </a:r>
            <a:r>
              <a:rPr lang="fr-FR" sz="2200" dirty="0">
                <a:latin typeface="Times New Roman" panose="02020603050405020304" pitchFamily="18" charset="0"/>
                <a:cs typeface="Times New Roman" panose="02020603050405020304" pitchFamily="18" charset="0"/>
              </a:rPr>
              <a:t>" et une opération terminale "</a:t>
            </a:r>
            <a:r>
              <a:rPr lang="fr-FR" sz="2200" b="1" i="1" dirty="0" err="1">
                <a:latin typeface="Times New Roman" panose="02020603050405020304" pitchFamily="18" charset="0"/>
                <a:cs typeface="Times New Roman" panose="02020603050405020304" pitchFamily="18" charset="0"/>
              </a:rPr>
              <a:t>forEach</a:t>
            </a:r>
            <a:r>
              <a:rPr lang="fr-FR" sz="2200" dirty="0">
                <a:latin typeface="Times New Roman" panose="02020603050405020304" pitchFamily="18" charset="0"/>
                <a:cs typeface="Times New Roman" panose="02020603050405020304" pitchFamily="18" charset="0"/>
              </a:rPr>
              <a:t>". Essayons de nouveau de voir de près la manière dont ces opérations sont exécutées:</a:t>
            </a:r>
          </a:p>
          <a:p>
            <a:pPr algn="just"/>
            <a:endParaRPr lang="fr-FR" sz="2200" b="1" i="1" u="sng" dirty="0">
              <a:latin typeface="Times New Roman" panose="02020603050405020304" pitchFamily="18" charset="0"/>
              <a:cs typeface="Times New Roman" panose="02020603050405020304" pitchFamily="18" charset="0"/>
            </a:endParaRPr>
          </a:p>
        </p:txBody>
      </p:sp>
      <p:pic>
        <p:nvPicPr>
          <p:cNvPr id="12" name="Image 11"/>
          <p:cNvPicPr/>
          <p:nvPr/>
        </p:nvPicPr>
        <p:blipFill>
          <a:blip r:embed="rId2">
            <a:extLst>
              <a:ext uri="{28A0092B-C50C-407E-A947-70E740481C1C}">
                <a14:useLocalDpi xmlns:a14="http://schemas.microsoft.com/office/drawing/2010/main" val="0"/>
              </a:ext>
            </a:extLst>
          </a:blip>
          <a:stretch>
            <a:fillRect/>
          </a:stretch>
        </p:blipFill>
        <p:spPr>
          <a:xfrm>
            <a:off x="1340740" y="3731553"/>
            <a:ext cx="6246495" cy="2228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12736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re 9"/>
          <p:cNvSpPr>
            <a:spLocks noGrp="1"/>
          </p:cNvSpPr>
          <p:nvPr>
            <p:ph type="title"/>
          </p:nvPr>
        </p:nvSpPr>
        <p:spPr>
          <a:xfrm>
            <a:off x="1475656" y="620688"/>
            <a:ext cx="7128792" cy="72008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800" b="1" dirty="0">
                <a:solidFill>
                  <a:schemeClr val="dk1"/>
                </a:solidFill>
                <a:latin typeface="+mn-lt"/>
                <a:ea typeface="+mn-ea"/>
                <a:cs typeface="+mn-cs"/>
              </a:rPr>
              <a:t>Ordre des opérations: Exemple 3/4</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18</a:t>
            </a:fld>
            <a:endParaRPr lang="en-US"/>
          </a:p>
        </p:txBody>
      </p:sp>
      <p:sp>
        <p:nvSpPr>
          <p:cNvPr id="3" name="Rectangle 2"/>
          <p:cNvSpPr/>
          <p:nvPr/>
        </p:nvSpPr>
        <p:spPr>
          <a:xfrm>
            <a:off x="467544" y="1484784"/>
            <a:ext cx="7992888" cy="1785104"/>
          </a:xfrm>
          <a:prstGeom prst="rect">
            <a:avLst/>
          </a:prstGeom>
        </p:spPr>
        <p:txBody>
          <a:bodyPr wrap="square">
            <a:spAutoFit/>
          </a:bodyPr>
          <a:lstStyle/>
          <a:p>
            <a:pPr algn="just"/>
            <a:r>
              <a:rPr lang="fr-FR" sz="2200" dirty="0">
                <a:latin typeface="Times New Roman" panose="02020603050405020304" pitchFamily="18" charset="0"/>
                <a:cs typeface="Times New Roman" panose="02020603050405020304" pitchFamily="18" charset="0"/>
              </a:rPr>
              <a:t> Comme vous l'aurez deviné les opérations "</a:t>
            </a:r>
            <a:r>
              <a:rPr lang="fr-FR" sz="2200" b="1" i="1" dirty="0" err="1">
                <a:latin typeface="Times New Roman" panose="02020603050405020304" pitchFamily="18" charset="0"/>
                <a:cs typeface="Times New Roman" panose="02020603050405020304" pitchFamily="18" charset="0"/>
              </a:rPr>
              <a:t>map</a:t>
            </a:r>
            <a:r>
              <a:rPr lang="fr-FR" sz="2200" dirty="0">
                <a:latin typeface="Times New Roman" panose="02020603050405020304" pitchFamily="18" charset="0"/>
                <a:cs typeface="Times New Roman" panose="02020603050405020304" pitchFamily="18" charset="0"/>
              </a:rPr>
              <a:t>" et "</a:t>
            </a:r>
            <a:r>
              <a:rPr lang="fr-FR" sz="2200" b="1" i="1" dirty="0">
                <a:latin typeface="Times New Roman" panose="02020603050405020304" pitchFamily="18" charset="0"/>
                <a:cs typeface="Times New Roman" panose="02020603050405020304" pitchFamily="18" charset="0"/>
              </a:rPr>
              <a:t>filtre</a:t>
            </a:r>
            <a:r>
              <a:rPr lang="fr-FR" sz="2200" dirty="0">
                <a:latin typeface="Times New Roman" panose="02020603050405020304" pitchFamily="18" charset="0"/>
                <a:cs typeface="Times New Roman" panose="02020603050405020304" pitchFamily="18" charset="0"/>
              </a:rPr>
              <a:t>" sont appelées cinq fois dans la collection alors que la méthode "</a:t>
            </a:r>
            <a:r>
              <a:rPr lang="fr-FR" sz="2200" b="1" i="1" dirty="0" err="1">
                <a:latin typeface="Times New Roman" panose="02020603050405020304" pitchFamily="18" charset="0"/>
                <a:cs typeface="Times New Roman" panose="02020603050405020304" pitchFamily="18" charset="0"/>
              </a:rPr>
              <a:t>forEach</a:t>
            </a:r>
            <a:r>
              <a:rPr lang="fr-FR" sz="2200" dirty="0">
                <a:latin typeface="Times New Roman" panose="02020603050405020304" pitchFamily="18" charset="0"/>
                <a:cs typeface="Times New Roman" panose="02020603050405020304" pitchFamily="18" charset="0"/>
              </a:rPr>
              <a:t>" est appelée une seule fois.</a:t>
            </a:r>
          </a:p>
          <a:p>
            <a:pPr algn="just"/>
            <a:r>
              <a:rPr lang="fr-FR" sz="2200" dirty="0">
                <a:latin typeface="Times New Roman" panose="02020603050405020304" pitchFamily="18" charset="0"/>
                <a:cs typeface="Times New Roman" panose="02020603050405020304" pitchFamily="18" charset="0"/>
              </a:rPr>
              <a:t>Nous pouvons réduire le nombre réel d'exécutions si nous changeons l'ordre des opérations, en déplaçant "</a:t>
            </a:r>
            <a:r>
              <a:rPr lang="fr-FR" sz="2200" b="1" i="1" dirty="0">
                <a:latin typeface="Times New Roman" panose="02020603050405020304" pitchFamily="18" charset="0"/>
                <a:cs typeface="Times New Roman" panose="02020603050405020304" pitchFamily="18" charset="0"/>
              </a:rPr>
              <a:t>filtre</a:t>
            </a:r>
            <a:r>
              <a:rPr lang="fr-FR" sz="2200" dirty="0">
                <a:latin typeface="Times New Roman" panose="02020603050405020304" pitchFamily="18" charset="0"/>
                <a:cs typeface="Times New Roman" panose="02020603050405020304" pitchFamily="18" charset="0"/>
              </a:rPr>
              <a:t>" au début de la chaîne:</a:t>
            </a:r>
            <a:endParaRPr lang="fr-FR" sz="2200" b="1" i="1" u="sng" dirty="0">
              <a:latin typeface="Times New Roman" panose="02020603050405020304" pitchFamily="18" charset="0"/>
              <a:cs typeface="Times New Roman" panose="02020603050405020304" pitchFamily="18" charset="0"/>
            </a:endParaRPr>
          </a:p>
        </p:txBody>
      </p:sp>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1115616" y="3356992"/>
            <a:ext cx="6624736" cy="22868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068771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re 9"/>
          <p:cNvSpPr>
            <a:spLocks noGrp="1"/>
          </p:cNvSpPr>
          <p:nvPr>
            <p:ph type="title"/>
          </p:nvPr>
        </p:nvSpPr>
        <p:spPr>
          <a:xfrm>
            <a:off x="1475656" y="620688"/>
            <a:ext cx="7128792" cy="72008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800" b="1" dirty="0">
                <a:solidFill>
                  <a:schemeClr val="dk1"/>
                </a:solidFill>
                <a:latin typeface="+mn-lt"/>
                <a:ea typeface="+mn-ea"/>
                <a:cs typeface="+mn-cs"/>
              </a:rPr>
              <a:t>Ordre des opérations: Exemple </a:t>
            </a:r>
            <a:r>
              <a:rPr lang="fr-FR" sz="2800" b="1" dirty="0"/>
              <a:t>4</a:t>
            </a:r>
            <a:r>
              <a:rPr lang="fr-FR" sz="2800" b="1" dirty="0">
                <a:solidFill>
                  <a:schemeClr val="dk1"/>
                </a:solidFill>
                <a:latin typeface="+mn-lt"/>
                <a:ea typeface="+mn-ea"/>
                <a:cs typeface="+mn-cs"/>
              </a:rPr>
              <a:t>/4</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19</a:t>
            </a:fld>
            <a:endParaRPr lang="en-US"/>
          </a:p>
        </p:txBody>
      </p:sp>
      <p:sp>
        <p:nvSpPr>
          <p:cNvPr id="3" name="Rectangle 2"/>
          <p:cNvSpPr/>
          <p:nvPr/>
        </p:nvSpPr>
        <p:spPr>
          <a:xfrm>
            <a:off x="827584" y="1772816"/>
            <a:ext cx="7949204" cy="1569660"/>
          </a:xfrm>
          <a:prstGeom prst="rect">
            <a:avLst/>
          </a:prstGeom>
        </p:spPr>
        <p:txBody>
          <a:bodyPr wrap="square">
            <a:spAutoFit/>
          </a:bodyPr>
          <a:lstStyle/>
          <a:p>
            <a:pPr algn="just"/>
            <a:r>
              <a:rPr lang="fr-FR" sz="2400" dirty="0">
                <a:latin typeface="Times New Roman" panose="02020603050405020304" pitchFamily="18" charset="0"/>
                <a:cs typeface="Times New Roman" panose="02020603050405020304" pitchFamily="18" charset="0"/>
              </a:rPr>
              <a:t> Maintenant, la méthode "</a:t>
            </a:r>
            <a:r>
              <a:rPr lang="fr-FR" sz="2400" b="1" i="1" dirty="0" err="1">
                <a:latin typeface="Times New Roman" panose="02020603050405020304" pitchFamily="18" charset="0"/>
                <a:cs typeface="Times New Roman" panose="02020603050405020304" pitchFamily="18" charset="0"/>
              </a:rPr>
              <a:t>map</a:t>
            </a:r>
            <a:r>
              <a:rPr lang="fr-FR" sz="2400" dirty="0">
                <a:latin typeface="Times New Roman" panose="02020603050405020304" pitchFamily="18" charset="0"/>
                <a:cs typeface="Times New Roman" panose="02020603050405020304" pitchFamily="18" charset="0"/>
              </a:rPr>
              <a:t>" est appelée une seule d’où les opérations du pipe-line beaucoup plus rapide pour un nombre d'éléments d’élément plus grand. Gardez cela à l'esprit lors de la composition d’une chaîne des méthodes complexes.</a:t>
            </a:r>
            <a:endParaRPr lang="fr-FR" sz="24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1540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ytuł 2"/>
          <p:cNvSpPr>
            <a:spLocks noGrp="1"/>
          </p:cNvSpPr>
          <p:nvPr>
            <p:ph type="title"/>
          </p:nvPr>
        </p:nvSpPr>
        <p:spPr>
          <a:xfrm>
            <a:off x="1475656" y="692696"/>
            <a:ext cx="6589199" cy="528798"/>
          </a:xfrm>
          <a:solidFill>
            <a:schemeClr val="tx2">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r>
              <a:rPr lang="fr-FR" b="1" kern="0" dirty="0"/>
              <a:t>Plan</a:t>
            </a:r>
            <a:endParaRPr lang="en-US" b="1" dirty="0"/>
          </a:p>
        </p:txBody>
      </p:sp>
      <p:sp>
        <p:nvSpPr>
          <p:cNvPr id="2" name="Symbol zastępczy zawartości 1"/>
          <p:cNvSpPr>
            <a:spLocks noGrp="1"/>
          </p:cNvSpPr>
          <p:nvPr>
            <p:ph idx="1"/>
          </p:nvPr>
        </p:nvSpPr>
        <p:spPr>
          <a:xfrm>
            <a:off x="3203848" y="1412776"/>
            <a:ext cx="5616624" cy="4680520"/>
          </a:xfrm>
        </p:spPr>
        <p:txBody>
          <a:bodyPr>
            <a:normAutofit fontScale="70000" lnSpcReduction="20000"/>
          </a:bodyPr>
          <a:lstStyle/>
          <a:p>
            <a:pPr fontAlgn="t"/>
            <a:endParaRPr lang="fr-FR" sz="2800" dirty="0">
              <a:solidFill>
                <a:schemeClr val="bg1"/>
              </a:solidFill>
            </a:endParaRPr>
          </a:p>
          <a:p>
            <a:r>
              <a:rPr lang="fr-FR" sz="2800" dirty="0">
                <a:solidFill>
                  <a:schemeClr val="bg1"/>
                </a:solidFill>
              </a:rPr>
              <a:t>Introduction </a:t>
            </a:r>
          </a:p>
          <a:p>
            <a:r>
              <a:rPr lang="fr-FR" sz="2800" dirty="0">
                <a:solidFill>
                  <a:schemeClr val="bg1"/>
                </a:solidFill>
              </a:rPr>
              <a:t>Classe et objet</a:t>
            </a:r>
          </a:p>
          <a:p>
            <a:r>
              <a:rPr lang="fr-FR" sz="2800" dirty="0">
                <a:solidFill>
                  <a:schemeClr val="bg1"/>
                </a:solidFill>
              </a:rPr>
              <a:t>Encapsulation</a:t>
            </a:r>
          </a:p>
          <a:p>
            <a:r>
              <a:rPr lang="fr-FR" sz="2800" dirty="0">
                <a:solidFill>
                  <a:schemeClr val="bg1"/>
                </a:solidFill>
              </a:rPr>
              <a:t>Héritage</a:t>
            </a:r>
          </a:p>
          <a:p>
            <a:pPr fontAlgn="t"/>
            <a:r>
              <a:rPr lang="fr-FR" sz="2800" dirty="0">
                <a:solidFill>
                  <a:schemeClr val="bg1"/>
                </a:solidFill>
              </a:rPr>
              <a:t>Polymorphisme</a:t>
            </a:r>
          </a:p>
          <a:p>
            <a:pPr fontAlgn="t"/>
            <a:r>
              <a:rPr lang="fr-FR" sz="2800" dirty="0">
                <a:solidFill>
                  <a:schemeClr val="bg1"/>
                </a:solidFill>
              </a:rPr>
              <a:t>Exceptions</a:t>
            </a:r>
          </a:p>
          <a:p>
            <a:r>
              <a:rPr lang="fr-FR" sz="2800" dirty="0">
                <a:solidFill>
                  <a:schemeClr val="bg1"/>
                </a:solidFill>
              </a:rPr>
              <a:t>Connexion Base de donnée</a:t>
            </a:r>
          </a:p>
          <a:p>
            <a:pPr fontAlgn="t"/>
            <a:r>
              <a:rPr lang="fr-FR" sz="2800" dirty="0">
                <a:solidFill>
                  <a:schemeClr val="bg1"/>
                </a:solidFill>
              </a:rPr>
              <a:t>Interfaces</a:t>
            </a:r>
          </a:p>
          <a:p>
            <a:r>
              <a:rPr lang="fr-FR" sz="2800" dirty="0">
                <a:solidFill>
                  <a:schemeClr val="bg1"/>
                </a:solidFill>
              </a:rPr>
              <a:t>Lambda Expression</a:t>
            </a:r>
          </a:p>
          <a:p>
            <a:r>
              <a:rPr lang="fr-FR" sz="2800" dirty="0">
                <a:solidFill>
                  <a:schemeClr val="bg1"/>
                </a:solidFill>
              </a:rPr>
              <a:t>Collections</a:t>
            </a:r>
          </a:p>
          <a:p>
            <a:r>
              <a:rPr lang="fr-FR" sz="3200" b="1" u="sng" dirty="0">
                <a:solidFill>
                  <a:schemeClr val="bg1"/>
                </a:solidFill>
              </a:rPr>
              <a:t>Stream</a:t>
            </a: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2</a:t>
            </a:fld>
            <a:endParaRPr lang="en-US"/>
          </a:p>
        </p:txBody>
      </p:sp>
    </p:spTree>
    <p:extLst>
      <p:ext uri="{BB962C8B-B14F-4D97-AF65-F5344CB8AC3E}">
        <p14:creationId xmlns:p14="http://schemas.microsoft.com/office/powerpoint/2010/main" val="110066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475656" y="692696"/>
            <a:ext cx="6589199" cy="528798"/>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r>
              <a:rPr lang="fr-FR" dirty="0"/>
              <a:t>Objectifs</a:t>
            </a:r>
            <a:endParaRPr lang="en-US" b="1" dirty="0"/>
          </a:p>
        </p:txBody>
      </p:sp>
      <p:sp>
        <p:nvSpPr>
          <p:cNvPr id="2" name="Symbol zastępczy zawartości 1"/>
          <p:cNvSpPr>
            <a:spLocks noGrp="1"/>
          </p:cNvSpPr>
          <p:nvPr>
            <p:ph idx="1"/>
          </p:nvPr>
        </p:nvSpPr>
        <p:spPr>
          <a:xfrm>
            <a:off x="1096206" y="1844824"/>
            <a:ext cx="7076194" cy="3888432"/>
          </a:xfrm>
        </p:spPr>
        <p:txBody>
          <a:bodyPr>
            <a:normAutofit fontScale="92500" lnSpcReduction="10000"/>
          </a:bodyPr>
          <a:lstStyle/>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Introduire le concept de </a:t>
            </a:r>
            <a:r>
              <a:rPr lang="fr-FR" sz="2800" dirty="0" err="1">
                <a:solidFill>
                  <a:schemeClr val="tx1"/>
                </a:solidFill>
                <a:latin typeface="Times New Roman" panose="02020603050405020304" pitchFamily="18" charset="0"/>
                <a:cs typeface="Times New Roman" panose="02020603050405020304" pitchFamily="18" charset="0"/>
              </a:rPr>
              <a:t>stream</a:t>
            </a: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La programmation fonctionnelle </a:t>
            </a: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Manipulation des </a:t>
            </a:r>
            <a:r>
              <a:rPr lang="fr-FR" sz="2800" dirty="0" err="1">
                <a:solidFill>
                  <a:schemeClr val="tx1"/>
                </a:solidFill>
                <a:latin typeface="Times New Roman" panose="02020603050405020304" pitchFamily="18" charset="0"/>
                <a:cs typeface="Times New Roman" panose="02020603050405020304" pitchFamily="18" charset="0"/>
              </a:rPr>
              <a:t>stream</a:t>
            </a: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Utilisation des interfaces fonctionnelles</a:t>
            </a: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Utilisation des Lambda expression</a:t>
            </a: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3</a:t>
            </a:fld>
            <a:endParaRPr lang="en-US"/>
          </a:p>
        </p:txBody>
      </p:sp>
    </p:spTree>
    <p:extLst>
      <p:ext uri="{BB962C8B-B14F-4D97-AF65-F5344CB8AC3E}">
        <p14:creationId xmlns:p14="http://schemas.microsoft.com/office/powerpoint/2010/main" val="6451891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475656" y="692696"/>
            <a:ext cx="6589199" cy="528798"/>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r>
              <a:rPr lang="fr-FR" sz="2800" dirty="0"/>
              <a:t>Programmation fonctionnelle</a:t>
            </a:r>
            <a:endParaRPr lang="en-US" sz="2800" b="1" dirty="0"/>
          </a:p>
        </p:txBody>
      </p:sp>
      <p:sp>
        <p:nvSpPr>
          <p:cNvPr id="2" name="Symbol zastępczy zawartości 1"/>
          <p:cNvSpPr>
            <a:spLocks noGrp="1"/>
          </p:cNvSpPr>
          <p:nvPr>
            <p:ph idx="1"/>
          </p:nvPr>
        </p:nvSpPr>
        <p:spPr>
          <a:xfrm>
            <a:off x="1096206" y="1844824"/>
            <a:ext cx="7076194" cy="3888432"/>
          </a:xfrm>
        </p:spPr>
        <p:txBody>
          <a:bodyPr>
            <a:normAutofit/>
          </a:bodyPr>
          <a:lstStyle/>
          <a:p>
            <a:pPr marL="274320" indent="-274320" algn="just">
              <a:spcBef>
                <a:spcPct val="20000"/>
              </a:spcBef>
              <a:buFont typeface="Arial" pitchFamily="34" charset="0"/>
              <a:buChar char="•"/>
            </a:pPr>
            <a:r>
              <a:rPr lang="fr-FR" sz="2800" dirty="0">
                <a:latin typeface="Times New Roman" panose="02020603050405020304" pitchFamily="18" charset="0"/>
                <a:cs typeface="Times New Roman" panose="02020603050405020304" pitchFamily="18" charset="0"/>
              </a:rPr>
              <a:t>Le principe général de la programmation fonctionnelle est de concevoir des programmes comme des fonctions mathématiques que l'on compose entre elles. A la différence des programmes impératifs organisés en instructions produisent des effets de bords, les programmes fonctionnels sont bâtis sur des expressions dont la valeur est le résultat du programme. </a:t>
            </a: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4</a:t>
            </a:fld>
            <a:endParaRPr lang="en-US"/>
          </a:p>
        </p:txBody>
      </p:sp>
    </p:spTree>
    <p:extLst>
      <p:ext uri="{BB962C8B-B14F-4D97-AF65-F5344CB8AC3E}">
        <p14:creationId xmlns:p14="http://schemas.microsoft.com/office/powerpoint/2010/main" val="31948927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475656" y="692696"/>
            <a:ext cx="6589199" cy="528798"/>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just">
              <a:spcBef>
                <a:spcPct val="20000"/>
              </a:spcBef>
            </a:pPr>
            <a:r>
              <a:rPr lang="fr-FR" sz="2800" dirty="0"/>
              <a:t>Programmation fonctionnelle</a:t>
            </a:r>
            <a:endParaRPr lang="fr-FR" sz="2800" dirty="0">
              <a:latin typeface="Calibri" panose="020F0502020204030204" pitchFamily="34" charset="0"/>
            </a:endParaRPr>
          </a:p>
        </p:txBody>
      </p:sp>
      <p:sp>
        <p:nvSpPr>
          <p:cNvPr id="2" name="Symbol zastępczy zawartości 1"/>
          <p:cNvSpPr>
            <a:spLocks noGrp="1"/>
          </p:cNvSpPr>
          <p:nvPr>
            <p:ph idx="1"/>
          </p:nvPr>
        </p:nvSpPr>
        <p:spPr>
          <a:xfrm>
            <a:off x="1096206" y="1844824"/>
            <a:ext cx="7364226" cy="4176464"/>
          </a:xfrm>
        </p:spPr>
        <p:txBody>
          <a:bodyPr>
            <a:normAutofit fontScale="92500" lnSpcReduction="10000"/>
          </a:bodyPr>
          <a:lstStyle/>
          <a:p>
            <a:pPr marL="274320" indent="-274320" algn="just">
              <a:spcBef>
                <a:spcPct val="20000"/>
              </a:spcBef>
              <a:buFont typeface="Arial" pitchFamily="34" charset="0"/>
              <a:buChar char="•"/>
            </a:pPr>
            <a:r>
              <a:rPr lang="fr-FR" sz="2800" dirty="0">
                <a:latin typeface="Times New Roman" panose="02020603050405020304" pitchFamily="18" charset="0"/>
                <a:cs typeface="Times New Roman" panose="02020603050405020304" pitchFamily="18" charset="0"/>
              </a:rPr>
              <a:t>Un programme fonctionnel consiste en une expression E (représentant l'algorithme et les entrées). Cette expression E est sujette à </a:t>
            </a:r>
            <a:r>
              <a:rPr lang="fr-FR" sz="2800" b="1" u="sng" dirty="0">
                <a:latin typeface="Times New Roman" panose="02020603050405020304" pitchFamily="18" charset="0"/>
                <a:cs typeface="Times New Roman" panose="02020603050405020304" pitchFamily="18" charset="0"/>
              </a:rPr>
              <a:t>des règles de réécriture </a:t>
            </a:r>
            <a:r>
              <a:rPr lang="fr-FR" sz="2800" dirty="0">
                <a:latin typeface="Times New Roman" panose="02020603050405020304" pitchFamily="18" charset="0"/>
                <a:cs typeface="Times New Roman" panose="02020603050405020304" pitchFamily="18" charset="0"/>
              </a:rPr>
              <a:t>: la réduction consiste en un remplacement d'une partie de programme fonctionnel par une autre partie de programme selon une règle de réécriture bien définie. Ce processus de réduction sera répété jusqu'a l'obtention d'une expression irréductible (aucune partie ne peut être réécrite). L'expression E* ainsi obtenue est appelée forme normale (</a:t>
            </a:r>
            <a:r>
              <a:rPr lang="fr-FR" sz="2800" dirty="0" err="1">
                <a:latin typeface="Times New Roman" panose="02020603050405020304" pitchFamily="18" charset="0"/>
                <a:cs typeface="Times New Roman" panose="02020603050405020304" pitchFamily="18" charset="0"/>
              </a:rPr>
              <a:t>fn</a:t>
            </a:r>
            <a:r>
              <a:rPr lang="fr-FR" sz="2800" dirty="0">
                <a:latin typeface="Times New Roman" panose="02020603050405020304" pitchFamily="18" charset="0"/>
                <a:cs typeface="Times New Roman" panose="02020603050405020304" pitchFamily="18" charset="0"/>
              </a:rPr>
              <a:t>) de E et constitue la sortie du programme. </a:t>
            </a:r>
          </a:p>
          <a:p>
            <a:pPr marL="274320" indent="-274320">
              <a:spcBef>
                <a:spcPct val="20000"/>
              </a:spcBef>
              <a:buFont typeface="Arial" pitchFamily="34" charset="0"/>
              <a:buChar char="•"/>
            </a:pPr>
            <a:endParaRPr lang="fr-FR" sz="3200" dirty="0">
              <a:solidFill>
                <a:schemeClr val="bg1"/>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5</a:t>
            </a:fld>
            <a:endParaRPr lang="en-US"/>
          </a:p>
        </p:txBody>
      </p:sp>
    </p:spTree>
    <p:extLst>
      <p:ext uri="{BB962C8B-B14F-4D97-AF65-F5344CB8AC3E}">
        <p14:creationId xmlns:p14="http://schemas.microsoft.com/office/powerpoint/2010/main" val="10315047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70774"/>
            <a:ext cx="7056784" cy="576064"/>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fr-FR" b="1" dirty="0"/>
              <a:t>Stream: </a:t>
            </a:r>
            <a:r>
              <a:rPr lang="fr-FR" b="1" dirty="0" err="1"/>
              <a:t>Déﬁnition</a:t>
            </a:r>
            <a:r>
              <a:rPr lang="fr-FR" b="1" dirty="0"/>
              <a:t> </a:t>
            </a:r>
            <a:endParaRPr lang="fr-FR" dirty="0"/>
          </a:p>
        </p:txBody>
      </p:sp>
      <p:sp>
        <p:nvSpPr>
          <p:cNvPr id="3" name="Espace réservé du contenu 2"/>
          <p:cNvSpPr>
            <a:spLocks noGrp="1"/>
          </p:cNvSpPr>
          <p:nvPr>
            <p:ph idx="1"/>
          </p:nvPr>
        </p:nvSpPr>
        <p:spPr>
          <a:xfrm>
            <a:off x="251520" y="1340768"/>
            <a:ext cx="8640960" cy="4958011"/>
          </a:xfrm>
          <a:prstGeom prst="rect">
            <a:avLst/>
          </a:prstGeom>
        </p:spPr>
        <p:txBody>
          <a:bodyPr>
            <a:normAutofit/>
          </a:bodyPr>
          <a:lstStyle/>
          <a:p>
            <a:pPr marL="0" indent="0" algn="just">
              <a:buNone/>
            </a:pPr>
            <a:endParaRPr lang="fr-FR" sz="2800" i="0" dirty="0">
              <a:solidFill>
                <a:schemeClr val="tx1"/>
              </a:solidFill>
            </a:endParaRPr>
          </a:p>
          <a:p>
            <a:pPr algn="just"/>
            <a:r>
              <a:rPr lang="fr-FR" sz="2800" dirty="0">
                <a:solidFill>
                  <a:schemeClr val="tx1"/>
                </a:solidFill>
              </a:rPr>
              <a:t>Un "</a:t>
            </a:r>
            <a:r>
              <a:rPr lang="fr-FR" sz="2800" b="1" dirty="0">
                <a:solidFill>
                  <a:schemeClr val="tx1"/>
                </a:solidFill>
              </a:rPr>
              <a:t>Stream&lt;T&gt;</a:t>
            </a:r>
            <a:r>
              <a:rPr lang="fr-FR" sz="2800" dirty="0">
                <a:solidFill>
                  <a:schemeClr val="tx1"/>
                </a:solidFill>
              </a:rPr>
              <a:t>" décrit une séquence d’éléments (de type T) supportant des opérations agrégées en séquence ou en parallèle.</a:t>
            </a:r>
          </a:p>
          <a:p>
            <a:pPr algn="just"/>
            <a:endParaRPr lang="fr-FR" sz="2800" i="0" dirty="0">
              <a:solidFill>
                <a:schemeClr val="tx1"/>
              </a:solidFill>
            </a:endParaRPr>
          </a:p>
          <a:p>
            <a:pPr algn="just"/>
            <a:r>
              <a:rPr lang="fr-FR" sz="2800" i="0" dirty="0">
                <a:solidFill>
                  <a:schemeClr val="tx1"/>
                </a:solidFill>
              </a:rPr>
              <a:t>L’API Stream fourni des classes pour supporter des opérations de style fonctionnel sur des flux de valeurs</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6</a:t>
            </a:fld>
            <a:endParaRPr lang="en-US"/>
          </a:p>
        </p:txBody>
      </p:sp>
    </p:spTree>
    <p:extLst>
      <p:ext uri="{BB962C8B-B14F-4D97-AF65-F5344CB8AC3E}">
        <p14:creationId xmlns:p14="http://schemas.microsoft.com/office/powerpoint/2010/main" val="40503257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re 9"/>
          <p:cNvSpPr>
            <a:spLocks noGrp="1"/>
          </p:cNvSpPr>
          <p:nvPr>
            <p:ph type="title"/>
          </p:nvPr>
        </p:nvSpPr>
        <p:spPr>
          <a:xfrm>
            <a:off x="1475656" y="670774"/>
            <a:ext cx="7056784" cy="576064"/>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fr-FR" b="1" dirty="0"/>
              <a:t>Stream: </a:t>
            </a:r>
            <a:r>
              <a:rPr lang="fr-FR" b="1" dirty="0" err="1"/>
              <a:t>Déﬁnition</a:t>
            </a:r>
            <a:r>
              <a:rPr lang="fr-FR" b="1" dirty="0"/>
              <a:t> </a:t>
            </a:r>
            <a:endParaRPr lang="fr-FR" dirty="0"/>
          </a:p>
        </p:txBody>
      </p:sp>
      <p:sp>
        <p:nvSpPr>
          <p:cNvPr id="3" name="Espace réservé du contenu 2"/>
          <p:cNvSpPr>
            <a:spLocks noGrp="1"/>
          </p:cNvSpPr>
          <p:nvPr>
            <p:ph idx="1"/>
          </p:nvPr>
        </p:nvSpPr>
        <p:spPr>
          <a:xfrm>
            <a:off x="248431" y="1628800"/>
            <a:ext cx="8568952" cy="4319452"/>
          </a:xfrm>
          <a:prstGeom prst="rect">
            <a:avLst/>
          </a:prstGeom>
        </p:spPr>
        <p:txBody>
          <a:bodyPr>
            <a:noAutofit/>
          </a:bodyPr>
          <a:lstStyle/>
          <a:p>
            <a:pPr algn="just">
              <a:buFont typeface="Wingdings" panose="05000000000000000000" pitchFamily="2" charset="2"/>
              <a:buChar char="§"/>
            </a:pPr>
            <a:r>
              <a:rPr lang="fr-FR" sz="2200" b="1" i="0" dirty="0">
                <a:solidFill>
                  <a:schemeClr val="tx1"/>
                </a:solidFill>
                <a:latin typeface="Times New Roman" panose="02020603050405020304" pitchFamily="18" charset="0"/>
                <a:cs typeface="Times New Roman" panose="02020603050405020304" pitchFamily="18" charset="0"/>
              </a:rPr>
              <a:t>Il est important de ne pas voir les "</a:t>
            </a:r>
            <a:r>
              <a:rPr lang="fr-FR" sz="2200" b="1" i="0" dirty="0" err="1">
                <a:solidFill>
                  <a:schemeClr val="tx1"/>
                </a:solidFill>
                <a:latin typeface="Times New Roman" panose="02020603050405020304" pitchFamily="18" charset="0"/>
                <a:cs typeface="Times New Roman" panose="02020603050405020304" pitchFamily="18" charset="0"/>
              </a:rPr>
              <a:t>streams</a:t>
            </a:r>
            <a:r>
              <a:rPr lang="fr-FR" sz="2200" b="1" i="0" dirty="0">
                <a:solidFill>
                  <a:schemeClr val="tx1"/>
                </a:solidFill>
                <a:latin typeface="Times New Roman" panose="02020603050405020304" pitchFamily="18" charset="0"/>
                <a:cs typeface="Times New Roman" panose="02020603050405020304" pitchFamily="18" charset="0"/>
              </a:rPr>
              <a:t>" comme une alternative aux collections mais plutôt comme un moyen de traitement associé :</a:t>
            </a:r>
          </a:p>
          <a:p>
            <a:pPr algn="just"/>
            <a:endParaRPr lang="fr-FR" sz="2200" dirty="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fr-FR" sz="2200" b="1" i="0" dirty="0">
                <a:solidFill>
                  <a:schemeClr val="tx1"/>
                </a:solidFill>
                <a:latin typeface="Times New Roman" panose="02020603050405020304" pitchFamily="18" charset="0"/>
                <a:cs typeface="Times New Roman" panose="02020603050405020304" pitchFamily="18" charset="0"/>
              </a:rPr>
              <a:t>Un "</a:t>
            </a:r>
            <a:r>
              <a:rPr lang="fr-FR" sz="2200" b="1" i="0" dirty="0" err="1">
                <a:solidFill>
                  <a:schemeClr val="tx1"/>
                </a:solidFill>
                <a:latin typeface="Times New Roman" panose="02020603050405020304" pitchFamily="18" charset="0"/>
                <a:cs typeface="Times New Roman" panose="02020603050405020304" pitchFamily="18" charset="0"/>
              </a:rPr>
              <a:t>stream</a:t>
            </a:r>
            <a:r>
              <a:rPr lang="fr-FR" sz="2200" b="1" i="0" dirty="0">
                <a:solidFill>
                  <a:schemeClr val="tx1"/>
                </a:solidFill>
                <a:latin typeface="Times New Roman" panose="02020603050405020304" pitchFamily="18" charset="0"/>
                <a:cs typeface="Times New Roman" panose="02020603050405020304" pitchFamily="18" charset="0"/>
              </a:rPr>
              <a:t>" n’est pas un moyen de stockage, il ne fait que transmettre des données provenant d’une source (collection, tableau, générateur de données, canal d’E/S, …) au travers d’une file d’opérations.</a:t>
            </a:r>
          </a:p>
          <a:p>
            <a:pPr lvl="0" algn="just"/>
            <a:endParaRPr lang="fr-FR" sz="2200" b="1" i="0" dirty="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fr-FR" sz="2200" b="1" i="0" dirty="0">
                <a:solidFill>
                  <a:schemeClr val="tx1"/>
                </a:solidFill>
                <a:latin typeface="Times New Roman" panose="02020603050405020304" pitchFamily="18" charset="0"/>
                <a:cs typeface="Times New Roman" panose="02020603050405020304" pitchFamily="18" charset="0"/>
              </a:rPr>
              <a:t>Un "</a:t>
            </a:r>
            <a:r>
              <a:rPr lang="fr-FR" sz="2200" b="1" i="0" dirty="0" err="1">
                <a:solidFill>
                  <a:schemeClr val="tx1"/>
                </a:solidFill>
                <a:latin typeface="Times New Roman" panose="02020603050405020304" pitchFamily="18" charset="0"/>
                <a:cs typeface="Times New Roman" panose="02020603050405020304" pitchFamily="18" charset="0"/>
              </a:rPr>
              <a:t>stream</a:t>
            </a:r>
            <a:r>
              <a:rPr lang="fr-FR" sz="2200" b="1" i="0" dirty="0">
                <a:solidFill>
                  <a:schemeClr val="tx1"/>
                </a:solidFill>
                <a:latin typeface="Times New Roman" panose="02020603050405020304" pitchFamily="18" charset="0"/>
                <a:cs typeface="Times New Roman" panose="02020603050405020304" pitchFamily="18" charset="0"/>
              </a:rPr>
              <a:t>" est fonctionnel par nature, une opération sur un "</a:t>
            </a:r>
            <a:r>
              <a:rPr lang="fr-FR" sz="2200" b="1" i="0" dirty="0" err="1">
                <a:solidFill>
                  <a:schemeClr val="tx1"/>
                </a:solidFill>
                <a:latin typeface="Times New Roman" panose="02020603050405020304" pitchFamily="18" charset="0"/>
                <a:cs typeface="Times New Roman" panose="02020603050405020304" pitchFamily="18" charset="0"/>
              </a:rPr>
              <a:t>stream</a:t>
            </a:r>
            <a:r>
              <a:rPr lang="fr-FR" sz="2200" b="1" i="0" dirty="0">
                <a:solidFill>
                  <a:schemeClr val="tx1"/>
                </a:solidFill>
                <a:latin typeface="Times New Roman" panose="02020603050405020304" pitchFamily="18" charset="0"/>
                <a:cs typeface="Times New Roman" panose="02020603050405020304" pitchFamily="18" charset="0"/>
              </a:rPr>
              <a:t>" produit un résultat mais ne modifie jamais sa source. Un filtrage, par exemple, crée un nouveau "</a:t>
            </a:r>
            <a:r>
              <a:rPr lang="fr-FR" sz="2200" b="1" i="0" dirty="0" err="1">
                <a:solidFill>
                  <a:schemeClr val="tx1"/>
                </a:solidFill>
                <a:latin typeface="Times New Roman" panose="02020603050405020304" pitchFamily="18" charset="0"/>
                <a:cs typeface="Times New Roman" panose="02020603050405020304" pitchFamily="18" charset="0"/>
              </a:rPr>
              <a:t>stream</a:t>
            </a:r>
            <a:r>
              <a:rPr lang="fr-FR" sz="2200" b="1" i="0" dirty="0">
                <a:solidFill>
                  <a:schemeClr val="tx1"/>
                </a:solidFill>
                <a:latin typeface="Times New Roman" panose="02020603050405020304" pitchFamily="18" charset="0"/>
                <a:cs typeface="Times New Roman" panose="02020603050405020304" pitchFamily="18" charset="0"/>
              </a:rPr>
              <a:t>" avec les éléments filtrés, il ne supprime rien de la source.</a:t>
            </a:r>
          </a:p>
          <a:p>
            <a:pPr marL="0" indent="0" algn="just">
              <a:buNone/>
            </a:pPr>
            <a:endParaRPr lang="fr-FR" sz="2200" i="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7</a:t>
            </a:fld>
            <a:endParaRPr lang="en-US"/>
          </a:p>
        </p:txBody>
      </p:sp>
    </p:spTree>
    <p:extLst>
      <p:ext uri="{BB962C8B-B14F-4D97-AF65-F5344CB8AC3E}">
        <p14:creationId xmlns:p14="http://schemas.microsoft.com/office/powerpoint/2010/main" val="17370904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68231"/>
            <a:ext cx="6984776" cy="604228"/>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r>
              <a:rPr lang="fr-FR" b="1" dirty="0">
                <a:solidFill>
                  <a:schemeClr val="dk1"/>
                </a:solidFill>
                <a:latin typeface="+mn-lt"/>
                <a:ea typeface="+mn-ea"/>
                <a:cs typeface="+mn-cs"/>
              </a:rPr>
              <a:t>Stream: </a:t>
            </a:r>
            <a:r>
              <a:rPr lang="fr-FR" b="1" dirty="0" err="1">
                <a:solidFill>
                  <a:schemeClr val="dk1"/>
                </a:solidFill>
                <a:latin typeface="+mn-lt"/>
                <a:ea typeface="+mn-ea"/>
                <a:cs typeface="+mn-cs"/>
              </a:rPr>
              <a:t>Déﬁnition</a:t>
            </a:r>
            <a:endParaRPr lang="fr-FR" b="1" dirty="0">
              <a:solidFill>
                <a:schemeClr val="dk1"/>
              </a:solidFill>
              <a:latin typeface="+mn-lt"/>
              <a:ea typeface="+mn-ea"/>
              <a:cs typeface="+mn-cs"/>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8</a:t>
            </a:fld>
            <a:endParaRPr lang="en-US"/>
          </a:p>
        </p:txBody>
      </p:sp>
      <p:sp>
        <p:nvSpPr>
          <p:cNvPr id="3" name="Rectangle 2"/>
          <p:cNvSpPr/>
          <p:nvPr/>
        </p:nvSpPr>
        <p:spPr>
          <a:xfrm>
            <a:off x="771606" y="1700808"/>
            <a:ext cx="7920880" cy="4154984"/>
          </a:xfrm>
          <a:prstGeom prst="rect">
            <a:avLst/>
          </a:prstGeom>
        </p:spPr>
        <p:txBody>
          <a:bodyPr wrap="square">
            <a:spAutoFit/>
          </a:bodyPr>
          <a:lstStyle/>
          <a:p>
            <a:pPr marL="342900" lvl="0" indent="-342900" algn="just">
              <a:buFont typeface="Wingdings" panose="05000000000000000000" pitchFamily="2" charset="2"/>
              <a:buChar char="Ø"/>
            </a:pPr>
            <a:r>
              <a:rPr lang="fr-FR" sz="2200" b="1" dirty="0">
                <a:latin typeface="Times New Roman" panose="02020603050405020304" pitchFamily="18" charset="0"/>
                <a:cs typeface="Times New Roman" panose="02020603050405020304" pitchFamily="18" charset="0"/>
              </a:rPr>
              <a:t>Un "</a:t>
            </a:r>
            <a:r>
              <a:rPr lang="fr-FR" sz="2200" b="1" dirty="0" err="1">
                <a:latin typeface="Times New Roman" panose="02020603050405020304" pitchFamily="18" charset="0"/>
                <a:cs typeface="Times New Roman" panose="02020603050405020304" pitchFamily="18" charset="0"/>
              </a:rPr>
              <a:t>stream</a:t>
            </a:r>
            <a:r>
              <a:rPr lang="fr-FR" sz="2200" b="1" dirty="0">
                <a:latin typeface="Times New Roman" panose="02020603050405020304" pitchFamily="18" charset="0"/>
                <a:cs typeface="Times New Roman" panose="02020603050405020304" pitchFamily="18" charset="0"/>
              </a:rPr>
              <a:t>" a un mode d’exécution paresseux. Les opérations d’un "</a:t>
            </a:r>
            <a:r>
              <a:rPr lang="fr-FR" sz="2200" b="1" dirty="0" err="1">
                <a:latin typeface="Times New Roman" panose="02020603050405020304" pitchFamily="18" charset="0"/>
                <a:cs typeface="Times New Roman" panose="02020603050405020304" pitchFamily="18" charset="0"/>
              </a:rPr>
              <a:t>stream</a:t>
            </a:r>
            <a:r>
              <a:rPr lang="fr-FR" sz="2200" b="1" dirty="0">
                <a:latin typeface="Times New Roman" panose="02020603050405020304" pitchFamily="18" charset="0"/>
                <a:cs typeface="Times New Roman" panose="02020603050405020304" pitchFamily="18" charset="0"/>
              </a:rPr>
              <a:t>" sont de deux types : intermédiaires (elles renvoient un "</a:t>
            </a:r>
            <a:r>
              <a:rPr lang="fr-FR" sz="2200" b="1" dirty="0" err="1">
                <a:latin typeface="Times New Roman" panose="02020603050405020304" pitchFamily="18" charset="0"/>
                <a:cs typeface="Times New Roman" panose="02020603050405020304" pitchFamily="18" charset="0"/>
              </a:rPr>
              <a:t>stream</a:t>
            </a:r>
            <a:r>
              <a:rPr lang="fr-FR" sz="2200" b="1" dirty="0">
                <a:latin typeface="Times New Roman" panose="02020603050405020304" pitchFamily="18" charset="0"/>
                <a:cs typeface="Times New Roman" panose="02020603050405020304" pitchFamily="18" charset="0"/>
              </a:rPr>
              <a:t>" comme le filtrage par exemple) ou terminales (comme la somme vue plus haut). Les opérations intermédiaires sont toujours implémentées de manière paresseuse, afin de profiter au maximum d’une éventuelle optimisation.</a:t>
            </a:r>
          </a:p>
          <a:p>
            <a:pPr marL="342900" lvl="0" indent="-342900" algn="just">
              <a:buFont typeface="Wingdings" panose="05000000000000000000" pitchFamily="2" charset="2"/>
              <a:buChar char="Ø"/>
            </a:pPr>
            <a:endParaRPr lang="fr-FR" sz="2200" b="1"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fr-FR" sz="2200" b="1" dirty="0">
                <a:latin typeface="Times New Roman" panose="02020603050405020304" pitchFamily="18" charset="0"/>
                <a:cs typeface="Times New Roman" panose="02020603050405020304" pitchFamily="18" charset="0"/>
              </a:rPr>
              <a:t>Un "</a:t>
            </a:r>
            <a:r>
              <a:rPr lang="fr-FR" sz="2200" b="1" dirty="0" err="1">
                <a:latin typeface="Times New Roman" panose="02020603050405020304" pitchFamily="18" charset="0"/>
                <a:cs typeface="Times New Roman" panose="02020603050405020304" pitchFamily="18" charset="0"/>
              </a:rPr>
              <a:t>stream</a:t>
            </a:r>
            <a:r>
              <a:rPr lang="fr-FR" sz="2200" b="1" dirty="0">
                <a:latin typeface="Times New Roman" panose="02020603050405020304" pitchFamily="18" charset="0"/>
                <a:cs typeface="Times New Roman" panose="02020603050405020304" pitchFamily="18" charset="0"/>
              </a:rPr>
              <a:t>" est un consommateur, ses éléments ne peuvent être visités qu’une seule fois pendant sa durée de vie, un nouveau "</a:t>
            </a:r>
            <a:r>
              <a:rPr lang="fr-FR" sz="2200" b="1" dirty="0" err="1">
                <a:latin typeface="Times New Roman" panose="02020603050405020304" pitchFamily="18" charset="0"/>
                <a:cs typeface="Times New Roman" panose="02020603050405020304" pitchFamily="18" charset="0"/>
              </a:rPr>
              <a:t>stream</a:t>
            </a:r>
            <a:r>
              <a:rPr lang="fr-FR" sz="2200" b="1" dirty="0">
                <a:latin typeface="Times New Roman" panose="02020603050405020304" pitchFamily="18" charset="0"/>
                <a:cs typeface="Times New Roman" panose="02020603050405020304" pitchFamily="18" charset="0"/>
              </a:rPr>
              <a:t>" doit donc être créé pour parcourir à nouveau la source.</a:t>
            </a:r>
          </a:p>
        </p:txBody>
      </p:sp>
    </p:spTree>
    <p:extLst>
      <p:ext uri="{BB962C8B-B14F-4D97-AF65-F5344CB8AC3E}">
        <p14:creationId xmlns:p14="http://schemas.microsoft.com/office/powerpoint/2010/main" val="16668398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16464"/>
            <a:ext cx="6840760" cy="59437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r>
              <a:rPr lang="fr-FR" b="1" dirty="0">
                <a:solidFill>
                  <a:schemeClr val="dk1"/>
                </a:solidFill>
                <a:latin typeface="+mn-lt"/>
                <a:ea typeface="+mn-ea"/>
                <a:cs typeface="+mn-cs"/>
              </a:rPr>
              <a:t>Obtention d’un </a:t>
            </a:r>
            <a:r>
              <a:rPr lang="fr-FR" b="1" dirty="0" err="1">
                <a:solidFill>
                  <a:schemeClr val="dk1"/>
                </a:solidFill>
                <a:latin typeface="+mn-lt"/>
                <a:ea typeface="+mn-ea"/>
                <a:cs typeface="+mn-cs"/>
              </a:rPr>
              <a:t>stream</a:t>
            </a:r>
            <a:r>
              <a:rPr lang="fr-FR" b="1" dirty="0">
                <a:solidFill>
                  <a:schemeClr val="dk1"/>
                </a:solidFill>
                <a:latin typeface="+mn-lt"/>
                <a:ea typeface="+mn-ea"/>
                <a:cs typeface="+mn-cs"/>
              </a:rPr>
              <a:t> </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9</a:t>
            </a:fld>
            <a:endParaRPr lang="en-US"/>
          </a:p>
        </p:txBody>
      </p:sp>
      <p:sp>
        <p:nvSpPr>
          <p:cNvPr id="8" name="ZoneTexte 7"/>
          <p:cNvSpPr txBox="1"/>
          <p:nvPr/>
        </p:nvSpPr>
        <p:spPr>
          <a:xfrm>
            <a:off x="549094" y="1268760"/>
            <a:ext cx="8055354" cy="4939814"/>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Il existe plusieurs façons pour créer un "</a:t>
            </a:r>
            <a:r>
              <a:rPr lang="fr-FR" sz="2100" b="1" i="1" dirty="0" err="1">
                <a:latin typeface="Times New Roman" panose="02020603050405020304" pitchFamily="18" charset="0"/>
                <a:cs typeface="Times New Roman" panose="02020603050405020304" pitchFamily="18" charset="0"/>
              </a:rPr>
              <a:t>stream</a:t>
            </a:r>
            <a:r>
              <a:rPr lang="fr-FR" sz="2100" dirty="0">
                <a:latin typeface="Times New Roman" panose="02020603050405020304" pitchFamily="18" charset="0"/>
                <a:cs typeface="Times New Roman" panose="02020603050405020304" pitchFamily="18" charset="0"/>
              </a:rPr>
              <a:t>". La plus simple consiste à appeler la méthode "</a:t>
            </a:r>
            <a:r>
              <a:rPr lang="fr-FR" sz="2100" b="1" i="1" dirty="0" err="1">
                <a:latin typeface="Times New Roman" panose="02020603050405020304" pitchFamily="18" charset="0"/>
                <a:cs typeface="Times New Roman" panose="02020603050405020304" pitchFamily="18" charset="0"/>
              </a:rPr>
              <a:t>stream</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 ou "</a:t>
            </a:r>
            <a:r>
              <a:rPr lang="fr-FR" sz="2100" b="1" i="1" dirty="0" err="1">
                <a:latin typeface="Times New Roman" panose="02020603050405020304" pitchFamily="18" charset="0"/>
                <a:cs typeface="Times New Roman" panose="02020603050405020304" pitchFamily="18" charset="0"/>
              </a:rPr>
              <a:t>parallelStream</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 sur une collection, de plus un certain nombre de méthodes ont été ajoutées aux classes déjà existantes.</a:t>
            </a:r>
          </a:p>
          <a:p>
            <a:r>
              <a:rPr lang="fr-FR" sz="2100" dirty="0">
                <a:latin typeface="Times New Roman" panose="02020603050405020304" pitchFamily="18" charset="0"/>
                <a:cs typeface="Times New Roman" panose="02020603050405020304" pitchFamily="18" charset="0"/>
              </a:rPr>
              <a:t>	</a:t>
            </a:r>
          </a:p>
          <a:p>
            <a:r>
              <a:rPr lang="fr-FR" sz="2100" dirty="0">
                <a:latin typeface="Times New Roman" panose="02020603050405020304" pitchFamily="18" charset="0"/>
                <a:cs typeface="Times New Roman" panose="02020603050405020304" pitchFamily="18" charset="0"/>
              </a:rPr>
              <a:t>Un "</a:t>
            </a:r>
            <a:r>
              <a:rPr lang="fr-FR" sz="2100" b="1" i="1" dirty="0" err="1">
                <a:latin typeface="Times New Roman" panose="02020603050405020304" pitchFamily="18" charset="0"/>
                <a:cs typeface="Times New Roman" panose="02020603050405020304" pitchFamily="18" charset="0"/>
              </a:rPr>
              <a:t>stream</a:t>
            </a:r>
            <a:r>
              <a:rPr lang="fr-FR" sz="2100" dirty="0">
                <a:latin typeface="Times New Roman" panose="02020603050405020304" pitchFamily="18" charset="0"/>
                <a:cs typeface="Times New Roman" panose="02020603050405020304" pitchFamily="18" charset="0"/>
              </a:rPr>
              <a:t>" s’obtient de la manière suivante :</a:t>
            </a:r>
          </a:p>
          <a:p>
            <a:pPr marL="342900" indent="-342900">
              <a:buFont typeface="Wingdings" panose="05000000000000000000" pitchFamily="2" charset="2"/>
              <a:buChar char="§"/>
            </a:pPr>
            <a:endParaRPr lang="fr-FR" sz="21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Depuis une Collection via la méthode "</a:t>
            </a:r>
            <a:r>
              <a:rPr lang="fr-FR" sz="2100" b="1" i="1" dirty="0" err="1">
                <a:latin typeface="Times New Roman" panose="02020603050405020304" pitchFamily="18" charset="0"/>
                <a:cs typeface="Times New Roman" panose="02020603050405020304" pitchFamily="18" charset="0"/>
              </a:rPr>
              <a:t>stream</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 ou "</a:t>
            </a:r>
            <a:r>
              <a:rPr lang="fr-FR" sz="2100" b="1" i="1" dirty="0" err="1">
                <a:latin typeface="Times New Roman" panose="02020603050405020304" pitchFamily="18" charset="0"/>
                <a:cs typeface="Times New Roman" panose="02020603050405020304" pitchFamily="18" charset="0"/>
              </a:rPr>
              <a:t>parallelStream</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a:t>
            </a:r>
          </a:p>
          <a:p>
            <a:pPr marL="342900" lvl="0" indent="-342900">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Depuis un tableau via "</a:t>
            </a:r>
            <a:r>
              <a:rPr lang="fr-FR" sz="2100" b="1" i="1" dirty="0" err="1">
                <a:latin typeface="Times New Roman" panose="02020603050405020304" pitchFamily="18" charset="0"/>
                <a:cs typeface="Times New Roman" panose="02020603050405020304" pitchFamily="18" charset="0"/>
              </a:rPr>
              <a:t>Arrays.stream</a:t>
            </a:r>
            <a:r>
              <a:rPr lang="fr-FR" sz="2100" b="1" i="1" dirty="0">
                <a:latin typeface="Times New Roman" panose="02020603050405020304" pitchFamily="18" charset="0"/>
                <a:cs typeface="Times New Roman" panose="02020603050405020304" pitchFamily="18" charset="0"/>
              </a:rPr>
              <a:t>(Object[])</a:t>
            </a:r>
            <a:r>
              <a:rPr lang="fr-FR" sz="2100" dirty="0">
                <a:latin typeface="Times New Roman" panose="02020603050405020304" pitchFamily="18" charset="0"/>
                <a:cs typeface="Times New Roman" panose="02020603050405020304" pitchFamily="18" charset="0"/>
              </a:rPr>
              <a:t>"</a:t>
            </a:r>
            <a:r>
              <a:rPr lang="fr-FR" sz="2100" b="1" i="1" dirty="0">
                <a:latin typeface="Times New Roman" panose="02020603050405020304" pitchFamily="18" charset="0"/>
                <a:cs typeface="Times New Roman" panose="02020603050405020304" pitchFamily="18" charset="0"/>
              </a:rPr>
              <a:t>.</a:t>
            </a:r>
            <a:endParaRPr lang="fr-FR" sz="21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Depuis des méthodes statiques de l’interface "</a:t>
            </a:r>
            <a:r>
              <a:rPr lang="fr-FR" sz="2100" b="1" i="1" dirty="0">
                <a:latin typeface="Times New Roman" panose="02020603050405020304" pitchFamily="18" charset="0"/>
                <a:cs typeface="Times New Roman" panose="02020603050405020304" pitchFamily="18" charset="0"/>
              </a:rPr>
              <a:t>Stream&lt;T&gt;</a:t>
            </a:r>
            <a:r>
              <a:rPr lang="fr-FR" sz="2100" b="1" dirty="0">
                <a:latin typeface="Times New Roman" panose="02020603050405020304" pitchFamily="18" charset="0"/>
                <a:cs typeface="Times New Roman" panose="02020603050405020304" pitchFamily="18" charset="0"/>
              </a:rPr>
              <a:t> </a:t>
            </a:r>
            <a:r>
              <a:rPr lang="fr-FR" sz="2100" dirty="0">
                <a:latin typeface="Times New Roman" panose="02020603050405020304" pitchFamily="18" charset="0"/>
                <a:cs typeface="Times New Roman" panose="02020603050405020304" pitchFamily="18" charset="0"/>
              </a:rPr>
              <a:t>comme</a:t>
            </a:r>
            <a:r>
              <a:rPr lang="fr-FR" sz="2100" b="1" dirty="0">
                <a:latin typeface="Times New Roman" panose="02020603050405020304" pitchFamily="18" charset="0"/>
                <a:cs typeface="Times New Roman" panose="02020603050405020304" pitchFamily="18" charset="0"/>
              </a:rPr>
              <a:t> </a:t>
            </a:r>
            <a:r>
              <a:rPr lang="fr-FR" sz="2100" dirty="0">
                <a:latin typeface="Times New Roman" panose="02020603050405020304" pitchFamily="18" charset="0"/>
                <a:cs typeface="Times New Roman" panose="02020603050405020304" pitchFamily="18" charset="0"/>
              </a:rPr>
              <a:t>"</a:t>
            </a:r>
            <a:r>
              <a:rPr lang="fr-FR" sz="2100" b="1" i="1" dirty="0" err="1">
                <a:latin typeface="Times New Roman" panose="02020603050405020304" pitchFamily="18" charset="0"/>
                <a:cs typeface="Times New Roman" panose="02020603050405020304" pitchFamily="18" charset="0"/>
              </a:rPr>
              <a:t>Stream.of</a:t>
            </a:r>
            <a:r>
              <a:rPr lang="fr-FR" sz="2100" b="1" i="1" dirty="0">
                <a:latin typeface="Times New Roman" panose="02020603050405020304" pitchFamily="18" charset="0"/>
                <a:cs typeface="Times New Roman" panose="02020603050405020304" pitchFamily="18" charset="0"/>
              </a:rPr>
              <a:t>(Object[])</a:t>
            </a:r>
            <a:r>
              <a:rPr lang="fr-FR" sz="2100" dirty="0">
                <a:latin typeface="Times New Roman" panose="02020603050405020304" pitchFamily="18" charset="0"/>
                <a:cs typeface="Times New Roman" panose="02020603050405020304" pitchFamily="18" charset="0"/>
              </a:rPr>
              <a:t>"</a:t>
            </a:r>
            <a:r>
              <a:rPr lang="fr-FR" sz="2100" b="1" i="1" dirty="0">
                <a:latin typeface="Times New Roman" panose="02020603050405020304" pitchFamily="18" charset="0"/>
                <a:cs typeface="Times New Roman" panose="02020603050405020304" pitchFamily="18" charset="0"/>
              </a:rPr>
              <a:t>, </a:t>
            </a:r>
            <a:r>
              <a:rPr lang="fr-FR" sz="2100" dirty="0">
                <a:latin typeface="Times New Roman" panose="02020603050405020304" pitchFamily="18" charset="0"/>
                <a:cs typeface="Times New Roman" panose="02020603050405020304" pitchFamily="18" charset="0"/>
              </a:rPr>
              <a:t>"</a:t>
            </a:r>
            <a:r>
              <a:rPr lang="fr-FR" sz="2100" b="1" i="1" dirty="0" err="1">
                <a:latin typeface="Times New Roman" panose="02020603050405020304" pitchFamily="18" charset="0"/>
                <a:cs typeface="Times New Roman" panose="02020603050405020304" pitchFamily="18" charset="0"/>
              </a:rPr>
              <a:t>IntStream.range</a:t>
            </a:r>
            <a:r>
              <a:rPr lang="fr-FR" sz="2100" b="1" i="1" dirty="0">
                <a:latin typeface="Times New Roman" panose="02020603050405020304" pitchFamily="18" charset="0"/>
                <a:cs typeface="Times New Roman" panose="02020603050405020304" pitchFamily="18" charset="0"/>
              </a:rPr>
              <a:t>(</a:t>
            </a:r>
            <a:r>
              <a:rPr lang="fr-FR" sz="2100" b="1" i="1" dirty="0" err="1">
                <a:latin typeface="Times New Roman" panose="02020603050405020304" pitchFamily="18" charset="0"/>
                <a:cs typeface="Times New Roman" panose="02020603050405020304" pitchFamily="18" charset="0"/>
              </a:rPr>
              <a:t>int,int</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 ou "</a:t>
            </a:r>
            <a:r>
              <a:rPr lang="fr-FR" sz="2100" b="1" i="1" dirty="0" err="1">
                <a:latin typeface="Times New Roman" panose="02020603050405020304" pitchFamily="18" charset="0"/>
                <a:cs typeface="Times New Roman" panose="02020603050405020304" pitchFamily="18" charset="0"/>
              </a:rPr>
              <a:t>Stream.iterate</a:t>
            </a:r>
            <a:r>
              <a:rPr lang="fr-FR" sz="2100" b="1" i="1" dirty="0">
                <a:latin typeface="Times New Roman" panose="02020603050405020304" pitchFamily="18" charset="0"/>
                <a:cs typeface="Times New Roman" panose="02020603050405020304" pitchFamily="18" charset="0"/>
              </a:rPr>
              <a:t>(Object, </a:t>
            </a:r>
            <a:r>
              <a:rPr lang="fr-FR" sz="2100" b="1" i="1" dirty="0" err="1">
                <a:latin typeface="Times New Roman" panose="02020603050405020304" pitchFamily="18" charset="0"/>
                <a:cs typeface="Times New Roman" panose="02020603050405020304" pitchFamily="18" charset="0"/>
              </a:rPr>
              <a:t>UnaryOperator</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 "</a:t>
            </a:r>
            <a:r>
              <a:rPr lang="fr-FR" sz="2100" b="1" i="1" dirty="0">
                <a:latin typeface="Times New Roman" panose="02020603050405020304" pitchFamily="18" charset="0"/>
                <a:cs typeface="Times New Roman" panose="02020603050405020304" pitchFamily="18" charset="0"/>
              </a:rPr>
              <a:t>.</a:t>
            </a:r>
            <a:endParaRPr lang="fr-FR" sz="21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Lors de la lecture d’un fichier via "</a:t>
            </a:r>
            <a:r>
              <a:rPr lang="fr-FR" sz="2100" b="1" i="1" dirty="0" err="1">
                <a:latin typeface="Times New Roman" panose="02020603050405020304" pitchFamily="18" charset="0"/>
                <a:cs typeface="Times New Roman" panose="02020603050405020304" pitchFamily="18" charset="0"/>
              </a:rPr>
              <a:t>BufferedReader.lines</a:t>
            </a:r>
            <a:r>
              <a:rPr lang="fr-FR" sz="2100" b="1" i="1" dirty="0">
                <a:latin typeface="Times New Roman" panose="02020603050405020304" pitchFamily="18" charset="0"/>
                <a:cs typeface="Times New Roman" panose="02020603050405020304" pitchFamily="18" charset="0"/>
              </a:rPr>
              <a:t>()</a:t>
            </a:r>
            <a:r>
              <a:rPr lang="fr-FR" sz="2100" dirty="0">
                <a:latin typeface="Times New Roman" panose="02020603050405020304" pitchFamily="18" charset="0"/>
                <a:cs typeface="Times New Roman" panose="02020603050405020304" pitchFamily="18" charset="0"/>
              </a:rPr>
              <a:t>"</a:t>
            </a:r>
            <a:r>
              <a:rPr lang="fr-FR" sz="2100" b="1" i="1" dirty="0">
                <a:latin typeface="Times New Roman" panose="02020603050405020304" pitchFamily="18" charset="0"/>
                <a:cs typeface="Times New Roman" panose="02020603050405020304" pitchFamily="18" charset="0"/>
              </a:rPr>
              <a:t>.</a:t>
            </a:r>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318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5412</TotalTime>
  <Words>1123</Words>
  <Application>Microsoft Office PowerPoint</Application>
  <PresentationFormat>Affichage à l'écran (4:3)</PresentationFormat>
  <Paragraphs>145</Paragraphs>
  <Slides>19</Slides>
  <Notes>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Adobe Devanagari</vt:lpstr>
      <vt:lpstr>Arial</vt:lpstr>
      <vt:lpstr>Calibri</vt:lpstr>
      <vt:lpstr>Times New Roman</vt:lpstr>
      <vt:lpstr>Tw Cen MT</vt:lpstr>
      <vt:lpstr>Tw Cen MT Condensed</vt:lpstr>
      <vt:lpstr>Wingdings</vt:lpstr>
      <vt:lpstr>Wingdings 3</vt:lpstr>
      <vt:lpstr>Intégral</vt:lpstr>
      <vt:lpstr> Conception par Objet et Programmation Java </vt:lpstr>
      <vt:lpstr>Plan</vt:lpstr>
      <vt:lpstr>Objectifs</vt:lpstr>
      <vt:lpstr>Programmation fonctionnelle</vt:lpstr>
      <vt:lpstr>Programmation fonctionnelle</vt:lpstr>
      <vt:lpstr>Stream: Déﬁnition </vt:lpstr>
      <vt:lpstr>Stream: Déﬁnition </vt:lpstr>
      <vt:lpstr>Stream: Déﬁnition</vt:lpstr>
      <vt:lpstr>Obtention d’un stream </vt:lpstr>
      <vt:lpstr>Opérations sur les stream</vt:lpstr>
      <vt:lpstr>Opérations sur les stream</vt:lpstr>
      <vt:lpstr>Opérations sur les stream</vt:lpstr>
      <vt:lpstr>Opérations sur les stream</vt:lpstr>
      <vt:lpstr>Opérations sur les stream</vt:lpstr>
      <vt:lpstr>Ordre des opérations</vt:lpstr>
      <vt:lpstr>Ordre des opérations: Exemple 1/4</vt:lpstr>
      <vt:lpstr>Ordre des opérations: Exemple 2/4</vt:lpstr>
      <vt:lpstr>Ordre des opérations: Exemple 3/4</vt:lpstr>
      <vt:lpstr>Ordre des opérations: Exemple 4/4</vt:lpstr>
    </vt:vector>
  </TitlesOfParts>
  <Company>Biatel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Inspired</dc:title>
  <dc:creator>Jarosław Wasilewski</dc:creator>
  <cp:lastModifiedBy>Houssem Eddine Lassoued</cp:lastModifiedBy>
  <cp:revision>187</cp:revision>
  <dcterms:created xsi:type="dcterms:W3CDTF">2011-08-10T09:14:16Z</dcterms:created>
  <dcterms:modified xsi:type="dcterms:W3CDTF">2018-11-29T16:08:06Z</dcterms:modified>
</cp:coreProperties>
</file>