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3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2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Gill Sans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A6B4FF-F925-4F19-A3AC-33173495D5DB}">
  <a:tblStyle styleId="{37A6B4FF-F925-4F19-A3AC-33173495D5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F88A61-CF08-4E0D-BAD4-1A42EDCBC65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>
        <p:scale>
          <a:sx n="70" d="100"/>
          <a:sy n="70" d="100"/>
        </p:scale>
        <p:origin x="51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90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64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863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870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781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213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854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530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programmation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classique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telle que étudiée au travers des langages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définie un programme  comme étant:</a:t>
            </a:r>
            <a:endParaRPr lang="fr-F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ensemble de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données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sur lesquelles agissent des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procédures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des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fonctions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fr-FR"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données constituent la partie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programme. Les procédures et les fonctions constituent la partie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fr-FR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dans ce cas revenait à:</a:t>
            </a:r>
            <a:endParaRPr lang="fr-F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Définir un certain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 variables 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(structures, tableaux…)</a:t>
            </a:r>
            <a:endParaRPr lang="fr-FR"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Ecrire des procédures pour les manipuler sans associer explicitement les unes aux autres.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-----------------------------------------------------------------------------------------------------------------------------</a:t>
            </a:r>
          </a:p>
          <a:p>
            <a:pPr marL="669925" lvl="0" indent="-441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programmation orientée objet se base sur une approche de conception et de développement de logiciels </a:t>
            </a:r>
            <a:endParaRPr lang="fr-FR" dirty="0"/>
          </a:p>
          <a:p>
            <a:pPr marL="228600" lvl="0" indent="4413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9925" lvl="0" indent="-4413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Représenter les éléments du monde réel par des entités informatiques appelés "</a:t>
            </a:r>
            <a:r>
              <a:rPr lang="fr-FR" sz="1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objets</a:t>
            </a:r>
            <a:r>
              <a:rPr lang="fr-F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en adoptant un haut niveau d'abstraction.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472440" y="3324966"/>
            <a:ext cx="11247120" cy="97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fr-FR" sz="28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Chapitre 1 </a:t>
            </a:r>
            <a:r>
              <a:rPr lang="fr-FR" sz="36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3000" dirty="0"/>
              <a:t>Introduction</a:t>
            </a:r>
            <a:endParaRPr sz="3000" dirty="0">
              <a:solidFill>
                <a:srgbClr val="262626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80913" y="5201779"/>
            <a:ext cx="2938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ESPRIT - UP JAVA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641264" y="5212349"/>
            <a:ext cx="330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2021/2022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600200" y="2863299"/>
            <a:ext cx="88353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Programmation Orientée Objet Java et Application</a:t>
            </a:r>
            <a:endParaRPr sz="3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82" name="Google Shape;182;p24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9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4"/>
          <p:cNvSpPr txBox="1"/>
          <p:nvPr/>
        </p:nvSpPr>
        <p:spPr>
          <a:xfrm>
            <a:off x="274411" y="3155655"/>
            <a:ext cx="9190099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JAVA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Compilé vs interprété</a:t>
            </a:r>
            <a:endParaRPr b="1"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2891656" y="2654366"/>
            <a:ext cx="4321175" cy="3392488"/>
            <a:chOff x="5258553" y="3059094"/>
            <a:chExt cx="4320480" cy="3392197"/>
          </a:xfrm>
        </p:grpSpPr>
        <p:sp>
          <p:nvSpPr>
            <p:cNvPr id="192" name="Google Shape;192;p25"/>
            <p:cNvSpPr/>
            <p:nvPr/>
          </p:nvSpPr>
          <p:spPr>
            <a:xfrm>
              <a:off x="5258553" y="3059094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5401405" y="3344819"/>
              <a:ext cx="1799935" cy="369856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Compilé</a:t>
              </a:r>
              <a:endParaRPr/>
            </a:p>
          </p:txBody>
        </p:sp>
        <p:sp>
          <p:nvSpPr>
            <p:cNvPr id="194" name="Google Shape;194;p25"/>
            <p:cNvSpPr txBox="1"/>
            <p:nvPr/>
          </p:nvSpPr>
          <p:spPr>
            <a:xfrm>
              <a:off x="5261002" y="4845044"/>
              <a:ext cx="4104456" cy="1477328"/>
            </a:xfrm>
            <a:prstGeom prst="rect">
              <a:avLst/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-le code source est soumis à un compilateur, pour en faire un fichier binaire compréhensible par un microprocesseur (une sorte de pré- fichier .exe)</a:t>
              </a: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5177656" y="2654366"/>
            <a:ext cx="4321175" cy="3392488"/>
            <a:chOff x="3279964" y="3258328"/>
            <a:chExt cx="4320480" cy="3392197"/>
          </a:xfrm>
        </p:grpSpPr>
        <p:sp>
          <p:nvSpPr>
            <p:cNvPr id="196" name="Google Shape;196;p25"/>
            <p:cNvSpPr/>
            <p:nvPr/>
          </p:nvSpPr>
          <p:spPr>
            <a:xfrm rot="10800000">
              <a:off x="3279964" y="3258328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5513217" y="5902876"/>
              <a:ext cx="1799935" cy="369856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Interprété</a:t>
              </a:r>
              <a:endParaRPr/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3352542" y="3354623"/>
              <a:ext cx="4104456" cy="1477328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-le code source est, directement, interprété sans phase de compilation, et c'est l'interprète qui exécute ce code source, qu'il interprète à la volée.(JVM)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C’est quoi java?</a:t>
            </a:r>
            <a:endParaRPr b="1"/>
          </a:p>
        </p:txBody>
      </p:sp>
      <p:sp>
        <p:nvSpPr>
          <p:cNvPr id="205" name="Google Shape;205;p26"/>
          <p:cNvSpPr/>
          <p:nvPr/>
        </p:nvSpPr>
        <p:spPr>
          <a:xfrm>
            <a:off x="1896944" y="1775217"/>
            <a:ext cx="8415577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langage de programmation orienté objet.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est portable : il est indépendant de toute plate-forme</a:t>
            </a:r>
            <a:b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Quels types d’application pour « java »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2483" y="4516536"/>
            <a:ext cx="808038" cy="105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871" y="4516536"/>
            <a:ext cx="947737" cy="11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2208" y="4573686"/>
            <a:ext cx="1539875" cy="10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1271" y="4516536"/>
            <a:ext cx="1525587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2921" y="4691161"/>
            <a:ext cx="12858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770309" y="5835789"/>
            <a:ext cx="14462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754684" y="5788164"/>
            <a:ext cx="12636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5329484" y="5835789"/>
            <a:ext cx="13033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EE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6928096" y="5648464"/>
            <a:ext cx="14636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Embedded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8702921" y="5648464"/>
            <a:ext cx="10731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Card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594701" y="1554801"/>
            <a:ext cx="9528928" cy="509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est un langage de programmation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programme Java est compilé et interprété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Simplicité et productivité: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complète de l’OO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mémoire (« Garbage collector »)</a:t>
            </a:r>
            <a:endParaRPr/>
          </a:p>
          <a:p>
            <a:pPr marL="914400" marR="0" lvl="2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Robustesse, fiabilité et sécurité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Indépendance par rapport aux plateformes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Ouverture: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intégré d’Internet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Connexion intégrée aux bases de données (JDBC)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des caractères internationaux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JAVA: Langage de programmation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JAVA: Langage de programmation</a:t>
            </a:r>
            <a:endParaRPr b="1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610" y="1971675"/>
            <a:ext cx="8229600" cy="410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1594701" y="118715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est une plateforme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plateforme Java, uniquement software, est exécutée sur la plateforme du système d’exploitation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« Java Platform » est constituée de :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« Java Virtual Machine » (JVM)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interfaces de programmation d’application (Java API)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JAVA: Une plateforme</a:t>
            </a:r>
            <a:endParaRPr b="1"/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41" y="4097658"/>
            <a:ext cx="6976982" cy="25408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JVM (Java Virtual Machine)</a:t>
            </a:r>
            <a:endParaRPr b="1"/>
          </a:p>
        </p:txBody>
      </p:sp>
      <p:sp>
        <p:nvSpPr>
          <p:cNvPr id="244" name="Google Shape;244;p30"/>
          <p:cNvSpPr/>
          <p:nvPr/>
        </p:nvSpPr>
        <p:spPr>
          <a:xfrm>
            <a:off x="1074656" y="1935788"/>
            <a:ext cx="10297998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machine virtuelle est un ordinateur fictif s’exécutant sur un ordinateur réel : </a:t>
            </a:r>
            <a:endParaRPr/>
          </a:p>
          <a:p>
            <a:pPr marL="365125" marR="0" lvl="0" indent="-130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Possède un langage natif propre et traduit un programme écrit dans ce langage vers le langage natif de l’ordinateur.</a:t>
            </a:r>
            <a:endParaRPr/>
          </a:p>
          <a:p>
            <a:pPr marL="365125" marR="0" lvl="0" indent="-130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les spécifications hardware de la plateforme</a:t>
            </a:r>
            <a:endParaRPr/>
          </a:p>
          <a:p>
            <a:pPr marL="365125" marR="0" lvl="0" indent="-130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125" marR="0" lvl="0" indent="-282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 le bytecode compilé (indépendant de la plateforme)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API (Application Programming iInterface)</a:t>
            </a:r>
            <a:endParaRPr b="1"/>
          </a:p>
        </p:txBody>
      </p:sp>
      <p:sp>
        <p:nvSpPr>
          <p:cNvPr id="251" name="Google Shape;251;p31"/>
          <p:cNvSpPr/>
          <p:nvPr/>
        </p:nvSpPr>
        <p:spPr>
          <a:xfrm>
            <a:off x="467544" y="1700808"/>
            <a:ext cx="11608192" cy="504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L’API Java est structuré en libraires (packages).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noyau (</a:t>
            </a:r>
            <a:r>
              <a:rPr lang="fr-FR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de l’API  Java (inclus dans toute implémentation complète de la plateforme Java) comprend notamment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Essentials (data types,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string,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I/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O,date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,…)</a:t>
            </a:r>
            <a:endParaRPr dirty="0"/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</a:t>
            </a:r>
            <a:endParaRPr dirty="0"/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Windowing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Toolkit (AWT)</a:t>
            </a:r>
            <a:endParaRPr dirty="0"/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Networking (URL, Socket –TCP or UDP-,IP)</a:t>
            </a:r>
            <a:endParaRPr dirty="0"/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Evolved Networking (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Invocation)</a:t>
            </a:r>
            <a:endParaRPr dirty="0"/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Internationalization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8038" marR="0" lvl="1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 dirty="0"/>
          </a:p>
          <a:p>
            <a:pPr marL="365760" marR="0" lvl="0" indent="-283464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265" name="Google Shape;265;p33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9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6" name="Google Shape;266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33"/>
          <p:cNvSpPr txBox="1"/>
          <p:nvPr/>
        </p:nvSpPr>
        <p:spPr>
          <a:xfrm>
            <a:off x="274411" y="3155655"/>
            <a:ext cx="9190099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 Les versions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27183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Les milestones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838200" y="2419514"/>
            <a:ext cx="10515600" cy="204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 dirty="0"/>
              <a:t>JAVA est apparue en Mai 1995 avec la version 1.0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 dirty="0"/>
              <a:t>En janvier 2010, Sun a été racheté par Oracle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 dirty="0"/>
              <a:t>Dernière version: 15 </a:t>
            </a:r>
            <a:endParaRPr sz="2590" dirty="0"/>
          </a:p>
        </p:txBody>
      </p:sp>
      <p:sp>
        <p:nvSpPr>
          <p:cNvPr id="274" name="Google Shape;2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4293" y="2175709"/>
            <a:ext cx="3427566" cy="2536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 descr="D:\esprit 2014\ESPRIT 2014\charte essprit 2014\logo-espri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211" y="6111080"/>
            <a:ext cx="1337716" cy="5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Présentation générale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38200" y="1670923"/>
            <a:ext cx="82869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Unité pédagogique: JAVA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Module: Conception Orientée Objet &amp; Programmation JAVA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cible:  3A , 3B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de l’Approche par Projet (APP) 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</a:t>
            </a:fld>
            <a:endParaRPr sz="1600"/>
          </a:p>
        </p:txBody>
      </p:sp>
      <p:graphicFrame>
        <p:nvGraphicFramePr>
          <p:cNvPr id="103" name="Google Shape;103;p14"/>
          <p:cNvGraphicFramePr/>
          <p:nvPr>
            <p:extLst>
              <p:ext uri="{D42A27DB-BD31-4B8C-83A1-F6EECF244321}">
                <p14:modId xmlns:p14="http://schemas.microsoft.com/office/powerpoint/2010/main" val="1967094332"/>
              </p:ext>
            </p:extLst>
          </p:nvPr>
        </p:nvGraphicFramePr>
        <p:xfrm>
          <a:off x="3495367" y="4232788"/>
          <a:ext cx="6147625" cy="1696050"/>
        </p:xfrm>
        <a:graphic>
          <a:graphicData uri="http://schemas.openxmlformats.org/drawingml/2006/table">
            <a:tbl>
              <a:tblPr firstRow="1" bandRow="1">
                <a:noFill/>
                <a:tableStyleId>{37A6B4FF-F925-4F19-A3AC-33173495D5DB}</a:tableStyleId>
              </a:tblPr>
              <a:tblGrid>
                <a:gridCol w="614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3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Charge horaire</a:t>
                      </a:r>
                      <a:endParaRPr sz="3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42h</a:t>
                      </a:r>
                      <a:endParaRPr sz="2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127183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Les versions JAVA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482" y="2033082"/>
            <a:ext cx="8230506" cy="359923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 dirty="0"/>
          </a:p>
        </p:txBody>
      </p:sp>
      <p:grpSp>
        <p:nvGrpSpPr>
          <p:cNvPr id="424" name="Google Shape;424;p52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425" name="Google Shape;425;p52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9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7" name="Google Shape;427;p52"/>
          <p:cNvSpPr txBox="1"/>
          <p:nvPr/>
        </p:nvSpPr>
        <p:spPr>
          <a:xfrm>
            <a:off x="274411" y="3155655"/>
            <a:ext cx="9190099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 Premiers pas…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6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body" idx="1"/>
          </p:nvPr>
        </p:nvSpPr>
        <p:spPr>
          <a:xfrm>
            <a:off x="1992635" y="1976437"/>
            <a:ext cx="8401050" cy="426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Pour développer un programme JAVA on utilise un </a:t>
            </a:r>
            <a:r>
              <a:rPr lang="fr-FR" sz="2400" b="1"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Afin de pouvoir  créer une application JAVA consistante, on a besoin du </a:t>
            </a:r>
            <a:r>
              <a:rPr lang="fr-FR" sz="2400" b="1">
                <a:latin typeface="Times New Roman"/>
                <a:ea typeface="Times New Roman"/>
                <a:cs typeface="Times New Roman"/>
                <a:sym typeface="Times New Roman"/>
              </a:rPr>
              <a:t>JDK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Pour tester et lancer le code écrit, on doit, nécessairement, disposer du </a:t>
            </a:r>
            <a:r>
              <a:rPr lang="fr-FR" sz="2400" b="1">
                <a:latin typeface="Times New Roman"/>
                <a:ea typeface="Times New Roman"/>
                <a:cs typeface="Times New Roman"/>
                <a:sym typeface="Times New Roman"/>
              </a:rPr>
              <a:t>JRE</a:t>
            </a: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Outils de développement</a:t>
            </a:r>
            <a:endParaRPr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CA6FB059-40D9-4075-B1B0-221D850498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04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Google Shape;438;p54"/>
          <p:cNvGraphicFramePr/>
          <p:nvPr/>
        </p:nvGraphicFramePr>
        <p:xfrm>
          <a:off x="1647825" y="2503489"/>
          <a:ext cx="8929000" cy="3188375"/>
        </p:xfrm>
        <a:graphic>
          <a:graphicData uri="http://schemas.openxmlformats.org/drawingml/2006/table">
            <a:tbl>
              <a:tblPr firstRow="1" bandRow="1">
                <a:noFill/>
                <a:tableStyleId>{37A6B4FF-F925-4F19-A3AC-33173495D5DB}</a:tableStyleId>
              </a:tblPr>
              <a:tblGrid>
                <a:gridCol w="187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30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JRE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(Java Runtime Environment)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L’environnement qui permet d'exécuter les applications java,</a:t>
                      </a:r>
                      <a:endParaRPr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est constitué de la JVM en particulier (Java Virtual Machine). 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30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JDK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(Java Development Kit)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Outils permettant de développer, compiler (</a:t>
                      </a:r>
                      <a:r>
                        <a:rPr lang="fr-FR" sz="1800" b="1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javac</a:t>
                      </a: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débuguer (</a:t>
                      </a:r>
                      <a:r>
                        <a:rPr lang="fr-FR" sz="1800" b="1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jdb</a:t>
                      </a: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et exécuter un programme java.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y a aussi des outils d'archivage (</a:t>
                      </a:r>
                      <a:r>
                        <a:rPr lang="fr-FR" sz="1800" b="1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jar</a:t>
                      </a: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de génération de documentation (</a:t>
                      </a:r>
                      <a:r>
                        <a:rPr lang="fr-FR" sz="1800" b="1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javadoc</a:t>
                      </a:r>
                      <a:r>
                        <a:rPr lang="fr-FR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9" name="Google Shape;43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Outils de développement</a:t>
            </a:r>
            <a:endParaRPr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0AA5B411-0A0D-43E1-A866-908EEB766A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3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55"/>
          <p:cNvGraphicFramePr/>
          <p:nvPr/>
        </p:nvGraphicFramePr>
        <p:xfrm>
          <a:off x="1775520" y="2620764"/>
          <a:ext cx="8568950" cy="2536425"/>
        </p:xfrm>
        <a:graphic>
          <a:graphicData uri="http://schemas.openxmlformats.org/drawingml/2006/table">
            <a:tbl>
              <a:tblPr firstRow="1" bandRow="1">
                <a:noFill/>
                <a:tableStyleId>{37A6B4FF-F925-4F19-A3AC-33173495D5DB}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3000"/>
                        <a:t>IDE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(Integrated Development Environment)</a:t>
                      </a:r>
                      <a:endParaRPr sz="16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Un </a:t>
                      </a:r>
                      <a:r>
                        <a:rPr lang="fr-FR" sz="1800" u="none" strike="noStrike"/>
                        <a:t>programme</a:t>
                      </a:r>
                      <a:r>
                        <a:rPr lang="fr-FR" sz="1800"/>
                        <a:t> regroupant un ensemble d'outils pour le développement de logiciels. </a:t>
                      </a:r>
                      <a:endParaRPr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En général, un IDE regroupe un </a:t>
                      </a:r>
                      <a:r>
                        <a:rPr lang="fr-FR" sz="1800" u="none" strike="noStrike"/>
                        <a:t>éditeur de texte</a:t>
                      </a:r>
                      <a:r>
                        <a:rPr lang="fr-FR" sz="1800"/>
                        <a:t>, un </a:t>
                      </a:r>
                      <a:r>
                        <a:rPr lang="fr-FR" sz="1800" u="none" strike="noStrike"/>
                        <a:t>compilateur</a:t>
                      </a:r>
                      <a:r>
                        <a:rPr lang="fr-FR" sz="1800"/>
                        <a:t>, des outils automatiques de fabrication, et souvent un </a:t>
                      </a:r>
                      <a:r>
                        <a:rPr lang="fr-FR" sz="1800" u="none"/>
                        <a:t>débogueur</a:t>
                      </a:r>
                      <a:r>
                        <a:rPr lang="fr-FR" sz="1800"/>
                        <a:t>. (Exp: Eclipse, Netbeans)</a:t>
                      </a:r>
                      <a:endParaRPr sz="1800" i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6" name="Google Shape;44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Outils de développement</a:t>
            </a:r>
            <a:endParaRPr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1DCBE23A-6D0A-4431-BF4B-B8209FC4FF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7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>
            <a:spLocks noGrp="1"/>
          </p:cNvSpPr>
          <p:nvPr>
            <p:ph type="body" idx="1"/>
          </p:nvPr>
        </p:nvSpPr>
        <p:spPr>
          <a:xfrm>
            <a:off x="1981200" y="1774826"/>
            <a:ext cx="8363272" cy="395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 sz="3200" dirty="0">
                <a:latin typeface="Times New Roman"/>
                <a:ea typeface="Times New Roman"/>
                <a:cs typeface="Times New Roman"/>
                <a:sym typeface="Times New Roman"/>
              </a:rPr>
              <a:t>Installer  le JDK sous Windows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sz="2800" dirty="0">
                <a:latin typeface="Times New Roman"/>
                <a:ea typeface="Times New Roman"/>
                <a:cs typeface="Times New Roman"/>
                <a:sym typeface="Times New Roman"/>
              </a:rPr>
              <a:t>Télécharger et d'exécuter le programme  "</a:t>
            </a:r>
            <a:r>
              <a:rPr lang="fr-FR" sz="1800" dirty="0">
                <a:latin typeface="Times New Roman"/>
                <a:ea typeface="Times New Roman"/>
                <a:cs typeface="Times New Roman"/>
                <a:sym typeface="Times New Roman"/>
              </a:rPr>
              <a:t>jdk-xux-windows-x64/32.exe</a:t>
            </a:r>
            <a:r>
              <a:rPr lang="fr-FR" sz="2800" dirty="0">
                <a:latin typeface="Times New Roman"/>
                <a:ea typeface="Times New Roman"/>
                <a:cs typeface="Times New Roman"/>
                <a:sym typeface="Times New Roman"/>
              </a:rPr>
              <a:t>" depuis le site d’Oracle</a:t>
            </a:r>
            <a:r>
              <a:rPr lang="fr-FR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fr-FR" sz="18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http://www.oracle.com/technetwork/java/javase/downloads/index.html</a:t>
            </a:r>
            <a:r>
              <a:rPr lang="fr-FR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1325" lvl="1" indent="-441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dirty="0">
                <a:latin typeface="Times New Roman"/>
                <a:ea typeface="Times New Roman"/>
                <a:cs typeface="Times New Roman"/>
                <a:sym typeface="Times New Roman"/>
              </a:rPr>
              <a:t>Paramétrer correctement  la variable PATH (Variables d’environnement )</a:t>
            </a:r>
            <a:endParaRPr dirty="0"/>
          </a:p>
        </p:txBody>
      </p:sp>
      <p:sp>
        <p:nvSpPr>
          <p:cNvPr id="452" name="Google Shape;452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 </a:t>
            </a:r>
            <a:r>
              <a:rPr lang="fr-FR" b="1" dirty="0"/>
              <a:t>Pré-configuration</a:t>
            </a:r>
            <a:endParaRPr b="1" dirty="0"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E11B9546-B7D2-42F4-96AC-2EEE7E5DD0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671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6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3" y="1988840"/>
            <a:ext cx="8067675" cy="4235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58" name="Google Shape;458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Premier programme</a:t>
            </a:r>
            <a:endParaRPr b="1"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90D48B8C-0989-43E6-9303-854650443A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671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>
            <a:spLocks noGrp="1"/>
          </p:cNvSpPr>
          <p:nvPr>
            <p:ph type="body" idx="1"/>
          </p:nvPr>
        </p:nvSpPr>
        <p:spPr>
          <a:xfrm>
            <a:off x="1981200" y="1715742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/>
              <a:t>Compiler avec la commande  : 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🡺"/>
            </a:pPr>
            <a:r>
              <a:rPr lang="fr-FR" sz="2400" dirty="0"/>
              <a:t>Remarquer qu’une classe « </a:t>
            </a:r>
            <a:r>
              <a:rPr lang="fr-FR" sz="2400" dirty="0" err="1"/>
              <a:t>HelloWorld.class</a:t>
            </a:r>
            <a:r>
              <a:rPr lang="fr-FR" sz="2400" dirty="0"/>
              <a:t> » est générée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dirty="0"/>
          </a:p>
        </p:txBody>
      </p:sp>
      <p:sp>
        <p:nvSpPr>
          <p:cNvPr id="464" name="Google Shape;464;p58"/>
          <p:cNvSpPr/>
          <p:nvPr/>
        </p:nvSpPr>
        <p:spPr>
          <a:xfrm>
            <a:off x="7248128" y="1800833"/>
            <a:ext cx="273630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Javac 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HelloWorld.java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Premier programme</a:t>
            </a:r>
            <a:endParaRPr b="1"/>
          </a:p>
        </p:txBody>
      </p:sp>
      <p:sp>
        <p:nvSpPr>
          <p:cNvPr id="6" name="Google Shape;423;p52">
            <a:extLst>
              <a:ext uri="{FF2B5EF4-FFF2-40B4-BE49-F238E27FC236}">
                <a16:creationId xmlns:a16="http://schemas.microsoft.com/office/drawing/2014/main" id="{A96D979E-696E-4A2B-B16D-8409E9F3BB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671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B4CA9C1-260E-46D5-929C-43BB899D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96" y="3429000"/>
            <a:ext cx="5287650" cy="29743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D235779-15D3-4692-A745-7D9E064B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45" y="3429000"/>
            <a:ext cx="5287650" cy="29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Premier programme</a:t>
            </a:r>
            <a:endParaRPr b="1"/>
          </a:p>
        </p:txBody>
      </p:sp>
      <p:sp>
        <p:nvSpPr>
          <p:cNvPr id="6" name="Google Shape;423;p52">
            <a:extLst>
              <a:ext uri="{FF2B5EF4-FFF2-40B4-BE49-F238E27FC236}">
                <a16:creationId xmlns:a16="http://schemas.microsoft.com/office/drawing/2014/main" id="{A96D979E-696E-4A2B-B16D-8409E9F3BB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671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28</a:t>
            </a:fld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38956B-5FD7-4563-B8CB-D7F62863A41C}"/>
              </a:ext>
            </a:extLst>
          </p:cNvPr>
          <p:cNvSpPr txBox="1"/>
          <p:nvPr/>
        </p:nvSpPr>
        <p:spPr>
          <a:xfrm>
            <a:off x="838200" y="1536800"/>
            <a:ext cx="82950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Exécuter en lançant la machine virtuelle java et en lui spécifiant le point d'entrée</a:t>
            </a:r>
          </a:p>
          <a:p>
            <a:endParaRPr lang="fr-FR" dirty="0"/>
          </a:p>
        </p:txBody>
      </p:sp>
      <p:sp>
        <p:nvSpPr>
          <p:cNvPr id="11" name="Google Shape;465;p58">
            <a:extLst>
              <a:ext uri="{FF2B5EF4-FFF2-40B4-BE49-F238E27FC236}">
                <a16:creationId xmlns:a16="http://schemas.microsoft.com/office/drawing/2014/main" id="{0B53E678-0216-496A-9D16-046333B59DF9}"/>
              </a:ext>
            </a:extLst>
          </p:cNvPr>
          <p:cNvSpPr/>
          <p:nvPr/>
        </p:nvSpPr>
        <p:spPr>
          <a:xfrm>
            <a:off x="9301162" y="1690688"/>
            <a:ext cx="235743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fr-F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16A4A8-8275-4F34-95F6-B3092B07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70" y="2386461"/>
            <a:ext cx="7401260" cy="41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  <p:grpSp>
        <p:nvGrpSpPr>
          <p:cNvPr id="288" name="Google Shape;288;p36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289" name="Google Shape;289;p36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9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0" name="Google Shape;290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36"/>
          <p:cNvSpPr txBox="1"/>
          <p:nvPr/>
        </p:nvSpPr>
        <p:spPr>
          <a:xfrm>
            <a:off x="274411" y="3155655"/>
            <a:ext cx="9190099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 Les notions fondamentales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208903" y="2577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Acquis d’apprentissage du module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208903" y="1950720"/>
            <a:ext cx="10741728" cy="367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2400">
                <a:latin typeface="Times New Roman"/>
                <a:ea typeface="Times New Roman"/>
                <a:cs typeface="Times New Roman"/>
                <a:sym typeface="Times New Roman"/>
              </a:rPr>
              <a:t>A la fin du module, l’apprenant doit :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Comprendre le paradigme OO et utiliser Java pour le mettre en œuvre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Maitriser la notion de classe et d’objet</a:t>
            </a:r>
            <a:endParaRPr/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Décrire les éléments-clé de la plate-forme Java</a:t>
            </a:r>
            <a:endParaRPr/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Compiler et exécuter une application Java</a:t>
            </a:r>
            <a:endParaRPr/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Décrire la syntaxe du langage</a:t>
            </a:r>
            <a:endParaRPr/>
          </a:p>
          <a:p>
            <a:pPr marL="669925" lvl="0" indent="-4413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  <a:t>Comprendre et utiliser les API de java</a:t>
            </a:r>
            <a:endParaRPr/>
          </a:p>
          <a:p>
            <a:pPr marL="228600" lvl="0" indent="-10160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800"/>
              <a:t>3</a:t>
            </a:fld>
            <a:endParaRPr sz="1800"/>
          </a:p>
        </p:txBody>
      </p:sp>
      <p:sp>
        <p:nvSpPr>
          <p:cNvPr id="111" name="Google Shape;111;p15"/>
          <p:cNvSpPr txBox="1"/>
          <p:nvPr/>
        </p:nvSpPr>
        <p:spPr>
          <a:xfrm>
            <a:off x="628867" y="93700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4946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127183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Les notions de l’Orientée Objet  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1791093" y="1984202"/>
            <a:ext cx="8957202" cy="4078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/ Objet / Instance</a:t>
            </a:r>
            <a:endParaRPr/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Attributs / Méthodes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/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 </a:t>
            </a:r>
            <a:endParaRPr/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Char char="-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Polymorphisme</a:t>
            </a:r>
            <a:endParaRPr/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>
            <a:off x="3881439" y="2578231"/>
            <a:ext cx="3286125" cy="3500438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>
            <a:spLocks noGrp="1"/>
          </p:cNvSpPr>
          <p:nvPr>
            <p:ph type="sldNum" idx="12"/>
          </p:nvPr>
        </p:nvSpPr>
        <p:spPr>
          <a:xfrm>
            <a:off x="2207568" y="725542"/>
            <a:ext cx="497532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1981200" y="1714500"/>
            <a:ext cx="82296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Times New Roman"/>
              <a:buChar char="-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briques de constructions d’un programme  JAVA sont les classes: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marR="0" lvl="0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0" marR="0" lvl="1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0" marR="0" lvl="1" indent="-19716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7310439" y="2863982"/>
            <a:ext cx="3214687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ATTRIBUTS 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attributs représentent la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des données propres à chaque classe d'objets</a:t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1738313" y="3221169"/>
            <a:ext cx="1646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statique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4024313" y="3137031"/>
            <a:ext cx="3071812" cy="3698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2300" marR="0" lvl="1" indent="-3476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données (</a:t>
            </a:r>
            <a:r>
              <a:rPr lang="fr-FR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Propriétés</a:t>
            </a: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4167188" y="4789619"/>
            <a:ext cx="2928937" cy="6598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1" indent="-2730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code les manipulant (</a:t>
            </a:r>
            <a:r>
              <a:rPr lang="fr-FR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</a:t>
            </a: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167313" y="6221544"/>
            <a:ext cx="9318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</a:t>
            </a:r>
            <a:r>
              <a:rPr lang="fr-FR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7310439" y="4721356"/>
            <a:ext cx="3286125" cy="17859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METHODES 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méthodes représentent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l'ensemble des actions, procédures, fonctions ou opérations que l'on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 associer à une classe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1638300" y="4935669"/>
            <a:ext cx="1938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dynamique </a:t>
            </a: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title"/>
          </p:nvPr>
        </p:nvSpPr>
        <p:spPr>
          <a:xfrm>
            <a:off x="1149285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Une classe</a:t>
            </a:r>
            <a:endParaRPr/>
          </a:p>
        </p:txBody>
      </p:sp>
      <p:sp>
        <p:nvSpPr>
          <p:cNvPr id="13" name="Google Shape;423;p52">
            <a:extLst>
              <a:ext uri="{FF2B5EF4-FFF2-40B4-BE49-F238E27FC236}">
                <a16:creationId xmlns:a16="http://schemas.microsoft.com/office/drawing/2014/main" id="{1F16D3C9-51C0-4A5E-9EC7-C67A1A972C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31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sldNum" idx="12"/>
          </p:nvPr>
        </p:nvSpPr>
        <p:spPr>
          <a:xfrm>
            <a:off x="2135560" y="702035"/>
            <a:ext cx="54942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309813" y="1785938"/>
            <a:ext cx="7715250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Nommer les classes, les variables, les méthodes,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Un identificateur Java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de longueur quelconque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commence par une lettre Unicode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peut ensuite contenir des lettres ou des chiffres ou le caractère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souligné«_ »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doit pas être un mot réservé du langage (mot clé) (if, for,</a:t>
            </a:r>
            <a:endParaRPr/>
          </a:p>
          <a:p>
            <a:pPr marL="808038" marR="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true, … )</a:t>
            </a:r>
            <a:endParaRPr/>
          </a:p>
          <a:p>
            <a:pPr marL="808038" marR="0" lvl="0" indent="-4063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les caractères suivants sont autorisés pour construire un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identificateur Java : "$" , "_" , "μ" et les lettres accentuées.</a:t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167063" y="5572125"/>
            <a:ext cx="5643562" cy="400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[a..z, A..Z, $, _, μ ]{a..z, A..Z, $, _, μ, 0..9, Unicode}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</a:t>
            </a:r>
            <a:r>
              <a:rPr lang="fr-FR" b="1"/>
              <a:t>Les identificateurs</a:t>
            </a:r>
            <a:endParaRPr/>
          </a:p>
        </p:txBody>
      </p:sp>
      <p:sp>
        <p:nvSpPr>
          <p:cNvPr id="6" name="Google Shape;423;p52">
            <a:extLst>
              <a:ext uri="{FF2B5EF4-FFF2-40B4-BE49-F238E27FC236}">
                <a16:creationId xmlns:a16="http://schemas.microsoft.com/office/drawing/2014/main" id="{E01455D8-77B2-494D-9881-45B79DF5CDC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32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</a:t>
            </a:r>
            <a:r>
              <a:rPr lang="fr-FR" b="1" dirty="0"/>
              <a:t>Mots clés JAVA</a:t>
            </a:r>
            <a:endParaRPr dirty="0"/>
          </a:p>
        </p:txBody>
      </p:sp>
      <p:sp>
        <p:nvSpPr>
          <p:cNvPr id="328" name="Google Shape;328;p40"/>
          <p:cNvSpPr txBox="1"/>
          <p:nvPr/>
        </p:nvSpPr>
        <p:spPr>
          <a:xfrm>
            <a:off x="2107605" y="1776167"/>
            <a:ext cx="75152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abstract	double		int		strictfp ** 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boolean	else		interface		super 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break		extends		long		switch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byte		final		native		synchronized</a:t>
            </a:r>
            <a:endParaRPr sz="1665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case		finally		new		this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catch		float		package		throw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char		for		private		throws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class		goto *		protected		transient </a:t>
            </a:r>
            <a:endParaRPr sz="1665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const *		if		public		try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continue	implements	return		void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default		import		short		volatile	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r>
              <a:rPr lang="fr-FR" sz="166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do		instanceof		static		while</a:t>
            </a:r>
            <a:endParaRPr sz="1665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Noto Sans Symbols"/>
              <a:buNone/>
            </a:pPr>
            <a:endParaRPr sz="166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None/>
            </a:pPr>
            <a:r>
              <a:rPr lang="fr-FR"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Indique un mot clé qui est peu utilisé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Noto Sans Symbols"/>
              <a:buNone/>
            </a:pPr>
            <a:r>
              <a:rPr lang="fr-FR"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A partir de la plate-forme Java2</a:t>
            </a:r>
            <a:endParaRPr sz="14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23;p52">
            <a:extLst>
              <a:ext uri="{FF2B5EF4-FFF2-40B4-BE49-F238E27FC236}">
                <a16:creationId xmlns:a16="http://schemas.microsoft.com/office/drawing/2014/main" id="{23C12D08-8572-427B-9B93-1046E6526F9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33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/>
        </p:nvSpPr>
        <p:spPr>
          <a:xfrm>
            <a:off x="1991545" y="1149993"/>
            <a:ext cx="8358187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:</a:t>
            </a:r>
            <a:endParaRPr/>
          </a:p>
          <a:p>
            <a:pPr marL="533401" marR="0" lvl="0" indent="-2587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1ère lettre en majuscule</a:t>
            </a:r>
            <a:endParaRPr/>
          </a:p>
          <a:p>
            <a:pPr marL="533401" marR="0" lvl="0" indent="-2587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Mélange de minuscule, majuscule avec la première lettre de chaque mot en majuscule</a:t>
            </a:r>
            <a:endParaRPr/>
          </a:p>
          <a:p>
            <a:pPr marL="533401" marR="0" lvl="0" indent="-2587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Donner des noms simples et descriptifs</a:t>
            </a:r>
            <a:endParaRPr/>
          </a:p>
          <a:p>
            <a:pPr marL="274638" marR="0" lvl="0" indent="258763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endParaRPr/>
          </a:p>
          <a:p>
            <a:pPr marL="365125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 en minuscule.</a:t>
            </a:r>
            <a:endParaRPr/>
          </a:p>
          <a:p>
            <a:pPr marL="365125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Utiliser seulement [a-z], [0-9] et le point '.': Ne pas utiliser de tiret '-', d'underscore '_', d'espace, ou d'autres caractères ($, *, accents, ...).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Les constantes sont en majuscules et les mots sont séparés par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caractère souligné« _ »:  UNE_CONSTANTE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838200" y="386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Règles de nommage</a:t>
            </a:r>
            <a:endParaRPr dirty="0"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13925559-4102-4EC9-BE13-647DE70280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34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753358" y="3701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Types de données en JAVA</a:t>
            </a:r>
            <a:endParaRPr dirty="0"/>
          </a:p>
        </p:txBody>
      </p:sp>
      <p:sp>
        <p:nvSpPr>
          <p:cNvPr id="342" name="Google Shape;342;p42"/>
          <p:cNvSpPr txBox="1"/>
          <p:nvPr/>
        </p:nvSpPr>
        <p:spPr>
          <a:xfrm>
            <a:off x="753358" y="1695750"/>
            <a:ext cx="11180975" cy="505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est un langage fortement typé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Deux types de données: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 primitive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contient physiquement la valeur</a:t>
            </a:r>
            <a:b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(caractère, nombre, booléen)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</a:t>
            </a:r>
            <a:r>
              <a:rPr lang="fr-F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contient l’adresse mémoire où l’information relative à l’objet, l’interface, etc. est réellement stockée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23;p52">
            <a:extLst>
              <a:ext uri="{FF2B5EF4-FFF2-40B4-BE49-F238E27FC236}">
                <a16:creationId xmlns:a16="http://schemas.microsoft.com/office/drawing/2014/main" id="{069F39F2-A61A-4860-A67F-8DC5EAADBF9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35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>
            <a:off x="2024064" y="1477963"/>
            <a:ext cx="8358187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Valeur logique</a:t>
            </a:r>
            <a:endParaRPr dirty="0"/>
          </a:p>
          <a:p>
            <a:pPr marL="1082676" marR="0" lvl="0" indent="-3667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/false)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Nombres entiers</a:t>
            </a:r>
            <a:endParaRPr dirty="0"/>
          </a:p>
          <a:p>
            <a:pPr marL="1158876" marR="0" lvl="0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(1 octet)</a:t>
            </a:r>
            <a:endParaRPr dirty="0"/>
          </a:p>
          <a:p>
            <a:pPr marL="1158876" marR="0" lvl="0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(2octets)</a:t>
            </a:r>
            <a:endParaRPr dirty="0"/>
          </a:p>
          <a:p>
            <a:pPr marL="1158876" marR="0" lvl="0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octets)</a:t>
            </a:r>
            <a:endParaRPr dirty="0"/>
          </a:p>
          <a:p>
            <a:pPr marL="1158876" marR="0" lvl="0" indent="-3508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(8 octets)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Nombres non entiers (à virgule flottante)</a:t>
            </a:r>
            <a:endParaRPr dirty="0"/>
          </a:p>
          <a:p>
            <a:pPr marL="1249363" marR="0" lvl="0" indent="-441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 octets)</a:t>
            </a:r>
            <a:endParaRPr dirty="0"/>
          </a:p>
          <a:p>
            <a:pPr marL="1249363" marR="0" lvl="0" indent="-441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double (8 octets).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Caractère (un seul)</a:t>
            </a:r>
            <a:endParaRPr dirty="0"/>
          </a:p>
          <a:p>
            <a:pPr marL="1082676" marR="0" lvl="0" indent="-3667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(2 octets)</a:t>
            </a:r>
            <a:endParaRPr dirty="0"/>
          </a:p>
        </p:txBody>
      </p:sp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580016" y="3699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 </a:t>
            </a:r>
            <a:r>
              <a:rPr lang="fr-FR" b="1" dirty="0"/>
              <a:t>Types primitifs</a:t>
            </a:r>
            <a:endParaRPr dirty="0"/>
          </a:p>
        </p:txBody>
      </p:sp>
      <p:sp>
        <p:nvSpPr>
          <p:cNvPr id="5" name="Google Shape;423;p52">
            <a:extLst>
              <a:ext uri="{FF2B5EF4-FFF2-40B4-BE49-F238E27FC236}">
                <a16:creationId xmlns:a16="http://schemas.microsoft.com/office/drawing/2014/main" id="{D96726FB-3A44-4DF7-BC75-E367B651AA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36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585" y="2132857"/>
            <a:ext cx="7915275" cy="35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    </a:t>
            </a:r>
            <a:r>
              <a:rPr lang="fr-FR" b="1"/>
              <a:t>Types primitifs</a:t>
            </a:r>
            <a:endParaRPr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DE84651F-A511-46CE-BEEB-54BBD6B341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1337821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Types primitifs</a:t>
            </a:r>
            <a:br>
              <a:rPr lang="fr-FR"/>
            </a:br>
            <a:endParaRPr sz="2800"/>
          </a:p>
        </p:txBody>
      </p:sp>
      <p:sp>
        <p:nvSpPr>
          <p:cNvPr id="361" name="Google Shape;361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fr-FR" sz="2200"/>
              <a:t>Déclaration, Initialisation et Assignation des types primitifs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int t;</a:t>
            </a:r>
            <a:r>
              <a:rPr lang="fr-FR"/>
              <a:t>	      🡪 Déclaration d’un entier t (t est l’identificateur)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int u = 3; 🡪</a:t>
            </a:r>
            <a:r>
              <a:rPr lang="fr-FR"/>
              <a:t>	Déclaration et initialisation d’un entier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t=7;</a:t>
            </a:r>
            <a:r>
              <a:rPr lang="fr-FR"/>
              <a:t> 	      🡪	Initialisation de t à la valeur 7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u=t;</a:t>
            </a:r>
            <a:r>
              <a:rPr lang="fr-FR"/>
              <a:t>		      🡪 Assignation (affectation) de la valeur de t à u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m=9;</a:t>
            </a:r>
            <a:r>
              <a:rPr lang="fr-FR"/>
              <a:t>		      🡪 Erreur déclaration préalable nécessaire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char c;</a:t>
            </a:r>
            <a:r>
              <a:rPr lang="fr-FR"/>
              <a:t>	      🡪 Déclaration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fr-FR">
                <a:latin typeface="Courier New"/>
                <a:ea typeface="Courier New"/>
                <a:cs typeface="Courier New"/>
                <a:sym typeface="Courier New"/>
              </a:rPr>
              <a:t>c=‘a’;</a:t>
            </a:r>
            <a:r>
              <a:rPr lang="fr-FR"/>
              <a:t>	      🡪 Initialisation</a:t>
            </a:r>
            <a:endParaRPr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FD30B9D6-49AA-442A-AF64-A9C55BE836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1318967" y="4991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Types primitifs</a:t>
            </a:r>
            <a:br>
              <a:rPr lang="fr-FR"/>
            </a:br>
            <a:endParaRPr sz="2800"/>
          </a:p>
        </p:txBody>
      </p:sp>
      <p:sp>
        <p:nvSpPr>
          <p:cNvPr id="367" name="Google Shape;367;p46"/>
          <p:cNvSpPr txBox="1">
            <a:spLocks noGrp="1"/>
          </p:cNvSpPr>
          <p:nvPr>
            <p:ph type="body" idx="1"/>
          </p:nvPr>
        </p:nvSpPr>
        <p:spPr>
          <a:xfrm>
            <a:off x="2190653" y="1848507"/>
            <a:ext cx="2259013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 u="sng"/>
              <a:t>Exemple</a:t>
            </a:r>
            <a:r>
              <a:rPr lang="fr-FR" sz="2590"/>
              <a:t>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int a = 5;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int b = 8;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a=b;</a:t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4451252" y="2829582"/>
            <a:ext cx="5399088" cy="369332"/>
          </a:xfrm>
          <a:prstGeom prst="rect">
            <a:avLst/>
          </a:prstGeom>
          <a:solidFill>
            <a:srgbClr val="E6F4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Déclaration et initialisation de 2 entiers: a et b </a:t>
            </a:r>
            <a:endParaRPr/>
          </a:p>
        </p:txBody>
      </p:sp>
      <p:sp>
        <p:nvSpPr>
          <p:cNvPr id="369" name="Google Shape;369;p46"/>
          <p:cNvSpPr txBox="1"/>
          <p:nvPr/>
        </p:nvSpPr>
        <p:spPr>
          <a:xfrm>
            <a:off x="4451252" y="3837645"/>
            <a:ext cx="5399088" cy="369332"/>
          </a:xfrm>
          <a:prstGeom prst="rect">
            <a:avLst/>
          </a:prstGeom>
          <a:solidFill>
            <a:srgbClr val="E6F4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Affectation de la valeur de b à a</a:t>
            </a:r>
            <a:endParaRPr/>
          </a:p>
        </p:txBody>
      </p:sp>
      <p:sp>
        <p:nvSpPr>
          <p:cNvPr id="370" name="Google Shape;370;p46"/>
          <p:cNvSpPr txBox="1"/>
          <p:nvPr/>
        </p:nvSpPr>
        <p:spPr>
          <a:xfrm>
            <a:off x="4451252" y="4829833"/>
            <a:ext cx="5399088" cy="646331"/>
          </a:xfrm>
          <a:prstGeom prst="rect">
            <a:avLst/>
          </a:prstGeom>
          <a:solidFill>
            <a:srgbClr val="E6F4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Désormais, il existe deux variables en mémoire qui ont la même valeur</a:t>
            </a:r>
            <a:endParaRPr/>
          </a:p>
        </p:txBody>
      </p:sp>
      <p:grpSp>
        <p:nvGrpSpPr>
          <p:cNvPr id="371" name="Google Shape;371;p46"/>
          <p:cNvGrpSpPr/>
          <p:nvPr/>
        </p:nvGrpSpPr>
        <p:grpSpPr>
          <a:xfrm>
            <a:off x="2190653" y="4769507"/>
            <a:ext cx="1654175" cy="719138"/>
            <a:chOff x="295" y="2660"/>
            <a:chExt cx="1042" cy="453"/>
          </a:xfrm>
        </p:grpSpPr>
        <p:sp>
          <p:nvSpPr>
            <p:cNvPr id="372" name="Google Shape;372;p46"/>
            <p:cNvSpPr/>
            <p:nvPr/>
          </p:nvSpPr>
          <p:spPr>
            <a:xfrm>
              <a:off x="295" y="2660"/>
              <a:ext cx="453" cy="453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a=8</a:t>
              </a: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884" y="2660"/>
              <a:ext cx="453" cy="453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b=8</a:t>
              </a:r>
              <a:endParaRPr/>
            </a:p>
          </p:txBody>
        </p:sp>
      </p:grpSp>
      <p:sp>
        <p:nvSpPr>
          <p:cNvPr id="10" name="Google Shape;423;p52">
            <a:extLst>
              <a:ext uri="{FF2B5EF4-FFF2-40B4-BE49-F238E27FC236}">
                <a16:creationId xmlns:a16="http://schemas.microsoft.com/office/drawing/2014/main" id="{B69E8432-E49A-4A0D-9AE2-E6937ACE7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PLAN 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800"/>
              <a:t>4</a:t>
            </a:fld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2971046" y="2051320"/>
            <a:ext cx="6249908" cy="430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59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Introduction </a:t>
            </a:r>
            <a:endParaRPr sz="2590" b="1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Classe et objet</a:t>
            </a:r>
            <a:endParaRPr sz="2405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endParaRPr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Polymorphisme</a:t>
            </a:r>
            <a:endParaRPr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2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Fonctionnelle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Lambda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fr-FR" sz="24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dirty="0"/>
          </a:p>
          <a:p>
            <a:pPr marL="228600" marR="0" lvl="0" indent="-7588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endParaRPr sz="24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112000" y="57531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/>
          <p:nvPr/>
        </p:nvSpPr>
        <p:spPr>
          <a:xfrm>
            <a:off x="6806324" y="3431357"/>
            <a:ext cx="2554663" cy="3167406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3921551" y="3431357"/>
            <a:ext cx="2554663" cy="3167406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1252979" y="504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Types de référence</a:t>
            </a:r>
            <a:br>
              <a:rPr lang="fr-FR"/>
            </a:br>
            <a:endParaRPr sz="2800"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1676400" y="2096681"/>
            <a:ext cx="88392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Tous les types hormis les types primitifs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« Pointeur implicite » sur un objet</a:t>
            </a:r>
            <a:endParaRPr/>
          </a:p>
        </p:txBody>
      </p:sp>
      <p:sp>
        <p:nvSpPr>
          <p:cNvPr id="382" name="Google Shape;382;p47"/>
          <p:cNvSpPr/>
          <p:nvPr/>
        </p:nvSpPr>
        <p:spPr>
          <a:xfrm>
            <a:off x="4141280" y="4351602"/>
            <a:ext cx="1447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Adresse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7309930" y="4280164"/>
            <a:ext cx="1447800" cy="381000"/>
          </a:xfrm>
          <a:prstGeom prst="rect">
            <a:avLst/>
          </a:prstGeom>
          <a:solidFill>
            <a:srgbClr val="E6F4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7309930" y="4661164"/>
            <a:ext cx="1447800" cy="381000"/>
          </a:xfrm>
          <a:prstGeom prst="rect">
            <a:avLst/>
          </a:prstGeom>
          <a:solidFill>
            <a:srgbClr val="E6F4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7"/>
          <p:cNvSpPr/>
          <p:nvPr/>
        </p:nvSpPr>
        <p:spPr>
          <a:xfrm>
            <a:off x="7309930" y="5042164"/>
            <a:ext cx="1447800" cy="381000"/>
          </a:xfrm>
          <a:prstGeom prst="rect">
            <a:avLst/>
          </a:prstGeom>
          <a:solidFill>
            <a:srgbClr val="E6F4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7309930" y="5423164"/>
            <a:ext cx="1447800" cy="381000"/>
          </a:xfrm>
          <a:prstGeom prst="rect">
            <a:avLst/>
          </a:prstGeom>
          <a:solidFill>
            <a:srgbClr val="E6F4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47"/>
          <p:cNvCxnSpPr>
            <a:stCxn id="382" idx="3"/>
            <a:endCxn id="384" idx="1"/>
          </p:cNvCxnSpPr>
          <p:nvPr/>
        </p:nvCxnSpPr>
        <p:spPr>
          <a:xfrm>
            <a:off x="5589080" y="4542102"/>
            <a:ext cx="1720800" cy="3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47"/>
          <p:cNvSpPr txBox="1"/>
          <p:nvPr/>
        </p:nvSpPr>
        <p:spPr>
          <a:xfrm>
            <a:off x="2701419" y="4351602"/>
            <a:ext cx="13014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4840663" y="6229431"/>
            <a:ext cx="843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7725436" y="6212821"/>
            <a:ext cx="824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7"/>
          <p:cNvSpPr/>
          <p:nvPr/>
        </p:nvSpPr>
        <p:spPr>
          <a:xfrm>
            <a:off x="7551185" y="5831821"/>
            <a:ext cx="965290" cy="24771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Adresse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3;p52">
            <a:extLst>
              <a:ext uri="{FF2B5EF4-FFF2-40B4-BE49-F238E27FC236}">
                <a16:creationId xmlns:a16="http://schemas.microsoft.com/office/drawing/2014/main" id="{30DB3A89-D9E9-409D-890B-AD4CDD47A2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41</a:t>
            </a:fld>
            <a:endParaRPr/>
          </a:p>
        </p:txBody>
      </p:sp>
      <p:sp>
        <p:nvSpPr>
          <p:cNvPr id="397" name="Google Shape;397;p48"/>
          <p:cNvSpPr/>
          <p:nvPr/>
        </p:nvSpPr>
        <p:spPr>
          <a:xfrm>
            <a:off x="2095472" y="2071679"/>
            <a:ext cx="800104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marR="0" lvl="0" indent="-274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primitives peuvent être "enveloppées" dans un objet provenant d'une classe prévue</a:t>
            </a:r>
            <a:endParaRPr/>
          </a:p>
          <a:p>
            <a:pPr marL="274638" marR="0" lvl="0" indent="-1222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638" marR="0" lvl="0" indent="-274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enveloppeurs sont des objets pouvant contenir une primitive et auxquels sont associés des méthodes permettant de les manipuler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4638" marR="0" lvl="0" indent="-1603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638" marR="0" lvl="0" indent="-274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Tous les enveloppeurs héritent de la classe Object et bénéficient de plusieurs méthodes utilitaires (comparaison, valeur maximale et minimale etc.).</a:t>
            </a:r>
            <a:endParaRPr/>
          </a:p>
        </p:txBody>
      </p:sp>
      <p:sp>
        <p:nvSpPr>
          <p:cNvPr id="398" name="Google Shape;398;p48"/>
          <p:cNvSpPr txBox="1">
            <a:spLocks noGrp="1"/>
          </p:cNvSpPr>
          <p:nvPr>
            <p:ph type="title"/>
          </p:nvPr>
        </p:nvSpPr>
        <p:spPr>
          <a:xfrm>
            <a:off x="144151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Les enveloppeurs (Wrappers)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42</a:t>
            </a:fld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568" y="2132857"/>
            <a:ext cx="8172400" cy="37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9"/>
          <p:cNvSpPr txBox="1">
            <a:spLocks noGrp="1"/>
          </p:cNvSpPr>
          <p:nvPr>
            <p:ph type="title"/>
          </p:nvPr>
        </p:nvSpPr>
        <p:spPr>
          <a:xfrm>
            <a:off x="144151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Les enveloppeurs (Wrappers)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>
            <a:spLocks noGrp="1"/>
          </p:cNvSpPr>
          <p:nvPr>
            <p:ph type="title"/>
          </p:nvPr>
        </p:nvSpPr>
        <p:spPr>
          <a:xfrm>
            <a:off x="1281260" y="3206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La classe String</a:t>
            </a:r>
            <a:endParaRPr/>
          </a:p>
        </p:txBody>
      </p:sp>
      <p:sp>
        <p:nvSpPr>
          <p:cNvPr id="411" name="Google Shape;4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/>
              <a:t>String n’est pas un type primitif, c’est une classe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/>
              <a:t>Déclaration de deux String: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/>
              <a:t>		</a:t>
            </a: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String s1, s2;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/>
              <a:t>Initialisation 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/>
              <a:t>		</a:t>
            </a: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s1 = "Hello";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		s2 = "le monde";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/>
              <a:t>Déclaration et initialisation 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/>
              <a:t>		</a:t>
            </a: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String s3 = "Hello";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fr-FR" sz="2590"/>
              <a:t>Concaténation 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lang="fr-FR" sz="2590"/>
              <a:t>		</a:t>
            </a:r>
            <a:r>
              <a:rPr lang="fr-FR" sz="2590">
                <a:latin typeface="Courier New"/>
                <a:ea typeface="Courier New"/>
                <a:cs typeface="Courier New"/>
                <a:sym typeface="Courier New"/>
              </a:rPr>
              <a:t>String s4 = s1 + " " + s2;</a:t>
            </a:r>
            <a:endParaRPr sz="2590"/>
          </a:p>
        </p:txBody>
      </p:sp>
      <p:sp>
        <p:nvSpPr>
          <p:cNvPr id="4" name="Google Shape;423;p52">
            <a:extLst>
              <a:ext uri="{FF2B5EF4-FFF2-40B4-BE49-F238E27FC236}">
                <a16:creationId xmlns:a16="http://schemas.microsoft.com/office/drawing/2014/main" id="{7B70E7A6-52CE-475F-B47A-7AE20195F3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1547564" y="1788738"/>
            <a:ext cx="94535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 b="1"/>
              <a:t>Schémas conditionnels : </a:t>
            </a:r>
            <a:r>
              <a:rPr lang="fr-FR" sz="2000" i="1"/>
              <a:t>exécuter une série d'instructions dans le cas où une condition est vraie, et d'exécuter une autre série d'instructions dans le cas contraire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if (même syntaxe qu'en C/C++)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switch-case (même syntaxe qu'en C/C++)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 sz="2400"/>
              <a:t> </a:t>
            </a:r>
            <a:r>
              <a:rPr lang="fr-FR" sz="2400" b="1"/>
              <a:t>Schémas itératifs :</a:t>
            </a:r>
            <a:r>
              <a:rPr lang="fr-FR" sz="2000" i="1"/>
              <a:t> Le traitement itératif est utilisé pour exécuter une ou plusieurs instructions plusieurs fois</a:t>
            </a:r>
            <a:endParaRPr sz="2400"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 for (même syntaxe qu'en C/C++)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 while (même syntaxe qu'en C/C++)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/>
              <a:t> do-while (même syntaxe qu'en C/C++)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44</a:t>
            </a:fld>
            <a:endParaRPr/>
          </a:p>
        </p:txBody>
      </p:sp>
      <p:sp>
        <p:nvSpPr>
          <p:cNvPr id="418" name="Google Shape;418;p51"/>
          <p:cNvSpPr txBox="1">
            <a:spLocks noGrp="1"/>
          </p:cNvSpPr>
          <p:nvPr>
            <p:ph type="title"/>
          </p:nvPr>
        </p:nvSpPr>
        <p:spPr>
          <a:xfrm>
            <a:off x="144151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Structures conditionnelles/itéartives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838200" y="1212589"/>
            <a:ext cx="10515600" cy="14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/>
              <a:t>Merci pour votre attention</a:t>
            </a:r>
            <a:endParaRPr/>
          </a:p>
        </p:txBody>
      </p:sp>
      <p:sp>
        <p:nvSpPr>
          <p:cNvPr id="472" name="Google Shape;47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45</a:t>
            </a:fld>
            <a:endParaRPr/>
          </a:p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9195" y="2981566"/>
            <a:ext cx="3109189" cy="337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0" y="1214290"/>
            <a:ext cx="12192000" cy="4254648"/>
            <a:chOff x="-1672473" y="1214290"/>
            <a:chExt cx="12192000" cy="4254648"/>
          </a:xfrm>
        </p:grpSpPr>
        <p:sp>
          <p:nvSpPr>
            <p:cNvPr id="127" name="Google Shape;127;p17"/>
            <p:cNvSpPr/>
            <p:nvPr/>
          </p:nvSpPr>
          <p:spPr>
            <a:xfrm>
              <a:off x="-1672473" y="2565400"/>
              <a:ext cx="12192000" cy="2016125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9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49823" y="1214290"/>
              <a:ext cx="3919808" cy="4254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7"/>
          <p:cNvSpPr txBox="1"/>
          <p:nvPr/>
        </p:nvSpPr>
        <p:spPr>
          <a:xfrm>
            <a:off x="123582" y="3155655"/>
            <a:ext cx="82296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programmation Orientée Objet</a:t>
            </a:r>
            <a:br>
              <a:rPr lang="fr-FR" sz="3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329179" y="1929124"/>
            <a:ext cx="8249111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Approche procédurale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"Que doit faire mon programme ?  "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Approche orientée-objet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"De quoi doit être composé mon programme ?"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28126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Prog.classique Vs. POO</a:t>
            </a:r>
            <a:endParaRPr b="1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161" y="3949205"/>
            <a:ext cx="3067639" cy="267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6161" y="966706"/>
            <a:ext cx="3067639" cy="2674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>
            <a:stCxn id="164" idx="1"/>
          </p:cNvCxnSpPr>
          <p:nvPr/>
        </p:nvCxnSpPr>
        <p:spPr>
          <a:xfrm>
            <a:off x="1329179" y="3821950"/>
            <a:ext cx="10124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  <p:sp>
        <p:nvSpPr>
          <p:cNvPr id="8" name="Google Shape;423;p52">
            <a:extLst>
              <a:ext uri="{FF2B5EF4-FFF2-40B4-BE49-F238E27FC236}">
                <a16:creationId xmlns:a16="http://schemas.microsoft.com/office/drawing/2014/main" id="{C97BD9A1-19A6-400A-8DB4-A3B61D9106BE}"/>
              </a:ext>
            </a:extLst>
          </p:cNvPr>
          <p:cNvSpPr txBox="1">
            <a:spLocks/>
          </p:cNvSpPr>
          <p:nvPr/>
        </p:nvSpPr>
        <p:spPr>
          <a:xfrm>
            <a:off x="8849062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91065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/>
              <a:t>    P.O.O (</a:t>
            </a:r>
            <a:r>
              <a:rPr lang="fr-FR" b="1" u="sng" dirty="0"/>
              <a:t>P</a:t>
            </a:r>
            <a:r>
              <a:rPr lang="fr-FR" b="1" dirty="0"/>
              <a:t>rogrammation </a:t>
            </a:r>
            <a:r>
              <a:rPr lang="fr-FR" b="1" u="sng" dirty="0"/>
              <a:t>O</a:t>
            </a:r>
            <a:r>
              <a:rPr lang="fr-FR" b="1" dirty="0"/>
              <a:t>rientée </a:t>
            </a:r>
            <a:r>
              <a:rPr lang="fr-FR" b="1" u="sng" dirty="0"/>
              <a:t>O</a:t>
            </a:r>
            <a:r>
              <a:rPr lang="fr-FR" b="1" dirty="0"/>
              <a:t>bjet)</a:t>
            </a:r>
            <a:endParaRPr b="1"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09686" y="1801844"/>
            <a:ext cx="1146235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 une entité logicielle: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Identité</a:t>
            </a:r>
            <a:endParaRPr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Attributs  </a:t>
            </a:r>
            <a:endParaRPr dirty="0"/>
          </a:p>
          <a:p>
            <a:pPr marL="457200" lvl="1" indent="-152400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fr-FR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C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cs typeface="Times New Roman"/>
              </a:rPr>
              <a:t>omportement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 Operations ) </a:t>
            </a:r>
            <a:endParaRPr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opérations sont appelées 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méthodes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Ce sont des fonctions liées à des objets et qui précisent le comportement de ces objets.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Attributs </a:t>
            </a:r>
            <a:r>
              <a:rPr lang="fr-FR" sz="24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:Les  attributs  d’un  objet  sont  l’ensemble  des informations  se  présentant  sous  forme  de  variable  et permettant de représenter l’état de l’objet.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403808" y="1595929"/>
            <a:ext cx="9144000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fr-FR" sz="20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programme est constitué d’un ensemble d’objets chacun disposant d’une partie procédures et d’une partie données. Les objets interagissent par envoie de messages. </a:t>
            </a:r>
            <a:endParaRPr sz="20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✔"/>
            </a:pPr>
            <a:r>
              <a:rPr lang="fr-FR" sz="2000" b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objet peut recevoir un msg qui déclenche:</a:t>
            </a:r>
            <a:endParaRPr sz="1200" dirty="0"/>
          </a:p>
          <a:p>
            <a:pPr marL="457200" marR="0" lvl="1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Une méthode qui modifie son état ou</a:t>
            </a:r>
            <a:endParaRPr sz="1200" dirty="0"/>
          </a:p>
          <a:p>
            <a:pPr marL="457200" marR="0" lvl="1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Une méthode qui envoie un msg à un autre objet</a:t>
            </a:r>
            <a:endParaRPr sz="1200"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91065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/>
              <a:t>    P.O.O (</a:t>
            </a:r>
            <a:r>
              <a:rPr lang="fr-FR" b="1" u="sng"/>
              <a:t>P</a:t>
            </a:r>
            <a:r>
              <a:rPr lang="fr-FR" b="1"/>
              <a:t>rogrammation </a:t>
            </a:r>
            <a:r>
              <a:rPr lang="fr-FR" b="1" u="sng"/>
              <a:t>O</a:t>
            </a:r>
            <a:r>
              <a:rPr lang="fr-FR" b="1"/>
              <a:t>rientée </a:t>
            </a:r>
            <a:r>
              <a:rPr lang="fr-FR" b="1" u="sng"/>
              <a:t>O</a:t>
            </a:r>
            <a:r>
              <a:rPr lang="fr-FR" b="1"/>
              <a:t>bjet)</a:t>
            </a:r>
            <a:endParaRPr b="1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75495E-8F18-476A-9826-8FB0E464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39028"/>
            <a:ext cx="9314264" cy="290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   </a:t>
            </a:r>
            <a:r>
              <a:rPr lang="fr-FR" b="1"/>
              <a:t>Langages Procéduraux </a:t>
            </a:r>
            <a:r>
              <a:rPr lang="fr-FR" b="1" dirty="0"/>
              <a:t>&amp; Orientée Objet</a:t>
            </a:r>
            <a:endParaRPr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175" name="Google Shape;175;p23"/>
          <p:cNvGraphicFramePr/>
          <p:nvPr>
            <p:extLst>
              <p:ext uri="{D42A27DB-BD31-4B8C-83A1-F6EECF244321}">
                <p14:modId xmlns:p14="http://schemas.microsoft.com/office/powerpoint/2010/main" val="2313916903"/>
              </p:ext>
            </p:extLst>
          </p:nvPr>
        </p:nvGraphicFramePr>
        <p:xfrm>
          <a:off x="2031998" y="1973430"/>
          <a:ext cx="8441200" cy="3738045"/>
        </p:xfrm>
        <a:graphic>
          <a:graphicData uri="http://schemas.openxmlformats.org/drawingml/2006/table">
            <a:tbl>
              <a:tblPr firstRow="1" bandRow="1">
                <a:noFill/>
                <a:tableStyleId>{8AF88A61-CF08-4E0D-BAD4-1A42EDCBC65B}</a:tableStyleId>
              </a:tblPr>
              <a:tblGrid>
                <a:gridCol w="42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Langages procéduraux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Langages Orientée Objet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C++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COBOL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strike="noStrike" cap="none"/>
                        <a:t>PHP &gt;= 5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PHP &lt; 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strike="noStrike" cap="none"/>
                        <a:t>Ruby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Pascal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u="none" strike="noStrike" cap="none"/>
                        <a:t>Scala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Visual Basic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JAVA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̀me1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2169</Words>
  <Application>Microsoft Office PowerPoint</Application>
  <PresentationFormat>Grand écran</PresentationFormat>
  <Paragraphs>397</Paragraphs>
  <Slides>45</Slides>
  <Notes>45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2" baseType="lpstr">
      <vt:lpstr>Courier New</vt:lpstr>
      <vt:lpstr>Calibri</vt:lpstr>
      <vt:lpstr>Noto Sans Symbols</vt:lpstr>
      <vt:lpstr>Arial</vt:lpstr>
      <vt:lpstr>Times New Roman</vt:lpstr>
      <vt:lpstr>Gill Sans</vt:lpstr>
      <vt:lpstr>Thème1</vt:lpstr>
      <vt:lpstr>Chapitre 1 : Introduction</vt:lpstr>
      <vt:lpstr>  Présentation générale</vt:lpstr>
      <vt:lpstr>Acquis d’apprentissage du module</vt:lpstr>
      <vt:lpstr>PLAN </vt:lpstr>
      <vt:lpstr>Présentation PowerPoint</vt:lpstr>
      <vt:lpstr> Prog.classique Vs. POO</vt:lpstr>
      <vt:lpstr>    P.O.O (Programmation Orientée Objet)</vt:lpstr>
      <vt:lpstr>    P.O.O (Programmation Orientée Objet)</vt:lpstr>
      <vt:lpstr>   Langages Procéduraux &amp; Orientée Objet</vt:lpstr>
      <vt:lpstr>Présentation PowerPoint</vt:lpstr>
      <vt:lpstr> Compilé vs interprété</vt:lpstr>
      <vt:lpstr>C’est quoi java?</vt:lpstr>
      <vt:lpstr> JAVA: Langage de programmation</vt:lpstr>
      <vt:lpstr> JAVA: Langage de programmation</vt:lpstr>
      <vt:lpstr> JAVA: Une plateforme</vt:lpstr>
      <vt:lpstr> JVM (Java Virtual Machine)</vt:lpstr>
      <vt:lpstr> API (Application Programming iInterface)</vt:lpstr>
      <vt:lpstr>Présentation PowerPoint</vt:lpstr>
      <vt:lpstr>Les milestones</vt:lpstr>
      <vt:lpstr>Les versions JAVA</vt:lpstr>
      <vt:lpstr>Présentation PowerPoint</vt:lpstr>
      <vt:lpstr>    Outils de développement</vt:lpstr>
      <vt:lpstr>    Outils de développement</vt:lpstr>
      <vt:lpstr>    Outils de développement</vt:lpstr>
      <vt:lpstr>    Pré-configuration</vt:lpstr>
      <vt:lpstr>    Premier programme</vt:lpstr>
      <vt:lpstr>    Premier programme</vt:lpstr>
      <vt:lpstr>    Premier programme</vt:lpstr>
      <vt:lpstr>Présentation PowerPoint</vt:lpstr>
      <vt:lpstr>Les notions de l’Orientée Objet  </vt:lpstr>
      <vt:lpstr>Une classe</vt:lpstr>
      <vt:lpstr>   Les identificateurs</vt:lpstr>
      <vt:lpstr>   Mots clés JAVA</vt:lpstr>
      <vt:lpstr>   Règles de nommage</vt:lpstr>
      <vt:lpstr>   Types de données en JAVA</vt:lpstr>
      <vt:lpstr>    Types primitifs</vt:lpstr>
      <vt:lpstr>    Types primitifs</vt:lpstr>
      <vt:lpstr>Types primitifs </vt:lpstr>
      <vt:lpstr>Types primitifs </vt:lpstr>
      <vt:lpstr>Types de référence </vt:lpstr>
      <vt:lpstr>Les enveloppeurs (Wrappers)</vt:lpstr>
      <vt:lpstr>Les enveloppeurs (Wrappers)</vt:lpstr>
      <vt:lpstr>La classe String</vt:lpstr>
      <vt:lpstr>Structures conditionnelles/itéartives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</dc:title>
  <cp:lastModifiedBy>Adel Kedidi</cp:lastModifiedBy>
  <cp:revision>17</cp:revision>
  <dcterms:modified xsi:type="dcterms:W3CDTF">2022-01-24T08:20:51Z</dcterms:modified>
</cp:coreProperties>
</file>