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lKs1x9CaESdnECVjg09l6z8Qr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472440" y="3324966"/>
            <a:ext cx="11247120" cy="97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fr-FR" sz="2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Chapitre 11 </a:t>
            </a:r>
            <a:r>
              <a:rPr lang="fr-FR" sz="3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fr-FR" sz="3000"/>
              <a:t>Stream</a:t>
            </a:r>
            <a:endParaRPr sz="3000">
              <a:solidFill>
                <a:srgbClr val="262626"/>
              </a:solidFill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80913" y="5201779"/>
            <a:ext cx="2938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ESPRIT - UP JAVA</a:t>
            </a: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641264" y="5212349"/>
            <a:ext cx="3302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Année universitaire 20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600200" y="2863299"/>
            <a:ext cx="883539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Conception Orientée Objet &amp; Programmation JAVA</a:t>
            </a:r>
            <a:endParaRPr sz="3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1175084" y="304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b="1"/>
              <a:t>Stream: Type d’opérations</a:t>
            </a: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683568" y="1340768"/>
            <a:ext cx="10866748" cy="587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1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intermédiaires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Chaque opération intermédiaire retourne un nouveau "</a:t>
            </a:r>
            <a:r>
              <a:rPr lang="fr-FR" sz="2800" b="1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(permettant ainsi l’enchaînement des opérations).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1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même type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Stream&lt;T&gt;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Predicate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&lt;T&gt;)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Stream&lt;T&gt;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Stream&lt;T&gt;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Comparator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&lt;T&gt;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comparator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Stream&lt;T&gt; distinct()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Stream&lt;T&gt;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(long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maxSize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Stream&lt;T&gt;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peek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(Consumer&lt;T&gt; action) 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Stream&lt;T&gt; skip(long n)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1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type différent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&lt;R&gt; Stream&lt;R&gt;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&lt;T, R&gt; mapper)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&lt;R&gt; Stream&lt;R&gt;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flatMap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&lt;T, Stream&lt;R&gt;&gt; mapper)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xfrm>
            <a:off x="1175084" y="304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b="1" dirty="0"/>
              <a:t>Stream: Type d’opérations</a:t>
            </a:r>
            <a:endParaRPr dirty="0"/>
          </a:p>
        </p:txBody>
      </p:sp>
      <p:sp>
        <p:nvSpPr>
          <p:cNvPr id="168" name="Google Shape;16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683568" y="1340768"/>
            <a:ext cx="10866748" cy="569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1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terminales: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L’opération terminale d’un 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 une opération finale, celle qui déclenche l’exécution du pipeline d’opérations (et donc consomme le flux d’entrée), produit (éventuellement) un résultat puis ferme le "</a:t>
            </a:r>
            <a:r>
              <a:rPr lang="fr-FR" sz="2800" b="1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1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terminales principales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1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fr-FR" sz="28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Booléennes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1" i="1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fr-FR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opérations booléennes "</a:t>
            </a:r>
            <a:r>
              <a:rPr lang="fr-FR" sz="2800" b="1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allMatch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", "</a:t>
            </a:r>
            <a:r>
              <a:rPr lang="fr-FR" sz="2800" b="1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anyMatch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et "</a:t>
            </a:r>
            <a:r>
              <a:rPr lang="fr-FR" sz="2800" b="1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noneMatch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", qui prennent toutes les trois un "</a:t>
            </a:r>
            <a:r>
              <a:rPr lang="fr-FR" sz="2800" b="1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Predicate</a:t>
            </a:r>
            <a:r>
              <a:rPr lang="fr-FR" sz="2800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&lt;T&gt;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en paramètre, sont vraies lorsque, respectivement, tous les éléments, au moins un ou aucun satisfont le prédicat donné.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>
            <a:spLocks noGrp="1"/>
          </p:cNvSpPr>
          <p:nvPr>
            <p:ph type="title"/>
          </p:nvPr>
        </p:nvSpPr>
        <p:spPr>
          <a:xfrm>
            <a:off x="1175084" y="304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b="1"/>
              <a:t>Stream: Type d’opérations</a:t>
            </a:r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sp>
        <p:nvSpPr>
          <p:cNvPr id="176" name="Google Shape;176;p12"/>
          <p:cNvSpPr txBox="1"/>
          <p:nvPr/>
        </p:nvSpPr>
        <p:spPr>
          <a:xfrm>
            <a:off x="662626" y="2736431"/>
            <a:ext cx="10866748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fr-FR" sz="2800" b="1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Numériques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 long count()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retourne le nombre d’éléments du "</a:t>
            </a:r>
            <a:r>
              <a:rPr lang="fr-FR" sz="2800" b="1" i="1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 type </a:t>
            </a:r>
            <a:r>
              <a:rPr lang="fr-FR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fr-FR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retourne la somme des éléments du "</a:t>
            </a:r>
            <a:r>
              <a:rPr lang="fr-FR" sz="2800" b="1" i="1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 (type étant </a:t>
            </a:r>
            <a:r>
              <a:rPr lang="fr-FR" sz="2800" b="1" i="1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double ou long),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1175084" y="304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b="1"/>
              <a:t>Stream: Type d’opérations</a:t>
            </a:r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  <p:sp>
        <p:nvSpPr>
          <p:cNvPr id="183" name="Google Shape;183;p13"/>
          <p:cNvSpPr txBox="1"/>
          <p:nvPr/>
        </p:nvSpPr>
        <p:spPr>
          <a:xfrm>
            <a:off x="662626" y="1630475"/>
            <a:ext cx="10866748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fr-FR" sz="28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1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 Optional&lt;T&gt; findAny()</a:t>
            </a:r>
            <a:r>
              <a:rPr lang="fr-F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retourne un élément (n’importe lequel) du "</a:t>
            </a:r>
            <a:r>
              <a:rPr lang="fr-FR" sz="2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r>
              <a:rPr lang="fr-F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 Optional&lt;T&gt; findFirst()</a:t>
            </a:r>
            <a:r>
              <a:rPr lang="fr-F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retourne le premier élément du "</a:t>
            </a:r>
            <a:r>
              <a:rPr lang="fr-FR" sz="2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r>
              <a:rPr lang="fr-F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Optional&lt;T&gt; max (Comparator&lt;T&gt;comparator) et Optional&lt;T&gt; min (Comparator&lt;T&gt;comparator) </a:t>
            </a:r>
            <a:r>
              <a:rPr lang="fr-F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retournent respectivement le maximum et le minimum des éléments du "</a:t>
            </a:r>
            <a:r>
              <a:rPr lang="fr-FR" sz="2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r>
              <a:rPr lang="fr-F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 en accord avec le comparateur donné.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1175084" y="304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b="1"/>
              <a:t>Stream: Type d’opérations</a:t>
            </a:r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  <p:sp>
        <p:nvSpPr>
          <p:cNvPr id="190" name="Google Shape;190;p14"/>
          <p:cNvSpPr txBox="1"/>
          <p:nvPr/>
        </p:nvSpPr>
        <p:spPr>
          <a:xfrm>
            <a:off x="662626" y="2050560"/>
            <a:ext cx="10866748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fr-FR" sz="28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</a:t>
            </a:r>
            <a:r>
              <a:rPr lang="fr-FR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fr-FR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ollect</a:t>
            </a:r>
            <a:r>
              <a:rPr lang="fr-FR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 </a:t>
            </a:r>
            <a:r>
              <a:rPr lang="fr-FR" sz="2800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fr-FR" sz="2800" b="1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ollect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est une opération terminale extrêmement utile pour transformer les éléments d’un "</a:t>
            </a:r>
            <a:r>
              <a:rPr lang="fr-FR" sz="2800" b="1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à un autre type de résultat, par exemple une "</a:t>
            </a:r>
            <a:r>
              <a:rPr lang="fr-FR" sz="2800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", "</a:t>
            </a:r>
            <a:r>
              <a:rPr lang="fr-FR" sz="2800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ou "</a:t>
            </a:r>
            <a:r>
              <a:rPr lang="fr-FR" sz="2800" b="1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 </a:t>
            </a:r>
            <a:r>
              <a:rPr lang="fr-FR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fr-FR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educe</a:t>
            </a: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L'opération de réduction combine tous les éléments du "</a:t>
            </a:r>
            <a:r>
              <a:rPr lang="fr-FR" sz="2800" b="1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</a:t>
            </a:r>
            <a:r>
              <a:rPr lang="fr-FR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en un seul résultat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1175084" y="304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b="1"/>
              <a:t>Stream: Pour Résumer</a:t>
            </a:r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662625" y="1625074"/>
            <a:ext cx="10866748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🡺"/>
            </a:pPr>
            <a:r>
              <a:rPr lang="fr-FR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utiliser Stream on commence toujours par une source de donnée (Exemple: liste)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🡺"/>
            </a:pPr>
            <a:r>
              <a:rPr lang="fr-FR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Nous passons le Stream par une suite d’opérations intermédiaires qui ont comme output un Stream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🡺"/>
            </a:pPr>
            <a:r>
              <a:rPr lang="fr-FR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fini par une opération finale qui un comme output une sortie autre que Stream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0896" y="4297329"/>
            <a:ext cx="9270207" cy="2560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xfrm>
            <a:off x="1175084" y="304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b="1"/>
              <a:t>Stream: Condition importante</a:t>
            </a:r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662625" y="1625074"/>
            <a:ext cx="1086674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🡺"/>
            </a:pPr>
            <a:r>
              <a:rPr lang="fr-FR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que les opérations d’un Stream s’éxécutent il  faut impérativement avoir une opération finale.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541" y="3246833"/>
            <a:ext cx="6107143" cy="330625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411"/>
              </a:srgbClr>
            </a:outerShdw>
          </a:effectLst>
        </p:spPr>
      </p:pic>
      <p:sp>
        <p:nvSpPr>
          <p:cNvPr id="207" name="Google Shape;207;p16"/>
          <p:cNvSpPr txBox="1"/>
          <p:nvPr/>
        </p:nvSpPr>
        <p:spPr>
          <a:xfrm>
            <a:off x="237509" y="3678694"/>
            <a:ext cx="5009148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exécutant ce bout de code, rien ne sera affiché à la console. C’est parce que les opérations intermédiaires ne seront exécutés que lorsque une opération terminale est présente.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>
            <a:spLocks noGrp="1"/>
          </p:cNvSpPr>
          <p:nvPr>
            <p:ph type="title"/>
          </p:nvPr>
        </p:nvSpPr>
        <p:spPr>
          <a:xfrm>
            <a:off x="1175084" y="304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b="1"/>
              <a:t>Stream: Condition importante</a:t>
            </a:r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  <p:sp>
        <p:nvSpPr>
          <p:cNvPr id="214" name="Google Shape;214;p17"/>
          <p:cNvSpPr txBox="1"/>
          <p:nvPr/>
        </p:nvSpPr>
        <p:spPr>
          <a:xfrm>
            <a:off x="662625" y="1625074"/>
            <a:ext cx="108667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🡺"/>
            </a:pPr>
            <a:r>
              <a:rPr lang="fr-FR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Étendons l'exemple ci-dessus par l'opération terminale "forEach":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237509" y="5384952"/>
            <a:ext cx="1145317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ajoutant l’opération finale « ForEach » nous garantissant que l’execution ce fait avec succes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6" name="Google Shape;21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084" y="2486526"/>
            <a:ext cx="8963528" cy="27464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411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>
            <a:spLocks noGrp="1"/>
          </p:cNvSpPr>
          <p:nvPr>
            <p:ph type="title"/>
          </p:nvPr>
        </p:nvSpPr>
        <p:spPr>
          <a:xfrm>
            <a:off x="1175084" y="304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b="1"/>
              <a:t>Stream: L’ordre des Opérations</a:t>
            </a:r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503548" y="1484784"/>
            <a:ext cx="7992888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2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Pourquoi l'ordre est important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L'exemple suivant est constitué de deux opérations intermédiaires "</a:t>
            </a:r>
            <a:r>
              <a:rPr lang="fr-FR" sz="2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r>
              <a:rPr lang="fr-F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et "</a:t>
            </a:r>
            <a:r>
              <a:rPr lang="fr-FR" sz="2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filtre</a:t>
            </a:r>
            <a:r>
              <a:rPr lang="fr-F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et une opération terminale "</a:t>
            </a:r>
            <a:r>
              <a:rPr lang="fr-FR" sz="2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forEach</a:t>
            </a:r>
            <a:r>
              <a:rPr lang="fr-F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". Essayons de nouveau de voir de près la manière dont ces opérations sont exécutées: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1" u="sng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0740" y="3731552"/>
            <a:ext cx="8926207" cy="282153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411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title"/>
          </p:nvPr>
        </p:nvSpPr>
        <p:spPr>
          <a:xfrm>
            <a:off x="1175084" y="304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b="1"/>
              <a:t>Stream: L’ordre des Opérations</a:t>
            </a:r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467544" y="1484784"/>
            <a:ext cx="1122314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Comme vous l'aurez deviné les opérations "</a:t>
            </a:r>
            <a:r>
              <a:rPr lang="fr-FR" sz="2200" b="1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et "</a:t>
            </a:r>
            <a:r>
              <a:rPr lang="fr-FR" sz="2200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filtre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sont appelées cinq fois dans la collection alors que la méthode "</a:t>
            </a:r>
            <a:r>
              <a:rPr lang="fr-FR" sz="2200" b="1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forEach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est appelée une seule fois.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Nous pouvons réduire le nombre réel d'exécutions si nous changeons l'ordre des opérations, en déplaçant "</a:t>
            </a:r>
            <a:r>
              <a:rPr lang="fr-FR" sz="2200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filtre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au début de la chaîne:</a:t>
            </a:r>
            <a:endParaRPr sz="2200" b="1" i="1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Google Shape;23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615" y="3356992"/>
            <a:ext cx="9648637" cy="299935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411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PLAN 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fr-FR" sz="1800"/>
              <a:t>2</a:t>
            </a:fld>
            <a:endParaRPr sz="1800"/>
          </a:p>
        </p:txBody>
      </p:sp>
      <p:sp>
        <p:nvSpPr>
          <p:cNvPr id="100" name="Google Shape;100;p2"/>
          <p:cNvSpPr txBox="1"/>
          <p:nvPr/>
        </p:nvSpPr>
        <p:spPr>
          <a:xfrm>
            <a:off x="2971046" y="1690688"/>
            <a:ext cx="6249908" cy="430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4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 sz="259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et objet</a:t>
            </a:r>
            <a:endParaRPr sz="259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4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 sz="259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4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Héritage</a:t>
            </a:r>
            <a:endParaRPr sz="259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4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Polymorphisme</a:t>
            </a:r>
            <a:endParaRPr sz="259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4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Exceptions</a:t>
            </a:r>
            <a:endParaRPr sz="259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4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 sz="259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4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4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Fonctionnelle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4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Lambda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405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63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40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1175084" y="304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b="1"/>
              <a:t>Stream: L’ordre des Opérations</a:t>
            </a:r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827584" y="1772816"/>
            <a:ext cx="1073877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Maintenant, la méthode "</a:t>
            </a:r>
            <a:r>
              <a:rPr lang="fr-FR" sz="2400" b="1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est appelée une seule fois d’où les opérations du pipe-line beaucoup plus rapide pour un nombre d'éléments plus grand. Gardez cela à l'esprit lors de la composition d’une chaîne des méthodes complexes.</a:t>
            </a:r>
            <a:endParaRPr sz="2400" b="1" i="1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>
            <a:spLocks noGrp="1"/>
          </p:cNvSpPr>
          <p:nvPr>
            <p:ph type="title"/>
          </p:nvPr>
        </p:nvSpPr>
        <p:spPr>
          <a:xfrm>
            <a:off x="1175084" y="304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b="1"/>
              <a:t>Stream: Résumons</a:t>
            </a:r>
            <a:endParaRPr/>
          </a:p>
        </p:txBody>
      </p:sp>
      <p:sp>
        <p:nvSpPr>
          <p:cNvPr id="245" name="Google Shape;24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21</a:t>
            </a:fld>
            <a:endParaRPr/>
          </a:p>
        </p:txBody>
      </p:sp>
      <p:pic>
        <p:nvPicPr>
          <p:cNvPr id="246" name="Google Shape;246;p21" descr="Résultat de recherche d'images pour &quot;Stream java gif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084" y="1501796"/>
            <a:ext cx="9974179" cy="4983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>
            <a:spLocks noGrp="1"/>
          </p:cNvSpPr>
          <p:nvPr>
            <p:ph type="title"/>
          </p:nvPr>
        </p:nvSpPr>
        <p:spPr>
          <a:xfrm>
            <a:off x="838200" y="1212589"/>
            <a:ext cx="10515600" cy="146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/>
              <a:t>Merci pour votre attention</a:t>
            </a:r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22</a:t>
            </a:fld>
            <a:endParaRPr/>
          </a:p>
        </p:txBody>
      </p:sp>
      <p:pic>
        <p:nvPicPr>
          <p:cNvPr id="253" name="Google Shape;2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9195" y="2981566"/>
            <a:ext cx="3109189" cy="337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  <p:grpSp>
        <p:nvGrpSpPr>
          <p:cNvPr id="106" name="Google Shape;106;p3"/>
          <p:cNvGrpSpPr/>
          <p:nvPr/>
        </p:nvGrpSpPr>
        <p:grpSpPr>
          <a:xfrm>
            <a:off x="0" y="1214290"/>
            <a:ext cx="12192000" cy="4254648"/>
            <a:chOff x="-1672473" y="1214290"/>
            <a:chExt cx="12192000" cy="4254648"/>
          </a:xfrm>
        </p:grpSpPr>
        <p:sp>
          <p:nvSpPr>
            <p:cNvPr id="107" name="Google Shape;107;p3"/>
            <p:cNvSpPr/>
            <p:nvPr/>
          </p:nvSpPr>
          <p:spPr>
            <a:xfrm>
              <a:off x="-1672473" y="2565400"/>
              <a:ext cx="12192000" cy="2016125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9"/>
                <a:buFont typeface="Arial"/>
                <a:buNone/>
              </a:pPr>
              <a:endParaRPr sz="3509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49823" y="1214290"/>
              <a:ext cx="3919808" cy="4254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3"/>
          <p:cNvSpPr txBox="1"/>
          <p:nvPr/>
        </p:nvSpPr>
        <p:spPr>
          <a:xfrm>
            <a:off x="123582" y="3155655"/>
            <a:ext cx="82296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fr-FR" sz="3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br>
              <a:rPr lang="fr-FR" sz="3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1175084" y="304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b="1"/>
              <a:t>Stream: Déﬁnition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675550" y="1630475"/>
            <a:ext cx="11240700" cy="4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principe général de la </a:t>
            </a:r>
            <a:r>
              <a:rPr lang="fr-FR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programmation fonctionnelle </a:t>
            </a:r>
            <a:r>
              <a:rPr lang="fr-FR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 de concevoir des programmes comme des fonctions mathématiques que l'on compose entre elles.</a:t>
            </a:r>
            <a:endParaRPr/>
          </a:p>
          <a:p>
            <a:pPr marL="228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la différence des programmes impératifs organisés en instructions, les programmes fonctionnels sont bâtis sur des expressions dont la valeur est le résultat du programme.</a:t>
            </a:r>
            <a:endParaRPr/>
          </a:p>
          <a:p>
            <a:pPr marL="228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ce faire, nous utiliserons l’API Stream de JAVA 8 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1175084" y="304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b="1"/>
              <a:t>Stream: Déﬁnition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251520" y="1340768"/>
            <a:ext cx="11571512" cy="49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"</a:t>
            </a:r>
            <a:r>
              <a:rPr lang="fr-F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Stream&lt;T&gt;</a:t>
            </a: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décrit une séquence d’éléments (de type T) supportant des opérations agrégées en </a:t>
            </a:r>
            <a:r>
              <a:rPr lang="fr-FR" sz="32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séquence </a:t>
            </a: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en </a:t>
            </a:r>
            <a:r>
              <a:rPr lang="fr-FR" sz="32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parallèle</a:t>
            </a: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L’API Stream fourni des classes pour supporter des opérations de style fonctionnel sur des flux de valeurs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1175084" y="304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b="1"/>
              <a:t>Stream: Déﬁnition</a:t>
            </a: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251520" y="1340768"/>
            <a:ext cx="11571512" cy="49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 analogie </a:t>
            </a:r>
            <a:r>
              <a:rPr lang="fr-F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à</a:t>
            </a: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une usine, le Stream représente la séquence d’éléments à traiter à la </a:t>
            </a:r>
            <a:r>
              <a:rPr lang="fr-F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chaîne</a:t>
            </a: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 les opérations que nous allons appliquer sur ces éléments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6" descr="Résultat de recherche d'images pour &quot;factory chain gif image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536" y="3429000"/>
            <a:ext cx="3363494" cy="2522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 descr="Résultat de recherche d'images pour &quot;factory chain gif image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6735" y="3428999"/>
            <a:ext cx="3363494" cy="2522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 descr="Résultat de recherche d'images pour &quot;factory chain gif image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9432" y="3428999"/>
            <a:ext cx="3363494" cy="252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1175084" y="304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b="1"/>
              <a:t>Stream: </a:t>
            </a:r>
            <a:r>
              <a:rPr lang="fr-FR" sz="32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Obtention d’un stream </a:t>
            </a:r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501316" y="1814192"/>
            <a:ext cx="11434359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existe plusieurs façons pour créer un "</a:t>
            </a:r>
            <a:r>
              <a:rPr lang="fr-FR" sz="21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</a:t>
            </a: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". La plus simple consiste à appeler la méthode "</a:t>
            </a:r>
            <a:r>
              <a:rPr lang="fr-FR" sz="21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stream()</a:t>
            </a: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ou "</a:t>
            </a:r>
            <a:r>
              <a:rPr lang="fr-FR" sz="21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parallelStream()</a:t>
            </a: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sur une collection, de plus un certain nombre de méthodes ont été ajoutées aux classes déjà existantes.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"</a:t>
            </a:r>
            <a:r>
              <a:rPr lang="fr-FR" sz="21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</a:t>
            </a: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s’obtient de la manière suivante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▪"/>
            </a:pP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Depuis une </a:t>
            </a:r>
            <a:r>
              <a:rPr lang="fr-FR" sz="21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</a:t>
            </a: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via la méthode "</a:t>
            </a:r>
            <a:r>
              <a:rPr lang="fr-FR" sz="21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stream()</a:t>
            </a: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ou "</a:t>
            </a:r>
            <a:r>
              <a:rPr lang="fr-FR" sz="21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parallelStream()</a:t>
            </a: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▪"/>
            </a:pP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Depuis un </a:t>
            </a:r>
            <a:r>
              <a:rPr lang="fr-FR" sz="21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tableau</a:t>
            </a: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via "</a:t>
            </a:r>
            <a:r>
              <a:rPr lang="fr-FR" sz="21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Arrays.stream(Object[])</a:t>
            </a: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fr-FR" sz="21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▪"/>
            </a:pP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Depuis des méthodes statiques de l’interface "</a:t>
            </a:r>
            <a:r>
              <a:rPr lang="fr-FR" sz="21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Stream&lt;T&gt;</a:t>
            </a:r>
            <a:r>
              <a:rPr lang="fr-FR" sz="21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</a:t>
            </a:r>
            <a:r>
              <a:rPr lang="fr-FR" sz="21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fr-FR" sz="21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Stream.of(Object[])</a:t>
            </a: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fr-FR" sz="21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fr-FR" sz="21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IntStream.range(int,int)</a:t>
            </a: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ou "</a:t>
            </a:r>
            <a:r>
              <a:rPr lang="fr-FR" sz="21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Stream.iterate(Object, UnaryOperator)</a:t>
            </a: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</a:t>
            </a:r>
            <a:r>
              <a:rPr lang="fr-FR" sz="21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▪"/>
            </a:pP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Lors de la lecture d’un fichier via "</a:t>
            </a:r>
            <a:r>
              <a:rPr lang="fr-FR" sz="21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BufferedReader.lines()</a:t>
            </a: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fr-FR" sz="21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175084" y="304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b="1"/>
              <a:t>Stream: Type d’opérations</a:t>
            </a:r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251520" y="1340768"/>
            <a:ext cx="11571512" cy="49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3200"/>
              <a:buFont typeface="Noto Sans Symbols"/>
              <a:buChar char="🡺"/>
            </a:pPr>
            <a:r>
              <a:rPr lang="fr-FR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Intermédiaires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3200"/>
              <a:buFont typeface="Arial"/>
              <a:buNone/>
            </a:pPr>
            <a:r>
              <a:rPr lang="fr-FR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Input : Stream 🡺 Output : Stream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3200"/>
              <a:buFont typeface="Noto Sans Symbols"/>
              <a:buChar char="🡺"/>
            </a:pPr>
            <a:r>
              <a:rPr lang="fr-FR" sz="3200" b="1"/>
              <a:t>Terminales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3200"/>
              <a:buFont typeface="Arial"/>
              <a:buNone/>
            </a:pPr>
            <a:r>
              <a:rPr lang="fr-FR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Input : Stream 🡺 Output : autre type</a:t>
            </a:r>
            <a:endParaRPr sz="3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8" descr="Résultat de recherche d'images pour &quot;Stream java gif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8724" y="3633787"/>
            <a:ext cx="12192000" cy="322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1175084" y="3049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b="1"/>
              <a:t>Stream: Type d’opérations</a:t>
            </a:r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sp>
        <p:nvSpPr>
          <p:cNvPr id="155" name="Google Shape;155;p9"/>
          <p:cNvSpPr txBox="1"/>
          <p:nvPr/>
        </p:nvSpPr>
        <p:spPr>
          <a:xfrm>
            <a:off x="683568" y="1340768"/>
            <a:ext cx="10866748" cy="493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fr-FR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L’intérêt principal d’un "</a:t>
            </a:r>
            <a:r>
              <a:rPr lang="fr-FR" sz="36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</a:t>
            </a:r>
            <a:r>
              <a:rPr lang="fr-FR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réside dans la possibilité d’effectuer plusieurs opérations plus ou moins complexes en les enchaînant en une seule instruction.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fr-FR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Cet enchaînement, appelé  </a:t>
            </a:r>
            <a:r>
              <a:rPr lang="fr-FR" sz="36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pipeline</a:t>
            </a:r>
            <a:r>
              <a:rPr lang="fr-FR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est composé de plusieurs opérations intermédiaires et d’une seule opération terminale.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̀me1">
  <a:themeElements>
    <a:clrScheme name="Burea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6477</TotalTime>
  <Words>1117</Words>
  <Application>Microsoft Office PowerPoint</Application>
  <PresentationFormat>Grand écran</PresentationFormat>
  <Paragraphs>133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Times New Roman</vt:lpstr>
      <vt:lpstr>Calibri</vt:lpstr>
      <vt:lpstr>Century Gothic</vt:lpstr>
      <vt:lpstr>Noto Sans Symbols</vt:lpstr>
      <vt:lpstr>Thème1</vt:lpstr>
      <vt:lpstr>Chapitre 11 : Stream</vt:lpstr>
      <vt:lpstr>PLAN </vt:lpstr>
      <vt:lpstr>Présentation PowerPoint</vt:lpstr>
      <vt:lpstr>Stream: Déﬁnition</vt:lpstr>
      <vt:lpstr>Stream: Déﬁnition</vt:lpstr>
      <vt:lpstr>Stream: Déﬁnition</vt:lpstr>
      <vt:lpstr>Stream: Obtention d’un stream </vt:lpstr>
      <vt:lpstr>Stream: Type d’opérations</vt:lpstr>
      <vt:lpstr>Stream: Type d’opérations</vt:lpstr>
      <vt:lpstr>Stream: Type d’opérations</vt:lpstr>
      <vt:lpstr>Stream: Type d’opérations</vt:lpstr>
      <vt:lpstr>Stream: Type d’opérations</vt:lpstr>
      <vt:lpstr>Stream: Type d’opérations</vt:lpstr>
      <vt:lpstr>Stream: Type d’opérations</vt:lpstr>
      <vt:lpstr>Stream: Pour Résumer</vt:lpstr>
      <vt:lpstr>Stream: Condition importante</vt:lpstr>
      <vt:lpstr>Stream: Condition importante</vt:lpstr>
      <vt:lpstr>Stream: L’ordre des Opérations</vt:lpstr>
      <vt:lpstr>Stream: L’ordre des Opérations</vt:lpstr>
      <vt:lpstr>Stream: L’ordre des Opérations</vt:lpstr>
      <vt:lpstr>Stream: Résumons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11 : Stream</dc:title>
  <cp:lastModifiedBy>Adel Kedidi</cp:lastModifiedBy>
  <cp:revision>4</cp:revision>
  <dcterms:modified xsi:type="dcterms:W3CDTF">2021-12-17T19:53:53Z</dcterms:modified>
</cp:coreProperties>
</file>