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Fk8o5FfeVN4fvUP+fVhGH3DxC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42411-5149-4416-8935-36D63299487E}">
  <a:tblStyle styleId="{94342411-5149-4416-8935-36D63299487E}"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9EFF7"/>
          </a:solidFill>
        </a:fill>
      </a:tcStyle>
    </a:band1H>
    <a:band2H>
      <a:tcTxStyle b="off" i="off"/>
      <a:tcStyle>
        <a:tcBdr/>
      </a:tcStyle>
    </a:band2H>
    <a:band1V>
      <a:tcTxStyle b="off" i="off"/>
      <a:tcStyle>
        <a:tcBdr/>
        <a:fill>
          <a:solidFill>
            <a:srgbClr val="E9EFF7"/>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27"/>
        <p:cNvGrpSpPr/>
        <p:nvPr/>
      </p:nvGrpSpPr>
      <p:grpSpPr>
        <a:xfrm>
          <a:off x="0" y="0"/>
          <a:ext cx="0" cy="0"/>
          <a:chOff x="0" y="0"/>
          <a:chExt cx="0" cy="0"/>
        </a:xfrm>
      </p:grpSpPr>
      <p:sp>
        <p:nvSpPr>
          <p:cNvPr id="28" name="Google Shape;28;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 name="Google Shape;90;p1"/>
          <p:cNvSpPr txBox="1">
            <a:spLocks noGrp="1"/>
          </p:cNvSpPr>
          <p:nvPr>
            <p:ph type="ctrTitle"/>
          </p:nvPr>
        </p:nvSpPr>
        <p:spPr>
          <a:xfrm>
            <a:off x="472440" y="3324966"/>
            <a:ext cx="11247120" cy="97518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2800"/>
              <a:buFont typeface="Times New Roman"/>
              <a:buNone/>
            </a:pPr>
            <a:r>
              <a:rPr lang="fr-FR" sz="2800">
                <a:solidFill>
                  <a:srgbClr val="262626"/>
                </a:solidFill>
                <a:latin typeface="Times New Roman"/>
                <a:ea typeface="Times New Roman"/>
                <a:cs typeface="Times New Roman"/>
                <a:sym typeface="Times New Roman"/>
              </a:rPr>
              <a:t>Chapitre 3 </a:t>
            </a:r>
            <a:r>
              <a:rPr lang="fr-FR" sz="3600">
                <a:solidFill>
                  <a:srgbClr val="262626"/>
                </a:solidFill>
                <a:latin typeface="Times New Roman"/>
                <a:ea typeface="Times New Roman"/>
                <a:cs typeface="Times New Roman"/>
                <a:sym typeface="Times New Roman"/>
              </a:rPr>
              <a:t>: </a:t>
            </a:r>
            <a:r>
              <a:rPr lang="fr-FR" sz="3000"/>
              <a:t>Encapsulation</a:t>
            </a:r>
            <a:endParaRPr sz="3000">
              <a:solidFill>
                <a:srgbClr val="262626"/>
              </a:solidFill>
            </a:endParaRPr>
          </a:p>
        </p:txBody>
      </p:sp>
      <p:sp>
        <p:nvSpPr>
          <p:cNvPr id="91" name="Google Shape;91;p1"/>
          <p:cNvSpPr txBox="1"/>
          <p:nvPr/>
        </p:nvSpPr>
        <p:spPr>
          <a:xfrm>
            <a:off x="580913" y="5201779"/>
            <a:ext cx="293846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262626"/>
                </a:solidFill>
                <a:latin typeface="Calibri"/>
                <a:ea typeface="Calibri"/>
                <a:cs typeface="Calibri"/>
                <a:sym typeface="Calibri"/>
              </a:rPr>
              <a:t>ESPRIT - UP JAVA</a:t>
            </a:r>
            <a:endParaRPr sz="1800" b="0" i="0" u="none" strike="noStrike" cap="none">
              <a:solidFill>
                <a:srgbClr val="262626"/>
              </a:solidFill>
              <a:latin typeface="Calibri"/>
              <a:ea typeface="Calibri"/>
              <a:cs typeface="Calibri"/>
              <a:sym typeface="Calibri"/>
            </a:endParaRPr>
          </a:p>
        </p:txBody>
      </p:sp>
      <p:sp>
        <p:nvSpPr>
          <p:cNvPr id="92" name="Google Shape;92;p1"/>
          <p:cNvSpPr txBox="1"/>
          <p:nvPr/>
        </p:nvSpPr>
        <p:spPr>
          <a:xfrm>
            <a:off x="8641264" y="5212349"/>
            <a:ext cx="330259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Calibri"/>
                <a:ea typeface="Calibri"/>
                <a:cs typeface="Calibri"/>
                <a:sym typeface="Calibri"/>
              </a:rPr>
              <a:t>Année universitaire 20</a:t>
            </a:r>
            <a:r>
              <a:rPr lang="fr-FR" sz="1800" dirty="0">
                <a:solidFill>
                  <a:schemeClr val="dk1"/>
                </a:solidFill>
                <a:latin typeface="Calibri"/>
                <a:ea typeface="Calibri"/>
                <a:cs typeface="Calibri"/>
                <a:sym typeface="Calibri"/>
              </a:rPr>
              <a:t>21</a:t>
            </a:r>
            <a:r>
              <a:rPr lang="fr-FR" sz="1800" b="0" i="0" u="none" strike="noStrike" cap="none" dirty="0">
                <a:solidFill>
                  <a:schemeClr val="dk1"/>
                </a:solidFill>
                <a:latin typeface="Calibri"/>
                <a:ea typeface="Calibri"/>
                <a:cs typeface="Calibri"/>
                <a:sym typeface="Calibri"/>
              </a:rPr>
              <a:t>/202</a:t>
            </a:r>
            <a:r>
              <a:rPr lang="fr-FR" sz="1800" dirty="0">
                <a:solidFill>
                  <a:schemeClr val="dk1"/>
                </a:solidFill>
                <a:latin typeface="Calibri"/>
                <a:ea typeface="Calibri"/>
                <a:cs typeface="Calibri"/>
                <a:sym typeface="Calibri"/>
              </a:rPr>
              <a:t>2</a:t>
            </a:r>
            <a:endParaRPr sz="1800" b="0" i="0" u="none" strike="noStrike" cap="none" dirty="0">
              <a:solidFill>
                <a:schemeClr val="dk1"/>
              </a:solidFill>
              <a:latin typeface="Calibri"/>
              <a:ea typeface="Calibri"/>
              <a:cs typeface="Calibri"/>
              <a:sym typeface="Calibri"/>
            </a:endParaRPr>
          </a:p>
        </p:txBody>
      </p:sp>
      <p:sp>
        <p:nvSpPr>
          <p:cNvPr id="93" name="Google Shape;93;p1"/>
          <p:cNvSpPr txBox="1"/>
          <p:nvPr/>
        </p:nvSpPr>
        <p:spPr>
          <a:xfrm>
            <a:off x="1600200" y="2863299"/>
            <a:ext cx="8835391" cy="55399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fr-FR" sz="3000" b="1" i="0" u="none" strike="noStrike" cap="none" dirty="0">
                <a:solidFill>
                  <a:schemeClr val="dk1"/>
                </a:solidFill>
                <a:latin typeface="Calibri"/>
                <a:ea typeface="Calibri"/>
                <a:cs typeface="Calibri"/>
                <a:sym typeface="Calibri"/>
              </a:rPr>
              <a:t>Programmation Orientée Objet Java &amp; Application</a:t>
            </a:r>
            <a:endParaRPr sz="30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txBox="1">
            <a:spLocks noGrp="1"/>
          </p:cNvSpPr>
          <p:nvPr>
            <p:ph type="body" idx="1"/>
          </p:nvPr>
        </p:nvSpPr>
        <p:spPr>
          <a:xfrm>
            <a:off x="838200" y="244819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Java offre 4 modificateurs d ’accès: </a:t>
            </a:r>
            <a:r>
              <a:rPr lang="fr-FR" sz="2400" b="1">
                <a:solidFill>
                  <a:srgbClr val="548135"/>
                </a:solidFill>
                <a:latin typeface="Times New Roman"/>
                <a:ea typeface="Times New Roman"/>
                <a:cs typeface="Times New Roman"/>
                <a:sym typeface="Times New Roman"/>
              </a:rPr>
              <a:t>private</a:t>
            </a:r>
            <a:r>
              <a:rPr lang="fr-FR" sz="2400">
                <a:latin typeface="Times New Roman"/>
                <a:ea typeface="Times New Roman"/>
                <a:cs typeface="Times New Roman"/>
                <a:sym typeface="Times New Roman"/>
              </a:rPr>
              <a:t>, </a:t>
            </a:r>
            <a:r>
              <a:rPr lang="fr-FR" sz="2400" b="1">
                <a:solidFill>
                  <a:srgbClr val="548135"/>
                </a:solidFill>
                <a:latin typeface="Times New Roman"/>
                <a:ea typeface="Times New Roman"/>
                <a:cs typeface="Times New Roman"/>
                <a:sym typeface="Times New Roman"/>
              </a:rPr>
              <a:t>default</a:t>
            </a:r>
            <a:r>
              <a:rPr lang="fr-FR" sz="2400">
                <a:latin typeface="Times New Roman"/>
                <a:ea typeface="Times New Roman"/>
                <a:cs typeface="Times New Roman"/>
                <a:sym typeface="Times New Roman"/>
              </a:rPr>
              <a:t>, </a:t>
            </a:r>
            <a:r>
              <a:rPr lang="fr-FR" sz="2400" b="1">
                <a:solidFill>
                  <a:srgbClr val="548135"/>
                </a:solidFill>
                <a:latin typeface="Times New Roman"/>
                <a:ea typeface="Times New Roman"/>
                <a:cs typeface="Times New Roman"/>
                <a:sym typeface="Times New Roman"/>
              </a:rPr>
              <a:t>protected</a:t>
            </a:r>
            <a:r>
              <a:rPr lang="fr-FR" sz="2400">
                <a:latin typeface="Times New Roman"/>
                <a:ea typeface="Times New Roman"/>
                <a:cs typeface="Times New Roman"/>
                <a:sym typeface="Times New Roman"/>
              </a:rPr>
              <a:t> et </a:t>
            </a:r>
            <a:r>
              <a:rPr lang="fr-FR" sz="2400" b="1">
                <a:solidFill>
                  <a:srgbClr val="548135"/>
                </a:solidFill>
                <a:latin typeface="Times New Roman"/>
                <a:ea typeface="Times New Roman"/>
                <a:cs typeface="Times New Roman"/>
                <a:sym typeface="Times New Roman"/>
              </a:rPr>
              <a:t>public</a:t>
            </a:r>
            <a:r>
              <a:rPr lang="fr-FR"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228600" lvl="0" indent="-76200" algn="l" rtl="0">
              <a:lnSpc>
                <a:spcPct val="15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400"/>
              <a:buChar char="•"/>
            </a:pPr>
            <a:r>
              <a:rPr lang="fr-FR" sz="2400">
                <a:latin typeface="Times New Roman"/>
                <a:ea typeface="Times New Roman"/>
                <a:cs typeface="Times New Roman"/>
                <a:sym typeface="Times New Roman"/>
              </a:rPr>
              <a:t>Ces modificateurs permettent de moduler la visibilité d'un membre d'une classe selon que l'on se place dans la même classe, dans une sous-classe, dans une classe du même paquetage, ou ailleurs.</a:t>
            </a:r>
            <a:endParaRPr/>
          </a:p>
        </p:txBody>
      </p:sp>
      <p:sp>
        <p:nvSpPr>
          <p:cNvPr id="192" name="Google Shape;19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10</a:t>
            </a:fld>
            <a:endParaRPr/>
          </a:p>
        </p:txBody>
      </p:sp>
      <p:sp>
        <p:nvSpPr>
          <p:cNvPr id="193" name="Google Shape;19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L’encapsulation: modificateurs d’accès</a:t>
            </a:r>
            <a:endParaRPr b="1"/>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11</a:t>
            </a:fld>
            <a:endParaRPr/>
          </a:p>
        </p:txBody>
      </p:sp>
      <p:sp>
        <p:nvSpPr>
          <p:cNvPr id="199" name="Google Shape;199;p11"/>
          <p:cNvSpPr txBox="1"/>
          <p:nvPr/>
        </p:nvSpPr>
        <p:spPr>
          <a:xfrm>
            <a:off x="439367" y="1690688"/>
            <a:ext cx="11313265" cy="454700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60000"/>
              </a:lnSpc>
              <a:spcBef>
                <a:spcPts val="0"/>
              </a:spcBef>
              <a:spcAft>
                <a:spcPts val="0"/>
              </a:spcAft>
              <a:buClr>
                <a:schemeClr val="dk1"/>
              </a:buClr>
              <a:buSzPts val="2000"/>
              <a:buFont typeface="Arial"/>
              <a:buChar char="•"/>
            </a:pPr>
            <a:r>
              <a:rPr lang="fr-FR" sz="2000" b="0" i="0" u="none" strike="noStrike" cap="none">
                <a:solidFill>
                  <a:schemeClr val="dk1"/>
                </a:solidFill>
                <a:latin typeface="Times New Roman"/>
                <a:ea typeface="Times New Roman"/>
                <a:cs typeface="Times New Roman"/>
                <a:sym typeface="Times New Roman"/>
              </a:rPr>
              <a:t>Chaque classe, constructeur, méthode et attribut peut être paramétré par un modificateur qui peut être :</a:t>
            </a:r>
            <a:endParaRPr sz="1400" b="0" i="0" u="none" strike="noStrike" cap="none">
              <a:solidFill>
                <a:srgbClr val="000000"/>
              </a:solidFill>
              <a:latin typeface="Arial"/>
              <a:ea typeface="Arial"/>
              <a:cs typeface="Arial"/>
              <a:sym typeface="Arial"/>
            </a:endParaRPr>
          </a:p>
          <a:p>
            <a:pPr marL="685800" marR="0" lvl="1" indent="-228600" algn="l" rtl="0">
              <a:lnSpc>
                <a:spcPct val="160000"/>
              </a:lnSpc>
              <a:spcBef>
                <a:spcPts val="500"/>
              </a:spcBef>
              <a:spcAft>
                <a:spcPts val="0"/>
              </a:spcAft>
              <a:buClr>
                <a:srgbClr val="548135"/>
              </a:buClr>
              <a:buSzPts val="2000"/>
              <a:buFont typeface="Arial"/>
              <a:buChar char="•"/>
            </a:pPr>
            <a:r>
              <a:rPr lang="fr-FR" sz="2000" b="1" i="0" u="none" strike="noStrike" cap="none">
                <a:solidFill>
                  <a:srgbClr val="548135"/>
                </a:solidFill>
                <a:latin typeface="Times New Roman"/>
                <a:ea typeface="Times New Roman"/>
                <a:cs typeface="Times New Roman"/>
                <a:sym typeface="Times New Roman"/>
              </a:rPr>
              <a:t>public</a:t>
            </a:r>
            <a:r>
              <a:rPr lang="fr-FR" sz="2000" b="0" i="0" u="none" strike="noStrike" cap="none">
                <a:solidFill>
                  <a:schemeClr val="dk1"/>
                </a:solidFill>
                <a:latin typeface="Times New Roman"/>
                <a:ea typeface="Times New Roman"/>
                <a:cs typeface="Times New Roman"/>
                <a:sym typeface="Times New Roman"/>
              </a:rPr>
              <a:t> : accès non contrôlé</a:t>
            </a:r>
            <a:endParaRPr sz="1400" b="0" i="0" u="none" strike="noStrike" cap="none">
              <a:solidFill>
                <a:srgbClr val="000000"/>
              </a:solidFill>
              <a:latin typeface="Arial"/>
              <a:ea typeface="Arial"/>
              <a:cs typeface="Arial"/>
              <a:sym typeface="Arial"/>
            </a:endParaRPr>
          </a:p>
          <a:p>
            <a:pPr marL="685800" marR="0" lvl="1" indent="-228600" algn="l" rtl="0">
              <a:lnSpc>
                <a:spcPct val="160000"/>
              </a:lnSpc>
              <a:spcBef>
                <a:spcPts val="500"/>
              </a:spcBef>
              <a:spcAft>
                <a:spcPts val="0"/>
              </a:spcAft>
              <a:buClr>
                <a:srgbClr val="548135"/>
              </a:buClr>
              <a:buSzPts val="2000"/>
              <a:buFont typeface="Arial"/>
              <a:buChar char="•"/>
            </a:pPr>
            <a:r>
              <a:rPr lang="fr-FR" sz="2000" b="1" i="0" u="none" strike="noStrike" cap="none">
                <a:solidFill>
                  <a:srgbClr val="548135"/>
                </a:solidFill>
                <a:latin typeface="Times New Roman"/>
                <a:ea typeface="Times New Roman"/>
                <a:cs typeface="Times New Roman"/>
                <a:sym typeface="Times New Roman"/>
              </a:rPr>
              <a:t>private</a:t>
            </a:r>
            <a:r>
              <a:rPr lang="fr-FR" sz="2000" b="0" i="0" u="none" strike="noStrike" cap="none">
                <a:solidFill>
                  <a:schemeClr val="dk1"/>
                </a:solidFill>
                <a:latin typeface="Times New Roman"/>
                <a:ea typeface="Times New Roman"/>
                <a:cs typeface="Times New Roman"/>
                <a:sym typeface="Times New Roman"/>
              </a:rPr>
              <a:t> : accès limité à la classes ou l'interface courante</a:t>
            </a:r>
            <a:endParaRPr sz="1400" b="0" i="0" u="none" strike="noStrike" cap="none">
              <a:solidFill>
                <a:srgbClr val="000000"/>
              </a:solidFill>
              <a:latin typeface="Arial"/>
              <a:ea typeface="Arial"/>
              <a:cs typeface="Arial"/>
              <a:sym typeface="Arial"/>
            </a:endParaRPr>
          </a:p>
          <a:p>
            <a:pPr marL="685800" marR="0" lvl="1" indent="-228600" algn="l" rtl="0">
              <a:lnSpc>
                <a:spcPct val="160000"/>
              </a:lnSpc>
              <a:spcBef>
                <a:spcPts val="500"/>
              </a:spcBef>
              <a:spcAft>
                <a:spcPts val="0"/>
              </a:spcAft>
              <a:buClr>
                <a:srgbClr val="548135"/>
              </a:buClr>
              <a:buSzPts val="2000"/>
              <a:buFont typeface="Arial"/>
              <a:buChar char="•"/>
            </a:pPr>
            <a:r>
              <a:rPr lang="fr-FR" sz="2000" b="1" i="0" u="none" strike="noStrike" cap="none">
                <a:solidFill>
                  <a:srgbClr val="548135"/>
                </a:solidFill>
                <a:latin typeface="Times New Roman"/>
                <a:ea typeface="Times New Roman"/>
                <a:cs typeface="Times New Roman"/>
                <a:sym typeface="Times New Roman"/>
              </a:rPr>
              <a:t>protected</a:t>
            </a:r>
            <a:r>
              <a:rPr lang="fr-FR" sz="2000" b="0" i="0" u="none" strike="noStrike" cap="none">
                <a:solidFill>
                  <a:schemeClr val="dk1"/>
                </a:solidFill>
                <a:latin typeface="Times New Roman"/>
                <a:ea typeface="Times New Roman"/>
                <a:cs typeface="Times New Roman"/>
                <a:sym typeface="Times New Roman"/>
              </a:rPr>
              <a:t> : accès limité au membre du package et à ses descendants</a:t>
            </a:r>
            <a:endParaRPr sz="2000" b="0" i="0" u="none" strike="noStrike" cap="none">
              <a:solidFill>
                <a:schemeClr val="dk1"/>
              </a:solidFill>
              <a:latin typeface="Times New Roman"/>
              <a:ea typeface="Times New Roman"/>
              <a:cs typeface="Times New Roman"/>
              <a:sym typeface="Times New Roman"/>
            </a:endParaRPr>
          </a:p>
          <a:p>
            <a:pPr marL="685800" marR="0" lvl="1" indent="-228600" algn="l" rtl="0">
              <a:lnSpc>
                <a:spcPct val="160000"/>
              </a:lnSpc>
              <a:spcBef>
                <a:spcPts val="500"/>
              </a:spcBef>
              <a:spcAft>
                <a:spcPts val="0"/>
              </a:spcAft>
              <a:buClr>
                <a:srgbClr val="548135"/>
              </a:buClr>
              <a:buSzPts val="2000"/>
              <a:buFont typeface="Arial"/>
              <a:buChar char="•"/>
            </a:pPr>
            <a:r>
              <a:rPr lang="fr-FR" sz="2000" b="1" i="0" u="none" strike="noStrike" cap="none">
                <a:solidFill>
                  <a:srgbClr val="548135"/>
                </a:solidFill>
                <a:latin typeface="Times New Roman"/>
                <a:ea typeface="Times New Roman"/>
                <a:cs typeface="Times New Roman"/>
                <a:sym typeface="Times New Roman"/>
              </a:rPr>
              <a:t>Par default </a:t>
            </a:r>
            <a:r>
              <a:rPr lang="fr-FR" sz="2000" b="0" i="0" u="none" strike="noStrike" cap="none">
                <a:solidFill>
                  <a:schemeClr val="dk1"/>
                </a:solidFill>
                <a:latin typeface="Times New Roman"/>
                <a:ea typeface="Times New Roman"/>
                <a:cs typeface="Times New Roman"/>
                <a:sym typeface="Times New Roman"/>
              </a:rPr>
              <a:t>: accès limité au membre du package. Il n'existe pas de mot clef pour ce type de modificateur, de ce fait si aucun mot clef parmi public, private ou protected n'est utilisé alors l'élément est considéré comme par default.</a:t>
            </a:r>
            <a:endParaRPr sz="2000" b="0" i="0" u="none" strike="noStrike" cap="none">
              <a:solidFill>
                <a:schemeClr val="dk1"/>
              </a:solidFill>
              <a:latin typeface="Times New Roman"/>
              <a:ea typeface="Times New Roman"/>
              <a:cs typeface="Times New Roman"/>
              <a:sym typeface="Times New Roman"/>
            </a:endParaRPr>
          </a:p>
          <a:p>
            <a:pPr marL="228600" marR="0" lvl="0" indent="-228600" algn="l" rtl="0">
              <a:lnSpc>
                <a:spcPct val="160000"/>
              </a:lnSpc>
              <a:spcBef>
                <a:spcPts val="1000"/>
              </a:spcBef>
              <a:spcAft>
                <a:spcPts val="0"/>
              </a:spcAft>
              <a:buClr>
                <a:srgbClr val="FF0000"/>
              </a:buClr>
              <a:buSzPts val="2000"/>
              <a:buFont typeface="Arial"/>
              <a:buChar char="•"/>
            </a:pPr>
            <a:r>
              <a:rPr lang="fr-FR" sz="2000" b="0" i="0" u="none" strike="noStrike" cap="none">
                <a:solidFill>
                  <a:srgbClr val="FF0000"/>
                </a:solidFill>
                <a:latin typeface="Times New Roman"/>
                <a:ea typeface="Times New Roman"/>
                <a:cs typeface="Times New Roman"/>
                <a:sym typeface="Times New Roman"/>
              </a:rPr>
              <a:t>Une interface et une classe peuvent uniquement être publiques ou par default.</a:t>
            </a:r>
            <a:endParaRPr sz="2000" b="0" i="0" u="none" strike="noStrike" cap="none">
              <a:solidFill>
                <a:srgbClr val="FF0000"/>
              </a:solidFill>
              <a:latin typeface="Times New Roman"/>
              <a:ea typeface="Times New Roman"/>
              <a:cs typeface="Times New Roman"/>
              <a:sym typeface="Times New Roman"/>
            </a:endParaRPr>
          </a:p>
        </p:txBody>
      </p:sp>
      <p:sp>
        <p:nvSpPr>
          <p:cNvPr id="200" name="Google Shape;20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L’encapsulation: modificateurs d’accès</a:t>
            </a:r>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classes (1/3)</a:t>
            </a:r>
            <a:endParaRPr b="1"/>
          </a:p>
        </p:txBody>
      </p:sp>
      <p:sp>
        <p:nvSpPr>
          <p:cNvPr id="206" name="Google Shape;20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12</a:t>
            </a:fld>
            <a:endParaRPr/>
          </a:p>
        </p:txBody>
      </p:sp>
      <p:pic>
        <p:nvPicPr>
          <p:cNvPr id="207" name="Google Shape;207;p12"/>
          <p:cNvPicPr preferRelativeResize="0"/>
          <p:nvPr/>
        </p:nvPicPr>
        <p:blipFill rotWithShape="1">
          <a:blip r:embed="rId3">
            <a:alphaModFix/>
          </a:blip>
          <a:srcRect/>
          <a:stretch/>
        </p:blipFill>
        <p:spPr>
          <a:xfrm>
            <a:off x="2020012" y="1807812"/>
            <a:ext cx="8277994" cy="4032448"/>
          </a:xfrm>
          <a:prstGeom prst="rect">
            <a:avLst/>
          </a:prstGeom>
          <a:noFill/>
          <a:ln w="12700" cap="flat" cmpd="sng">
            <a:solidFill>
              <a:schemeClr val="dk1"/>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13</a:t>
            </a:fld>
            <a:endParaRPr/>
          </a:p>
        </p:txBody>
      </p:sp>
      <p:sp>
        <p:nvSpPr>
          <p:cNvPr id="213" name="Google Shape;213;p13"/>
          <p:cNvSpPr txBox="1"/>
          <p:nvPr/>
        </p:nvSpPr>
        <p:spPr>
          <a:xfrm>
            <a:off x="2437831" y="2875472"/>
            <a:ext cx="1787525" cy="1200150"/>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1" i="0" u="none" strike="noStrike" cap="none">
                <a:solidFill>
                  <a:schemeClr val="dk1"/>
                </a:solidFill>
                <a:latin typeface="Arial"/>
                <a:ea typeface="Arial"/>
                <a:cs typeface="Arial"/>
                <a:sym typeface="Arial"/>
              </a:rPr>
              <a:t>public</a:t>
            </a:r>
            <a:r>
              <a:rPr lang="fr-FR" sz="1800" b="0" i="0" u="none" strike="noStrike" cap="none">
                <a:solidFill>
                  <a:schemeClr val="dk1"/>
                </a:solidFill>
                <a:latin typeface="Arial"/>
                <a:ea typeface="Arial"/>
                <a:cs typeface="Arial"/>
                <a:sym typeface="Arial"/>
              </a:rPr>
              <a:t> class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14" name="Google Shape;214;p13"/>
          <p:cNvSpPr txBox="1"/>
          <p:nvPr/>
        </p:nvSpPr>
        <p:spPr>
          <a:xfrm>
            <a:off x="2431028" y="4668200"/>
            <a:ext cx="2091754" cy="1446550"/>
          </a:xfrm>
          <a:prstGeom prst="rect">
            <a:avLst/>
          </a:prstGeom>
          <a:noFill/>
          <a:ln w="28575" cap="flat" cmpd="sng">
            <a:solidFill>
              <a:srgbClr val="9CC2E5"/>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fr-FR" sz="2800" b="0" i="0" u="none" strike="noStrike" cap="none">
                <a:solidFill>
                  <a:schemeClr val="dk1"/>
                </a:solidFill>
                <a:latin typeface="Arial"/>
                <a:ea typeface="Arial"/>
                <a:cs typeface="Arial"/>
                <a:sym typeface="Arial"/>
              </a:rPr>
              <a:t>	A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15" name="Google Shape;215;p13"/>
          <p:cNvSpPr/>
          <p:nvPr/>
        </p:nvSpPr>
        <p:spPr>
          <a:xfrm>
            <a:off x="2625915" y="6249370"/>
            <a:ext cx="7320594" cy="400110"/>
          </a:xfrm>
          <a:prstGeom prst="rect">
            <a:avLst/>
          </a:prstGeom>
          <a:solidFill>
            <a:srgbClr val="FEE5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Calibri"/>
                <a:ea typeface="Calibri"/>
                <a:cs typeface="Calibri"/>
                <a:sym typeface="Calibri"/>
              </a:rPr>
              <a:t>La classe </a:t>
            </a:r>
            <a:r>
              <a:rPr lang="fr-FR" sz="2000" b="1" i="0" u="none" strike="noStrike" cap="none">
                <a:solidFill>
                  <a:schemeClr val="dk1"/>
                </a:solidFill>
                <a:latin typeface="Calibri"/>
                <a:ea typeface="Calibri"/>
                <a:cs typeface="Calibri"/>
                <a:sym typeface="Calibri"/>
              </a:rPr>
              <a:t>public </a:t>
            </a:r>
            <a:r>
              <a:rPr lang="fr-FR" sz="2000" b="0" i="0" u="none" strike="noStrike" cap="none">
                <a:solidFill>
                  <a:schemeClr val="dk1"/>
                </a:solidFill>
                <a:latin typeface="Calibri"/>
                <a:ea typeface="Calibri"/>
                <a:cs typeface="Calibri"/>
                <a:sym typeface="Calibri"/>
              </a:rPr>
              <a:t>est visible depuis n’importe quelle classe du projet.</a:t>
            </a:r>
            <a:endParaRPr sz="2000" b="0" i="0" u="none" strike="noStrike" cap="none">
              <a:solidFill>
                <a:schemeClr val="dk1"/>
              </a:solidFill>
              <a:latin typeface="Calibri"/>
              <a:ea typeface="Calibri"/>
              <a:cs typeface="Calibri"/>
              <a:sym typeface="Calibri"/>
            </a:endParaRPr>
          </a:p>
        </p:txBody>
      </p:sp>
      <p:sp>
        <p:nvSpPr>
          <p:cNvPr id="216" name="Google Shape;216;p13"/>
          <p:cNvSpPr txBox="1"/>
          <p:nvPr/>
        </p:nvSpPr>
        <p:spPr>
          <a:xfrm>
            <a:off x="4833448" y="4653912"/>
            <a:ext cx="2658678" cy="1446550"/>
          </a:xfrm>
          <a:prstGeom prst="rect">
            <a:avLst/>
          </a:prstGeom>
          <a:noFill/>
          <a:ln w="28575" cap="flat" cmpd="sng">
            <a:solidFill>
              <a:srgbClr val="9CC2E5"/>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fr-FR" sz="2800" b="0" i="0" u="none" strike="noStrike" cap="none">
                <a:solidFill>
                  <a:schemeClr val="dk1"/>
                </a:solidFill>
                <a:latin typeface="Arial"/>
                <a:ea typeface="Arial"/>
                <a:cs typeface="Arial"/>
                <a:sym typeface="Arial"/>
              </a:rPr>
              <a:t>	A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17" name="Google Shape;217;p13"/>
          <p:cNvSpPr txBox="1"/>
          <p:nvPr/>
        </p:nvSpPr>
        <p:spPr>
          <a:xfrm>
            <a:off x="8119660" y="4668200"/>
            <a:ext cx="2091754" cy="1446550"/>
          </a:xfrm>
          <a:prstGeom prst="rect">
            <a:avLst/>
          </a:prstGeom>
          <a:noFill/>
          <a:ln w="28575" cap="flat" cmpd="sng">
            <a:solidFill>
              <a:srgbClr val="9CC2E5"/>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fr-FR" sz="2800" b="0" i="0" u="none" strike="noStrike" cap="none">
                <a:solidFill>
                  <a:schemeClr val="dk1"/>
                </a:solidFill>
                <a:latin typeface="Arial"/>
                <a:ea typeface="Arial"/>
                <a:cs typeface="Arial"/>
                <a:sym typeface="Arial"/>
              </a:rPr>
              <a:t>	A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218" name="Google Shape;218;p13"/>
          <p:cNvPicPr preferRelativeResize="0"/>
          <p:nvPr/>
        </p:nvPicPr>
        <p:blipFill rotWithShape="1">
          <a:blip r:embed="rId3">
            <a:alphaModFix/>
          </a:blip>
          <a:srcRect/>
          <a:stretch/>
        </p:blipFill>
        <p:spPr>
          <a:xfrm>
            <a:off x="5012682" y="1802640"/>
            <a:ext cx="5351100" cy="2606674"/>
          </a:xfrm>
          <a:prstGeom prst="rect">
            <a:avLst/>
          </a:prstGeom>
          <a:noFill/>
          <a:ln>
            <a:noFill/>
          </a:ln>
        </p:spPr>
      </p:pic>
      <p:sp>
        <p:nvSpPr>
          <p:cNvPr id="219" name="Google Shape;219;p13"/>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classes (2/3)</a:t>
            </a:r>
            <a:endParaRPr b="1"/>
          </a:p>
        </p:txBody>
      </p:sp>
      <p:sp>
        <p:nvSpPr>
          <p:cNvPr id="220" name="Google Shape;220;p13"/>
          <p:cNvSpPr/>
          <p:nvPr/>
        </p:nvSpPr>
        <p:spPr>
          <a:xfrm>
            <a:off x="2239883" y="2025574"/>
            <a:ext cx="939681" cy="400110"/>
          </a:xfrm>
          <a:prstGeom prst="rect">
            <a:avLst/>
          </a:prstGeom>
          <a:solidFill>
            <a:srgbClr val="FEE5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public</a:t>
            </a:r>
            <a:endParaRPr sz="2000" b="1"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20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fade">
                                      <p:cBhvr>
                                        <p:cTn id="17" dur="1000"/>
                                        <p:tgtEl>
                                          <p:spTgt spid="2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gtEl>
                                        <p:attrNameLst>
                                          <p:attrName>style.visibility</p:attrName>
                                        </p:attrNameLst>
                                      </p:cBhvr>
                                      <p:to>
                                        <p:strVal val="visible"/>
                                      </p:to>
                                    </p:set>
                                    <p:animEffect transition="in" filter="fade">
                                      <p:cBhvr>
                                        <p:cTn id="22" dur="2000"/>
                                        <p:tgtEl>
                                          <p:spTgt spid="2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7"/>
                                        </p:tgtEl>
                                        <p:attrNameLst>
                                          <p:attrName>style.visibility</p:attrName>
                                        </p:attrNameLst>
                                      </p:cBhvr>
                                      <p:to>
                                        <p:strVal val="visible"/>
                                      </p:to>
                                    </p:set>
                                    <p:animEffect transition="in" filter="fade">
                                      <p:cBhvr>
                                        <p:cTn id="27" dur="2000"/>
                                        <p:tgtEl>
                                          <p:spTgt spid="2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fade">
                                      <p:cBhvr>
                                        <p:cTn id="32"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14</a:t>
            </a:fld>
            <a:endParaRPr/>
          </a:p>
        </p:txBody>
      </p:sp>
      <p:sp>
        <p:nvSpPr>
          <p:cNvPr id="226" name="Google Shape;226;p14"/>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classes (3/3)</a:t>
            </a:r>
            <a:endParaRPr b="1"/>
          </a:p>
        </p:txBody>
      </p:sp>
      <p:sp>
        <p:nvSpPr>
          <p:cNvPr id="227" name="Google Shape;227;p14"/>
          <p:cNvSpPr/>
          <p:nvPr/>
        </p:nvSpPr>
        <p:spPr>
          <a:xfrm>
            <a:off x="1967505" y="1821290"/>
            <a:ext cx="1024639" cy="400110"/>
          </a:xfrm>
          <a:prstGeom prst="rect">
            <a:avLst/>
          </a:prstGeom>
          <a:solidFill>
            <a:srgbClr val="FEE5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default</a:t>
            </a:r>
            <a:endParaRPr sz="2000" b="1" i="0" u="none" strike="noStrike" cap="none">
              <a:solidFill>
                <a:schemeClr val="dk1"/>
              </a:solidFill>
              <a:latin typeface="Arial"/>
              <a:ea typeface="Arial"/>
              <a:cs typeface="Arial"/>
              <a:sym typeface="Arial"/>
            </a:endParaRPr>
          </a:p>
        </p:txBody>
      </p:sp>
      <p:sp>
        <p:nvSpPr>
          <p:cNvPr id="228" name="Google Shape;228;p14"/>
          <p:cNvSpPr txBox="1"/>
          <p:nvPr/>
        </p:nvSpPr>
        <p:spPr>
          <a:xfrm>
            <a:off x="2324023" y="4629287"/>
            <a:ext cx="2091754" cy="1446550"/>
          </a:xfrm>
          <a:prstGeom prst="rect">
            <a:avLst/>
          </a:prstGeom>
          <a:noFill/>
          <a:ln w="28575" cap="flat" cmpd="sng">
            <a:solidFill>
              <a:srgbClr val="9CC2E5"/>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fr-FR" sz="2800" b="0" i="0" u="none" strike="noStrike" cap="none">
                <a:solidFill>
                  <a:schemeClr val="dk1"/>
                </a:solidFill>
                <a:latin typeface="Arial"/>
                <a:ea typeface="Arial"/>
                <a:cs typeface="Arial"/>
                <a:sym typeface="Arial"/>
              </a:rPr>
              <a:t>	A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29" name="Google Shape;229;p14"/>
          <p:cNvSpPr txBox="1"/>
          <p:nvPr/>
        </p:nvSpPr>
        <p:spPr>
          <a:xfrm>
            <a:off x="4726443" y="4614999"/>
            <a:ext cx="2658678" cy="1446550"/>
          </a:xfrm>
          <a:prstGeom prst="rect">
            <a:avLst/>
          </a:prstGeom>
          <a:noFill/>
          <a:ln w="28575" cap="flat" cmpd="sng">
            <a:solidFill>
              <a:srgbClr val="9CC2E5"/>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fr-FR" sz="2800" b="0" i="0" u="none" strike="noStrike" cap="none">
                <a:solidFill>
                  <a:schemeClr val="dk1"/>
                </a:solidFill>
                <a:latin typeface="Arial"/>
                <a:ea typeface="Arial"/>
                <a:cs typeface="Arial"/>
                <a:sym typeface="Arial"/>
              </a:rPr>
              <a:t>	</a:t>
            </a:r>
            <a:r>
              <a:rPr lang="fr-FR" sz="2800" b="0" i="0" u="none" strike="sngStrike" cap="none">
                <a:solidFill>
                  <a:schemeClr val="dk1"/>
                </a:solidFill>
                <a:latin typeface="Arial"/>
                <a:ea typeface="Arial"/>
                <a:cs typeface="Arial"/>
                <a:sym typeface="Arial"/>
              </a:rPr>
              <a:t>A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30" name="Google Shape;230;p14"/>
          <p:cNvSpPr txBox="1"/>
          <p:nvPr/>
        </p:nvSpPr>
        <p:spPr>
          <a:xfrm>
            <a:off x="8012655" y="4629287"/>
            <a:ext cx="2091754" cy="1446550"/>
          </a:xfrm>
          <a:prstGeom prst="rect">
            <a:avLst/>
          </a:prstGeom>
          <a:noFill/>
          <a:ln w="28575" cap="flat" cmpd="sng">
            <a:solidFill>
              <a:srgbClr val="9CC2E5"/>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fr-FR" sz="2800" b="0" i="0" u="none" strike="noStrike" cap="none">
                <a:solidFill>
                  <a:schemeClr val="dk1"/>
                </a:solidFill>
                <a:latin typeface="Arial"/>
                <a:ea typeface="Arial"/>
                <a:cs typeface="Arial"/>
                <a:sym typeface="Arial"/>
              </a:rPr>
              <a:t>	</a:t>
            </a:r>
            <a:r>
              <a:rPr lang="fr-FR" sz="2800" b="0" i="0" u="none" strike="sngStrike" cap="none">
                <a:solidFill>
                  <a:schemeClr val="dk1"/>
                </a:solidFill>
                <a:latin typeface="Arial"/>
                <a:ea typeface="Arial"/>
                <a:cs typeface="Arial"/>
                <a:sym typeface="Arial"/>
              </a:rPr>
              <a:t>A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231" name="Google Shape;231;p14"/>
          <p:cNvPicPr preferRelativeResize="0"/>
          <p:nvPr/>
        </p:nvPicPr>
        <p:blipFill rotWithShape="1">
          <a:blip r:embed="rId3">
            <a:alphaModFix/>
          </a:blip>
          <a:srcRect/>
          <a:stretch/>
        </p:blipFill>
        <p:spPr>
          <a:xfrm>
            <a:off x="4905677" y="1763727"/>
            <a:ext cx="5351100" cy="2606674"/>
          </a:xfrm>
          <a:prstGeom prst="rect">
            <a:avLst/>
          </a:prstGeom>
          <a:noFill/>
          <a:ln>
            <a:noFill/>
          </a:ln>
        </p:spPr>
      </p:pic>
      <p:sp>
        <p:nvSpPr>
          <p:cNvPr id="232" name="Google Shape;232;p14"/>
          <p:cNvSpPr/>
          <p:nvPr/>
        </p:nvSpPr>
        <p:spPr>
          <a:xfrm>
            <a:off x="2614494" y="6241310"/>
            <a:ext cx="7534948" cy="400110"/>
          </a:xfrm>
          <a:prstGeom prst="rect">
            <a:avLst/>
          </a:prstGeom>
          <a:solidFill>
            <a:srgbClr val="FEE5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Calibri"/>
                <a:ea typeface="Calibri"/>
                <a:cs typeface="Calibri"/>
                <a:sym typeface="Calibri"/>
              </a:rPr>
              <a:t>La classe </a:t>
            </a:r>
            <a:r>
              <a:rPr lang="fr-FR" sz="2000" b="1" i="0" u="none" strike="noStrike" cap="none">
                <a:solidFill>
                  <a:schemeClr val="dk1"/>
                </a:solidFill>
                <a:latin typeface="Calibri"/>
                <a:ea typeface="Calibri"/>
                <a:cs typeface="Calibri"/>
                <a:sym typeface="Calibri"/>
              </a:rPr>
              <a:t>default </a:t>
            </a:r>
            <a:r>
              <a:rPr lang="fr-FR" sz="2000" b="0" i="0" u="none" strike="noStrike" cap="none">
                <a:solidFill>
                  <a:schemeClr val="dk1"/>
                </a:solidFill>
                <a:latin typeface="Calibri"/>
                <a:ea typeface="Calibri"/>
                <a:cs typeface="Calibri"/>
                <a:sym typeface="Calibri"/>
              </a:rPr>
              <a:t>est visible seulement par les classes de son package.</a:t>
            </a:r>
            <a:endParaRPr sz="2000" b="0" i="0" u="none" strike="noStrike" cap="none">
              <a:solidFill>
                <a:schemeClr val="dk1"/>
              </a:solidFill>
              <a:latin typeface="Calibri"/>
              <a:ea typeface="Calibri"/>
              <a:cs typeface="Calibri"/>
              <a:sym typeface="Calibri"/>
            </a:endParaRPr>
          </a:p>
        </p:txBody>
      </p:sp>
      <p:sp>
        <p:nvSpPr>
          <p:cNvPr id="233" name="Google Shape;233;p14"/>
          <p:cNvSpPr txBox="1"/>
          <p:nvPr/>
        </p:nvSpPr>
        <p:spPr>
          <a:xfrm>
            <a:off x="2330825" y="2836559"/>
            <a:ext cx="1868927" cy="1200329"/>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class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5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2000"/>
                                        <p:tgtEl>
                                          <p:spTgt spid="2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fade">
                                      <p:cBhvr>
                                        <p:cTn id="17" dur="20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fade">
                                      <p:cBhvr>
                                        <p:cTn id="22" dur="2000"/>
                                        <p:tgtEl>
                                          <p:spTgt spid="230"/>
                                        </p:tgtEl>
                                      </p:cBhvr>
                                    </p:animEffect>
                                  </p:childTnLst>
                                </p:cTn>
                              </p:par>
                              <p:par>
                                <p:cTn id="23" presetID="10" presetClass="entr" presetSubtype="0" fill="hold" nodeType="withEffect">
                                  <p:stCondLst>
                                    <p:cond delay="0"/>
                                  </p:stCondLst>
                                  <p:childTnLst>
                                    <p:set>
                                      <p:cBhvr>
                                        <p:cTn id="24" dur="1" fill="hold">
                                          <p:stCondLst>
                                            <p:cond delay="0"/>
                                          </p:stCondLst>
                                        </p:cTn>
                                        <p:tgtEl>
                                          <p:spTgt spid="232"/>
                                        </p:tgtEl>
                                        <p:attrNameLst>
                                          <p:attrName>style.visibility</p:attrName>
                                        </p:attrNameLst>
                                      </p:cBhvr>
                                      <p:to>
                                        <p:strVal val="visible"/>
                                      </p:to>
                                    </p:set>
                                    <p:animEffect transition="in" filter="fade">
                                      <p:cBhvr>
                                        <p:cTn id="25" dur="2000"/>
                                        <p:tgtEl>
                                          <p:spTgt spid="2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3"/>
                                        </p:tgtEl>
                                        <p:attrNameLst>
                                          <p:attrName>style.visibility</p:attrName>
                                        </p:attrNameLst>
                                      </p:cBhvr>
                                      <p:to>
                                        <p:strVal val="visible"/>
                                      </p:to>
                                    </p:set>
                                    <p:animEffect transition="in" filter="fade">
                                      <p:cBhvr>
                                        <p:cTn id="30" dur="10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attributs (1/5)</a:t>
            </a:r>
            <a:endParaRPr b="1"/>
          </a:p>
        </p:txBody>
      </p:sp>
      <p:sp>
        <p:nvSpPr>
          <p:cNvPr id="239" name="Google Shape;2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15</a:t>
            </a:fld>
            <a:endParaRPr/>
          </a:p>
        </p:txBody>
      </p:sp>
      <p:pic>
        <p:nvPicPr>
          <p:cNvPr id="240" name="Google Shape;240;p15"/>
          <p:cNvPicPr preferRelativeResize="0"/>
          <p:nvPr/>
        </p:nvPicPr>
        <p:blipFill rotWithShape="1">
          <a:blip r:embed="rId3">
            <a:alphaModFix/>
          </a:blip>
          <a:srcRect/>
          <a:stretch/>
        </p:blipFill>
        <p:spPr>
          <a:xfrm>
            <a:off x="2019715" y="2008981"/>
            <a:ext cx="8572500" cy="4029075"/>
          </a:xfrm>
          <a:prstGeom prst="rect">
            <a:avLst/>
          </a:prstGeom>
          <a:noFill/>
          <a:ln w="12700" cap="flat" cmpd="sng">
            <a:solidFill>
              <a:schemeClr val="dk1"/>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attributs (2/5)</a:t>
            </a:r>
            <a:endParaRPr b="1"/>
          </a:p>
        </p:txBody>
      </p:sp>
      <p:sp>
        <p:nvSpPr>
          <p:cNvPr id="246" name="Google Shape;24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16</a:t>
            </a:fld>
            <a:endParaRPr/>
          </a:p>
        </p:txBody>
      </p:sp>
      <p:sp>
        <p:nvSpPr>
          <p:cNvPr id="247" name="Google Shape;247;p16"/>
          <p:cNvSpPr txBox="1"/>
          <p:nvPr/>
        </p:nvSpPr>
        <p:spPr>
          <a:xfrm>
            <a:off x="2070592" y="4421982"/>
            <a:ext cx="2520280" cy="1384995"/>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 x = 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48" name="Google Shape;248;p16"/>
          <p:cNvSpPr txBox="1"/>
          <p:nvPr/>
        </p:nvSpPr>
        <p:spPr>
          <a:xfrm>
            <a:off x="5022920" y="4407694"/>
            <a:ext cx="2736304" cy="1754326"/>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t>
            </a:r>
            <a:r>
              <a:rPr lang="fr-FR" sz="2400" b="0" i="0" u="none" strike="noStrike" cap="none">
                <a:solidFill>
                  <a:schemeClr val="dk1"/>
                </a:solidFill>
                <a:latin typeface="Arial"/>
                <a:ea typeface="Arial"/>
                <a:cs typeface="Arial"/>
                <a:sym typeface="Arial"/>
              </a:rPr>
              <a:t>a. x =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this.x =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49" name="Google Shape;249;p16"/>
          <p:cNvSpPr txBox="1"/>
          <p:nvPr/>
        </p:nvSpPr>
        <p:spPr>
          <a:xfrm>
            <a:off x="8047256" y="4421982"/>
            <a:ext cx="2641988" cy="1384995"/>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t>
            </a:r>
            <a:r>
              <a:rPr lang="fr-FR" sz="2400" b="0" i="0" u="none" strike="noStrike" cap="none">
                <a:solidFill>
                  <a:schemeClr val="dk1"/>
                </a:solidFill>
                <a:latin typeface="Arial"/>
                <a:ea typeface="Arial"/>
                <a:cs typeface="Arial"/>
                <a:sym typeface="Arial"/>
              </a:rPr>
              <a:t>a. x = 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50" name="Google Shape;250;p16"/>
          <p:cNvSpPr txBox="1"/>
          <p:nvPr/>
        </p:nvSpPr>
        <p:spPr>
          <a:xfrm>
            <a:off x="2442433" y="2618958"/>
            <a:ext cx="2084952" cy="1508105"/>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public class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public</a:t>
            </a:r>
            <a:r>
              <a:rPr lang="fr-FR" sz="2000" b="0" i="0" u="none" strike="noStrike" cap="none">
                <a:solidFill>
                  <a:schemeClr val="dk1"/>
                </a:solidFill>
                <a:latin typeface="Arial"/>
                <a:ea typeface="Arial"/>
                <a:cs typeface="Arial"/>
                <a:sym typeface="Arial"/>
              </a:rPr>
              <a:t> int 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251" name="Google Shape;251;p16"/>
          <p:cNvPicPr preferRelativeResize="0"/>
          <p:nvPr/>
        </p:nvPicPr>
        <p:blipFill rotWithShape="1">
          <a:blip r:embed="rId3">
            <a:alphaModFix/>
          </a:blip>
          <a:srcRect/>
          <a:stretch/>
        </p:blipFill>
        <p:spPr>
          <a:xfrm>
            <a:off x="5022920" y="1681072"/>
            <a:ext cx="5666324" cy="2665188"/>
          </a:xfrm>
          <a:prstGeom prst="rect">
            <a:avLst/>
          </a:prstGeom>
          <a:noFill/>
          <a:ln>
            <a:noFill/>
          </a:ln>
        </p:spPr>
      </p:pic>
      <p:sp>
        <p:nvSpPr>
          <p:cNvPr id="252" name="Google Shape;252;p16"/>
          <p:cNvSpPr/>
          <p:nvPr/>
        </p:nvSpPr>
        <p:spPr>
          <a:xfrm>
            <a:off x="3769570" y="6321365"/>
            <a:ext cx="5334410" cy="400110"/>
          </a:xfrm>
          <a:prstGeom prst="rect">
            <a:avLst/>
          </a:prstGeom>
          <a:solidFill>
            <a:srgbClr val="B3C6E7"/>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Calibri"/>
                <a:ea typeface="Calibri"/>
                <a:cs typeface="Calibri"/>
                <a:sym typeface="Calibri"/>
              </a:rPr>
              <a:t>La variable </a:t>
            </a:r>
            <a:r>
              <a:rPr lang="fr-FR" sz="2000" b="1" i="0" u="none" strike="noStrike" cap="none">
                <a:solidFill>
                  <a:schemeClr val="dk1"/>
                </a:solidFill>
                <a:latin typeface="Calibri"/>
                <a:ea typeface="Calibri"/>
                <a:cs typeface="Calibri"/>
                <a:sym typeface="Calibri"/>
              </a:rPr>
              <a:t>public</a:t>
            </a:r>
            <a:r>
              <a:rPr lang="fr-FR" sz="2000" b="0" i="0" u="none" strike="noStrike" cap="none">
                <a:solidFill>
                  <a:schemeClr val="dk1"/>
                </a:solidFill>
                <a:latin typeface="Calibri"/>
                <a:ea typeface="Calibri"/>
                <a:cs typeface="Calibri"/>
                <a:sym typeface="Calibri"/>
              </a:rPr>
              <a:t> est visible par toutes les classes</a:t>
            </a:r>
            <a:endParaRPr sz="1400" b="0" i="0" u="none" strike="noStrike" cap="none">
              <a:solidFill>
                <a:srgbClr val="000000"/>
              </a:solidFill>
              <a:latin typeface="Arial"/>
              <a:ea typeface="Arial"/>
              <a:cs typeface="Arial"/>
              <a:sym typeface="Arial"/>
            </a:endParaRPr>
          </a:p>
        </p:txBody>
      </p:sp>
      <p:sp>
        <p:nvSpPr>
          <p:cNvPr id="253" name="Google Shape;253;p16"/>
          <p:cNvSpPr/>
          <p:nvPr/>
        </p:nvSpPr>
        <p:spPr>
          <a:xfrm>
            <a:off x="1617173" y="1871334"/>
            <a:ext cx="2105320" cy="400110"/>
          </a:xfrm>
          <a:prstGeom prst="rect">
            <a:avLst/>
          </a:prstGeom>
          <a:solidFill>
            <a:srgbClr val="B3C6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L’attribut public</a:t>
            </a:r>
            <a:endParaRPr sz="2000" b="1"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2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animEffect transition="in" filter="fade">
                                      <p:cBhvr>
                                        <p:cTn id="12" dur="2000"/>
                                        <p:tgtEl>
                                          <p:spTgt spid="2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fade">
                                      <p:cBhvr>
                                        <p:cTn id="17" dur="2000"/>
                                        <p:tgtEl>
                                          <p:spTgt spid="2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0"/>
                                        </p:tgtEl>
                                        <p:attrNameLst>
                                          <p:attrName>style.visibility</p:attrName>
                                        </p:attrNameLst>
                                      </p:cBhvr>
                                      <p:to>
                                        <p:strVal val="visible"/>
                                      </p:to>
                                    </p:set>
                                    <p:animEffect transition="in" filter="fade">
                                      <p:cBhvr>
                                        <p:cTn id="22" dur="1000"/>
                                        <p:tgtEl>
                                          <p:spTgt spid="250"/>
                                        </p:tgtEl>
                                      </p:cBhvr>
                                    </p:animEffect>
                                  </p:childTnLst>
                                </p:cTn>
                              </p:par>
                              <p:par>
                                <p:cTn id="23" presetID="10" presetClass="entr" presetSubtype="0" fill="hold" nodeType="withEffect">
                                  <p:stCondLst>
                                    <p:cond delay="0"/>
                                  </p:stCondLst>
                                  <p:childTnLst>
                                    <p:set>
                                      <p:cBhvr>
                                        <p:cTn id="24" dur="1" fill="hold">
                                          <p:stCondLst>
                                            <p:cond delay="0"/>
                                          </p:stCondLst>
                                        </p:cTn>
                                        <p:tgtEl>
                                          <p:spTgt spid="252"/>
                                        </p:tgtEl>
                                        <p:attrNameLst>
                                          <p:attrName>style.visibility</p:attrName>
                                        </p:attrNameLst>
                                      </p:cBhvr>
                                      <p:to>
                                        <p:strVal val="visible"/>
                                      </p:to>
                                    </p:set>
                                    <p:animEffect transition="in" filter="fade">
                                      <p:cBhvr>
                                        <p:cTn id="25" dur="2000"/>
                                        <p:tgtEl>
                                          <p:spTgt spid="2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3"/>
                                        </p:tgtEl>
                                        <p:attrNameLst>
                                          <p:attrName>style.visibility</p:attrName>
                                        </p:attrNameLst>
                                      </p:cBhvr>
                                      <p:to>
                                        <p:strVal val="visible"/>
                                      </p:to>
                                    </p:set>
                                    <p:animEffect transition="in" filter="fade">
                                      <p:cBhvr>
                                        <p:cTn id="30"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attributs (3/5)</a:t>
            </a:r>
            <a:endParaRPr b="1"/>
          </a:p>
        </p:txBody>
      </p:sp>
      <p:sp>
        <p:nvSpPr>
          <p:cNvPr id="259" name="Google Shape;25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17</a:t>
            </a:fld>
            <a:endParaRPr/>
          </a:p>
        </p:txBody>
      </p:sp>
      <p:sp>
        <p:nvSpPr>
          <p:cNvPr id="260" name="Google Shape;260;p17"/>
          <p:cNvSpPr txBox="1"/>
          <p:nvPr/>
        </p:nvSpPr>
        <p:spPr>
          <a:xfrm>
            <a:off x="2401333" y="4431598"/>
            <a:ext cx="2520280"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sngStrike" cap="none">
                <a:solidFill>
                  <a:schemeClr val="dk1"/>
                </a:solidFill>
                <a:latin typeface="Arial"/>
                <a:ea typeface="Arial"/>
                <a:cs typeface="Arial"/>
                <a:sym typeface="Arial"/>
              </a:rPr>
              <a:t> a. y = 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61" name="Google Shape;261;p17"/>
          <p:cNvSpPr txBox="1"/>
          <p:nvPr/>
        </p:nvSpPr>
        <p:spPr>
          <a:xfrm>
            <a:off x="5425669" y="4417310"/>
            <a:ext cx="2592288" cy="1661993"/>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t>
            </a:r>
            <a:r>
              <a:rPr lang="fr-FR" sz="1800" b="0" i="0" u="none" strike="sngStrike" cap="none">
                <a:solidFill>
                  <a:schemeClr val="dk1"/>
                </a:solidFill>
                <a:latin typeface="Arial"/>
                <a:ea typeface="Arial"/>
                <a:cs typeface="Arial"/>
                <a:sym typeface="Arial"/>
              </a:rPr>
              <a:t> </a:t>
            </a:r>
            <a:r>
              <a:rPr lang="fr-FR" sz="2400" b="0" i="0" u="none" strike="sngStrike" cap="none">
                <a:solidFill>
                  <a:schemeClr val="dk1"/>
                </a:solidFill>
                <a:latin typeface="Arial"/>
                <a:ea typeface="Arial"/>
                <a:cs typeface="Arial"/>
                <a:sym typeface="Arial"/>
              </a:rPr>
              <a:t>a. y =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t>
            </a:r>
            <a:r>
              <a:rPr lang="fr-FR" sz="2400" b="0" i="0" u="none" strike="sngStrike" cap="none">
                <a:solidFill>
                  <a:schemeClr val="dk1"/>
                </a:solidFill>
                <a:latin typeface="Arial"/>
                <a:ea typeface="Arial"/>
                <a:cs typeface="Arial"/>
                <a:sym typeface="Arial"/>
              </a:rPr>
              <a:t> y= 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62" name="Google Shape;262;p17"/>
          <p:cNvSpPr txBox="1"/>
          <p:nvPr/>
        </p:nvSpPr>
        <p:spPr>
          <a:xfrm>
            <a:off x="8518491" y="4431598"/>
            <a:ext cx="2501494"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t>
            </a:r>
            <a:r>
              <a:rPr lang="fr-FR" sz="2400" b="0" i="0" u="none" strike="sngStrike" cap="none">
                <a:solidFill>
                  <a:schemeClr val="dk1"/>
                </a:solidFill>
                <a:latin typeface="Arial"/>
                <a:ea typeface="Arial"/>
                <a:cs typeface="Arial"/>
                <a:sym typeface="Arial"/>
              </a:rPr>
              <a:t> a. y =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63" name="Google Shape;263;p17"/>
          <p:cNvSpPr txBox="1"/>
          <p:nvPr/>
        </p:nvSpPr>
        <p:spPr>
          <a:xfrm>
            <a:off x="2773174" y="2628574"/>
            <a:ext cx="2084952" cy="1200329"/>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public class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264" name="Google Shape;264;p17"/>
          <p:cNvPicPr preferRelativeResize="0"/>
          <p:nvPr/>
        </p:nvPicPr>
        <p:blipFill rotWithShape="1">
          <a:blip r:embed="rId3">
            <a:alphaModFix/>
          </a:blip>
          <a:srcRect/>
          <a:stretch/>
        </p:blipFill>
        <p:spPr>
          <a:xfrm>
            <a:off x="5353661" y="1690688"/>
            <a:ext cx="5666324" cy="2665188"/>
          </a:xfrm>
          <a:prstGeom prst="rect">
            <a:avLst/>
          </a:prstGeom>
          <a:noFill/>
          <a:ln>
            <a:noFill/>
          </a:ln>
        </p:spPr>
      </p:pic>
      <p:sp>
        <p:nvSpPr>
          <p:cNvPr id="265" name="Google Shape;265;p17"/>
          <p:cNvSpPr/>
          <p:nvPr/>
        </p:nvSpPr>
        <p:spPr>
          <a:xfrm>
            <a:off x="1221029" y="1827750"/>
            <a:ext cx="2190280" cy="400110"/>
          </a:xfrm>
          <a:prstGeom prst="rect">
            <a:avLst/>
          </a:prstGeom>
          <a:solidFill>
            <a:srgbClr val="B3C6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L’attribut private</a:t>
            </a:r>
            <a:endParaRPr sz="2000" b="1" i="0" u="none" strike="noStrike" cap="none">
              <a:solidFill>
                <a:schemeClr val="dk1"/>
              </a:solidFill>
              <a:latin typeface="Arial"/>
              <a:ea typeface="Arial"/>
              <a:cs typeface="Arial"/>
              <a:sym typeface="Arial"/>
            </a:endParaRPr>
          </a:p>
        </p:txBody>
      </p:sp>
      <p:sp>
        <p:nvSpPr>
          <p:cNvPr id="266" name="Google Shape;266;p17"/>
          <p:cNvSpPr/>
          <p:nvPr/>
        </p:nvSpPr>
        <p:spPr>
          <a:xfrm>
            <a:off x="2959364" y="3033034"/>
            <a:ext cx="170591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private int y;</a:t>
            </a:r>
            <a:endParaRPr sz="1400" b="0" i="0" u="none" strike="noStrike" cap="none">
              <a:solidFill>
                <a:srgbClr val="000000"/>
              </a:solidFill>
              <a:latin typeface="Arial"/>
              <a:ea typeface="Arial"/>
              <a:cs typeface="Arial"/>
              <a:sym typeface="Arial"/>
            </a:endParaRPr>
          </a:p>
        </p:txBody>
      </p:sp>
      <p:sp>
        <p:nvSpPr>
          <p:cNvPr id="267" name="Google Shape;267;p17"/>
          <p:cNvSpPr/>
          <p:nvPr/>
        </p:nvSpPr>
        <p:spPr>
          <a:xfrm>
            <a:off x="2773174" y="6322987"/>
            <a:ext cx="8044760" cy="400110"/>
          </a:xfrm>
          <a:prstGeom prst="rect">
            <a:avLst/>
          </a:prstGeom>
          <a:solidFill>
            <a:srgbClr val="B3C6E7"/>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Calibri"/>
                <a:ea typeface="Calibri"/>
                <a:cs typeface="Calibri"/>
                <a:sym typeface="Calibri"/>
              </a:rPr>
              <a:t>La variable </a:t>
            </a:r>
            <a:r>
              <a:rPr lang="fr-FR" sz="2000" b="1" i="0" u="none" strike="noStrike" cap="none">
                <a:solidFill>
                  <a:schemeClr val="dk1"/>
                </a:solidFill>
                <a:latin typeface="Calibri"/>
                <a:ea typeface="Calibri"/>
                <a:cs typeface="Calibri"/>
                <a:sym typeface="Calibri"/>
              </a:rPr>
              <a:t>private</a:t>
            </a:r>
            <a:r>
              <a:rPr lang="fr-FR" sz="2000" b="0" i="0" u="none" strike="noStrike" cap="none">
                <a:solidFill>
                  <a:schemeClr val="dk1"/>
                </a:solidFill>
                <a:latin typeface="Calibri"/>
                <a:ea typeface="Calibri"/>
                <a:cs typeface="Calibri"/>
                <a:sym typeface="Calibri"/>
              </a:rPr>
              <a:t> n'est accessible que depuis l'intérieur même de la classe.</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20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20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2000"/>
                                        <p:tgtEl>
                                          <p:spTgt spid="2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3"/>
                                        </p:tgtEl>
                                        <p:attrNameLst>
                                          <p:attrName>style.visibility</p:attrName>
                                        </p:attrNameLst>
                                      </p:cBhvr>
                                      <p:to>
                                        <p:strVal val="visible"/>
                                      </p:to>
                                    </p:set>
                                    <p:animEffect transition="in" filter="fade">
                                      <p:cBhvr>
                                        <p:cTn id="22" dur="1000"/>
                                        <p:tgtEl>
                                          <p:spTgt spid="2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5"/>
                                        </p:tgtEl>
                                        <p:attrNameLst>
                                          <p:attrName>style.visibility</p:attrName>
                                        </p:attrNameLst>
                                      </p:cBhvr>
                                      <p:to>
                                        <p:strVal val="visible"/>
                                      </p:to>
                                    </p:set>
                                    <p:animEffect transition="in" filter="fade">
                                      <p:cBhvr>
                                        <p:cTn id="27" dur="500"/>
                                        <p:tgtEl>
                                          <p:spTgt spid="2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6"/>
                                        </p:tgtEl>
                                        <p:attrNameLst>
                                          <p:attrName>style.visibility</p:attrName>
                                        </p:attrNameLst>
                                      </p:cBhvr>
                                      <p:to>
                                        <p:strVal val="visible"/>
                                      </p:to>
                                    </p:set>
                                    <p:animEffect transition="in" filter="fade">
                                      <p:cBhvr>
                                        <p:cTn id="32" dur="500"/>
                                        <p:tgtEl>
                                          <p:spTgt spid="266"/>
                                        </p:tgtEl>
                                      </p:cBhvr>
                                    </p:animEffect>
                                  </p:childTnLst>
                                </p:cTn>
                              </p:par>
                              <p:par>
                                <p:cTn id="33" presetID="10" presetClass="entr" presetSubtype="0" fill="hold" nodeType="withEffect">
                                  <p:stCondLst>
                                    <p:cond delay="0"/>
                                  </p:stCondLst>
                                  <p:childTnLst>
                                    <p:set>
                                      <p:cBhvr>
                                        <p:cTn id="34" dur="1" fill="hold">
                                          <p:stCondLst>
                                            <p:cond delay="0"/>
                                          </p:stCondLst>
                                        </p:cTn>
                                        <p:tgtEl>
                                          <p:spTgt spid="267"/>
                                        </p:tgtEl>
                                        <p:attrNameLst>
                                          <p:attrName>style.visibility</p:attrName>
                                        </p:attrNameLst>
                                      </p:cBhvr>
                                      <p:to>
                                        <p:strVal val="visible"/>
                                      </p:to>
                                    </p:set>
                                    <p:animEffect transition="in" filter="fade">
                                      <p:cBhvr>
                                        <p:cTn id="35" dur="2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8"/>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attributs (4/5)</a:t>
            </a:r>
            <a:endParaRPr b="1"/>
          </a:p>
        </p:txBody>
      </p:sp>
      <p:sp>
        <p:nvSpPr>
          <p:cNvPr id="273" name="Google Shape;273;p18"/>
          <p:cNvSpPr txBox="1"/>
          <p:nvPr/>
        </p:nvSpPr>
        <p:spPr>
          <a:xfrm>
            <a:off x="5114383" y="4269726"/>
            <a:ext cx="2592288" cy="1661993"/>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t>
            </a:r>
            <a:r>
              <a:rPr lang="fr-FR" sz="2400" b="0" i="0" u="none" strike="sngStrike" cap="none">
                <a:solidFill>
                  <a:schemeClr val="dk1"/>
                </a:solidFill>
                <a:latin typeface="Arial"/>
                <a:ea typeface="Arial"/>
                <a:cs typeface="Arial"/>
                <a:sym typeface="Arial"/>
              </a:rPr>
              <a:t> a. z =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t>
            </a:r>
            <a:r>
              <a:rPr lang="fr-FR" sz="2400" b="0" i="0" u="none" strike="sngStrike" cap="none">
                <a:solidFill>
                  <a:schemeClr val="dk1"/>
                </a:solidFill>
                <a:latin typeface="Arial"/>
                <a:ea typeface="Arial"/>
                <a:cs typeface="Arial"/>
                <a:sym typeface="Arial"/>
              </a:rPr>
              <a:t> z = 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74" name="Google Shape;274;p18"/>
          <p:cNvSpPr txBox="1"/>
          <p:nvPr/>
        </p:nvSpPr>
        <p:spPr>
          <a:xfrm>
            <a:off x="8066711" y="4284014"/>
            <a:ext cx="2641988"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t>
            </a:r>
            <a:r>
              <a:rPr lang="fr-FR" sz="2400" b="0" i="0" u="none" strike="sngStrike" cap="none">
                <a:solidFill>
                  <a:schemeClr val="dk1"/>
                </a:solidFill>
                <a:latin typeface="Arial"/>
                <a:ea typeface="Arial"/>
                <a:cs typeface="Arial"/>
                <a:sym typeface="Arial"/>
              </a:rPr>
              <a:t>a. z =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75" name="Google Shape;275;p18"/>
          <p:cNvSpPr txBox="1"/>
          <p:nvPr/>
        </p:nvSpPr>
        <p:spPr>
          <a:xfrm>
            <a:off x="2461888" y="2480990"/>
            <a:ext cx="2084952" cy="1200329"/>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public class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276" name="Google Shape;276;p18"/>
          <p:cNvPicPr preferRelativeResize="0"/>
          <p:nvPr/>
        </p:nvPicPr>
        <p:blipFill rotWithShape="1">
          <a:blip r:embed="rId3">
            <a:alphaModFix/>
          </a:blip>
          <a:srcRect/>
          <a:stretch/>
        </p:blipFill>
        <p:spPr>
          <a:xfrm>
            <a:off x="5330407" y="1988212"/>
            <a:ext cx="4522531" cy="2127198"/>
          </a:xfrm>
          <a:prstGeom prst="rect">
            <a:avLst/>
          </a:prstGeom>
          <a:noFill/>
          <a:ln>
            <a:noFill/>
          </a:ln>
        </p:spPr>
      </p:pic>
      <p:sp>
        <p:nvSpPr>
          <p:cNvPr id="277" name="Google Shape;277;p18"/>
          <p:cNvSpPr/>
          <p:nvPr/>
        </p:nvSpPr>
        <p:spPr>
          <a:xfrm>
            <a:off x="2648078" y="2885450"/>
            <a:ext cx="922047"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int z ; </a:t>
            </a:r>
            <a:endParaRPr sz="1400" b="0" i="0" u="none" strike="noStrike" cap="none">
              <a:solidFill>
                <a:srgbClr val="000000"/>
              </a:solidFill>
              <a:latin typeface="Arial"/>
              <a:ea typeface="Arial"/>
              <a:cs typeface="Arial"/>
              <a:sym typeface="Arial"/>
            </a:endParaRPr>
          </a:p>
        </p:txBody>
      </p:sp>
      <p:sp>
        <p:nvSpPr>
          <p:cNvPr id="278" name="Google Shape;278;p18"/>
          <p:cNvSpPr/>
          <p:nvPr/>
        </p:nvSpPr>
        <p:spPr>
          <a:xfrm>
            <a:off x="1059926" y="6308626"/>
            <a:ext cx="10701201" cy="400110"/>
          </a:xfrm>
          <a:prstGeom prst="rect">
            <a:avLst/>
          </a:prstGeom>
          <a:solidFill>
            <a:srgbClr val="B3C6E7"/>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Calibri"/>
                <a:ea typeface="Calibri"/>
                <a:cs typeface="Calibri"/>
                <a:sym typeface="Calibri"/>
              </a:rPr>
              <a:t>La variable </a:t>
            </a:r>
            <a:r>
              <a:rPr lang="fr-FR" sz="2000" b="1" i="0" u="none" strike="noStrike" cap="none">
                <a:solidFill>
                  <a:schemeClr val="dk1"/>
                </a:solidFill>
                <a:latin typeface="Calibri"/>
                <a:ea typeface="Calibri"/>
                <a:cs typeface="Calibri"/>
                <a:sym typeface="Calibri"/>
              </a:rPr>
              <a:t>default</a:t>
            </a:r>
            <a:r>
              <a:rPr lang="fr-FR" sz="2000" b="0" i="0" u="none" strike="noStrike" cap="none">
                <a:solidFill>
                  <a:schemeClr val="dk1"/>
                </a:solidFill>
                <a:latin typeface="Calibri"/>
                <a:ea typeface="Calibri"/>
                <a:cs typeface="Calibri"/>
                <a:sym typeface="Calibri"/>
              </a:rPr>
              <a:t> n'est accessible que depuis les classes faisant partie du même package.</a:t>
            </a:r>
            <a:endParaRPr sz="1400" b="0" i="0" u="none" strike="noStrike" cap="none">
              <a:solidFill>
                <a:srgbClr val="000000"/>
              </a:solidFill>
              <a:latin typeface="Arial"/>
              <a:ea typeface="Arial"/>
              <a:cs typeface="Arial"/>
              <a:sym typeface="Arial"/>
            </a:endParaRPr>
          </a:p>
        </p:txBody>
      </p:sp>
      <p:sp>
        <p:nvSpPr>
          <p:cNvPr id="279" name="Google Shape;279;p18"/>
          <p:cNvSpPr/>
          <p:nvPr/>
        </p:nvSpPr>
        <p:spPr>
          <a:xfrm>
            <a:off x="819598" y="1692372"/>
            <a:ext cx="3656960" cy="400110"/>
          </a:xfrm>
          <a:prstGeom prst="rect">
            <a:avLst/>
          </a:prstGeom>
          <a:solidFill>
            <a:srgbClr val="B3C6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L’attribut default (par défaut)</a:t>
            </a:r>
            <a:endParaRPr sz="2000" b="1" i="0" u="none" strike="noStrike" cap="none">
              <a:solidFill>
                <a:schemeClr val="dk1"/>
              </a:solidFill>
              <a:latin typeface="Arial"/>
              <a:ea typeface="Arial"/>
              <a:cs typeface="Arial"/>
              <a:sym typeface="Arial"/>
            </a:endParaRPr>
          </a:p>
        </p:txBody>
      </p:sp>
      <p:sp>
        <p:nvSpPr>
          <p:cNvPr id="280" name="Google Shape;280;p18"/>
          <p:cNvSpPr txBox="1"/>
          <p:nvPr/>
        </p:nvSpPr>
        <p:spPr>
          <a:xfrm>
            <a:off x="2119231" y="4282115"/>
            <a:ext cx="2520300" cy="1385100"/>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a:t>
            </a:r>
            <a:r>
              <a:rPr lang="fr-FR" sz="2400">
                <a:solidFill>
                  <a:schemeClr val="dk1"/>
                </a:solidFill>
              </a:rPr>
              <a:t>z</a:t>
            </a:r>
            <a:r>
              <a:rPr lang="fr-FR" sz="2400" b="0" i="0" u="none" strike="noStrike" cap="none">
                <a:solidFill>
                  <a:schemeClr val="dk1"/>
                </a:solidFill>
                <a:latin typeface="Arial"/>
                <a:ea typeface="Arial"/>
                <a:cs typeface="Arial"/>
                <a:sym typeface="Arial"/>
              </a:rPr>
              <a:t>= 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20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4"/>
                                        </p:tgtEl>
                                        <p:attrNameLst>
                                          <p:attrName>style.visibility</p:attrName>
                                        </p:attrNameLst>
                                      </p:cBhvr>
                                      <p:to>
                                        <p:strVal val="visible"/>
                                      </p:to>
                                    </p:set>
                                    <p:animEffect transition="in" filter="fade">
                                      <p:cBhvr>
                                        <p:cTn id="12" dur="2000"/>
                                        <p:tgtEl>
                                          <p:spTgt spid="2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5"/>
                                        </p:tgtEl>
                                        <p:attrNameLst>
                                          <p:attrName>style.visibility</p:attrName>
                                        </p:attrNameLst>
                                      </p:cBhvr>
                                      <p:to>
                                        <p:strVal val="visible"/>
                                      </p:to>
                                    </p:set>
                                    <p:animEffect transition="in" filter="fade">
                                      <p:cBhvr>
                                        <p:cTn id="17" dur="1000"/>
                                        <p:tgtEl>
                                          <p:spTgt spid="2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fade">
                                      <p:cBhvr>
                                        <p:cTn id="22" dur="500"/>
                                        <p:tgtEl>
                                          <p:spTgt spid="277"/>
                                        </p:tgtEl>
                                      </p:cBhvr>
                                    </p:animEffect>
                                  </p:childTnLst>
                                </p:cTn>
                              </p:par>
                              <p:par>
                                <p:cTn id="23" presetID="10" presetClass="entr" presetSubtype="0" fill="hold" nodeType="with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fade">
                                      <p:cBhvr>
                                        <p:cTn id="25" dur="2000"/>
                                        <p:tgtEl>
                                          <p:spTgt spid="27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9"/>
                                        </p:tgtEl>
                                        <p:attrNameLst>
                                          <p:attrName>style.visibility</p:attrName>
                                        </p:attrNameLst>
                                      </p:cBhvr>
                                      <p:to>
                                        <p:strVal val="visible"/>
                                      </p:to>
                                    </p:set>
                                    <p:animEffect transition="in" filter="fade">
                                      <p:cBhvr>
                                        <p:cTn id="30"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9"/>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attributs (5/5)</a:t>
            </a:r>
            <a:endParaRPr b="1"/>
          </a:p>
        </p:txBody>
      </p:sp>
      <p:sp>
        <p:nvSpPr>
          <p:cNvPr id="286" name="Google Shape;286;p19"/>
          <p:cNvSpPr/>
          <p:nvPr/>
        </p:nvSpPr>
        <p:spPr>
          <a:xfrm>
            <a:off x="1059926" y="6100323"/>
            <a:ext cx="10701201" cy="646331"/>
          </a:xfrm>
          <a:prstGeom prst="rect">
            <a:avLst/>
          </a:prstGeom>
          <a:solidFill>
            <a:srgbClr val="B3C6E7"/>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La variable </a:t>
            </a:r>
            <a:r>
              <a:rPr lang="fr-FR" sz="1800" b="1" i="0" u="none" strike="noStrike" cap="none">
                <a:solidFill>
                  <a:schemeClr val="dk1"/>
                </a:solidFill>
                <a:latin typeface="Arial"/>
                <a:ea typeface="Arial"/>
                <a:cs typeface="Arial"/>
                <a:sym typeface="Arial"/>
              </a:rPr>
              <a:t>protected</a:t>
            </a:r>
            <a:r>
              <a:rPr lang="fr-FR" sz="1800" b="0" i="0" u="none" strike="noStrike" cap="none">
                <a:solidFill>
                  <a:schemeClr val="dk1"/>
                </a:solidFill>
                <a:latin typeface="Arial"/>
                <a:ea typeface="Arial"/>
                <a:cs typeface="Arial"/>
                <a:sym typeface="Arial"/>
              </a:rPr>
              <a:t> est accessible uniquement aux classes d'un package et à ses sous-classes (même si elles sont définies dans un package différent.)</a:t>
            </a:r>
            <a:endParaRPr sz="1400" b="0" i="0" u="none" strike="noStrike" cap="none">
              <a:solidFill>
                <a:srgbClr val="000000"/>
              </a:solidFill>
              <a:latin typeface="Arial"/>
              <a:ea typeface="Arial"/>
              <a:cs typeface="Arial"/>
              <a:sym typeface="Arial"/>
            </a:endParaRPr>
          </a:p>
        </p:txBody>
      </p:sp>
      <p:sp>
        <p:nvSpPr>
          <p:cNvPr id="287" name="Google Shape;287;p19"/>
          <p:cNvSpPr/>
          <p:nvPr/>
        </p:nvSpPr>
        <p:spPr>
          <a:xfrm>
            <a:off x="819598" y="1692372"/>
            <a:ext cx="2536445" cy="400110"/>
          </a:xfrm>
          <a:prstGeom prst="rect">
            <a:avLst/>
          </a:prstGeom>
          <a:solidFill>
            <a:srgbClr val="B3C6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L’attribut protected</a:t>
            </a:r>
            <a:endParaRPr sz="2000" b="1" i="0" u="none" strike="noStrike" cap="none">
              <a:solidFill>
                <a:schemeClr val="dk1"/>
              </a:solidFill>
              <a:latin typeface="Arial"/>
              <a:ea typeface="Arial"/>
              <a:cs typeface="Arial"/>
              <a:sym typeface="Arial"/>
            </a:endParaRPr>
          </a:p>
        </p:txBody>
      </p:sp>
      <p:sp>
        <p:nvSpPr>
          <p:cNvPr id="288" name="Google Shape;288;p19"/>
          <p:cNvSpPr txBox="1"/>
          <p:nvPr/>
        </p:nvSpPr>
        <p:spPr>
          <a:xfrm>
            <a:off x="2119231" y="4282115"/>
            <a:ext cx="2520280" cy="1384995"/>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a.w= 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89" name="Google Shape;289;p19"/>
          <p:cNvSpPr txBox="1"/>
          <p:nvPr/>
        </p:nvSpPr>
        <p:spPr>
          <a:xfrm>
            <a:off x="5143567" y="4267827"/>
            <a:ext cx="2785678" cy="1754326"/>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t>
            </a:r>
            <a:r>
              <a:rPr lang="fr-FR" sz="2400" b="0" i="0" u="none" strike="sngStrike" cap="none">
                <a:solidFill>
                  <a:schemeClr val="dk1"/>
                </a:solidFill>
                <a:latin typeface="Arial"/>
                <a:ea typeface="Arial"/>
                <a:cs typeface="Arial"/>
                <a:sym typeface="Arial"/>
              </a:rPr>
              <a:t>a. w =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this.w = 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90" name="Google Shape;290;p19"/>
          <p:cNvSpPr txBox="1"/>
          <p:nvPr/>
        </p:nvSpPr>
        <p:spPr>
          <a:xfrm>
            <a:off x="8236389" y="4282115"/>
            <a:ext cx="2501494" cy="1384995"/>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     </a:t>
            </a:r>
            <a:r>
              <a:rPr lang="fr-FR" sz="2400" b="0" i="0" u="none" strike="sngStrike" cap="none">
                <a:solidFill>
                  <a:schemeClr val="dk1"/>
                </a:solidFill>
                <a:latin typeface="Arial"/>
                <a:ea typeface="Arial"/>
                <a:cs typeface="Arial"/>
                <a:sym typeface="Arial"/>
              </a:rPr>
              <a:t>a. </a:t>
            </a:r>
            <a:r>
              <a:rPr lang="fr-FR" sz="2400" strike="sngStrike">
                <a:solidFill>
                  <a:schemeClr val="dk1"/>
                </a:solidFill>
              </a:rPr>
              <a:t>w</a:t>
            </a:r>
            <a:r>
              <a:rPr lang="fr-FR" sz="2400" b="0" i="0" u="none" strike="sngStrike" cap="none">
                <a:solidFill>
                  <a:schemeClr val="dk1"/>
                </a:solidFill>
                <a:latin typeface="Arial"/>
                <a:ea typeface="Arial"/>
                <a:cs typeface="Arial"/>
                <a:sym typeface="Arial"/>
              </a:rPr>
              <a:t> = 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91" name="Google Shape;291;p19"/>
          <p:cNvSpPr txBox="1"/>
          <p:nvPr/>
        </p:nvSpPr>
        <p:spPr>
          <a:xfrm>
            <a:off x="2119231" y="2251603"/>
            <a:ext cx="2456793" cy="1754326"/>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public  class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1" i="0" u="none" strike="noStrike" cap="none">
                <a:solidFill>
                  <a:schemeClr val="dk1"/>
                </a:solidFill>
                <a:latin typeface="Arial"/>
                <a:ea typeface="Arial"/>
                <a:cs typeface="Arial"/>
                <a:sym typeface="Arial"/>
              </a:rPr>
              <a:t>protected int 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292" name="Google Shape;292;p19"/>
          <p:cNvPicPr preferRelativeResize="0"/>
          <p:nvPr/>
        </p:nvPicPr>
        <p:blipFill rotWithShape="1">
          <a:blip r:embed="rId3">
            <a:alphaModFix/>
          </a:blip>
          <a:srcRect/>
          <a:stretch/>
        </p:blipFill>
        <p:spPr>
          <a:xfrm>
            <a:off x="5071559" y="1397189"/>
            <a:ext cx="5666324" cy="26651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2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500"/>
                                        <p:tgtEl>
                                          <p:spTgt spid="2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gtEl>
                                        <p:attrNameLst>
                                          <p:attrName>style.visibility</p:attrName>
                                        </p:attrNameLst>
                                      </p:cBhvr>
                                      <p:to>
                                        <p:strVal val="visible"/>
                                      </p:to>
                                    </p:set>
                                    <p:animEffect transition="in" filter="fade">
                                      <p:cBhvr>
                                        <p:cTn id="17" dur="2000"/>
                                        <p:tgtEl>
                                          <p:spTgt spid="2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9"/>
                                        </p:tgtEl>
                                        <p:attrNameLst>
                                          <p:attrName>style.visibility</p:attrName>
                                        </p:attrNameLst>
                                      </p:cBhvr>
                                      <p:to>
                                        <p:strVal val="visible"/>
                                      </p:to>
                                    </p:set>
                                    <p:animEffect transition="in" filter="fade">
                                      <p:cBhvr>
                                        <p:cTn id="22" dur="2000"/>
                                        <p:tgtEl>
                                          <p:spTgt spid="2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0"/>
                                        </p:tgtEl>
                                        <p:attrNameLst>
                                          <p:attrName>style.visibility</p:attrName>
                                        </p:attrNameLst>
                                      </p:cBhvr>
                                      <p:to>
                                        <p:strVal val="visible"/>
                                      </p:to>
                                    </p:set>
                                    <p:animEffect transition="in" filter="fade">
                                      <p:cBhvr>
                                        <p:cTn id="27" dur="2000"/>
                                        <p:tgtEl>
                                          <p:spTgt spid="2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1"/>
                                        </p:tgtEl>
                                        <p:attrNameLst>
                                          <p:attrName>style.visibility</p:attrName>
                                        </p:attrNameLst>
                                      </p:cBhvr>
                                      <p:to>
                                        <p:strVal val="visible"/>
                                      </p:to>
                                    </p:set>
                                    <p:animEffect transition="in" filter="fade">
                                      <p:cBhvr>
                                        <p:cTn id="32"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fr-FR"/>
              <a:t>PLAN </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fr-FR" sz="1800"/>
              <a:t>2</a:t>
            </a:fld>
            <a:endParaRPr sz="1800"/>
          </a:p>
        </p:txBody>
      </p:sp>
      <p:sp>
        <p:nvSpPr>
          <p:cNvPr id="100" name="Google Shape;100;p2"/>
          <p:cNvSpPr txBox="1"/>
          <p:nvPr/>
        </p:nvSpPr>
        <p:spPr>
          <a:xfrm>
            <a:off x="2971046" y="2051320"/>
            <a:ext cx="6249908" cy="4305030"/>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chemeClr val="dk1"/>
              </a:buClr>
              <a:buSzPts val="2800"/>
              <a:buFont typeface="Arial"/>
              <a:buChar char="•"/>
            </a:pPr>
            <a:r>
              <a:rPr lang="fr-FR" sz="2405" b="0" i="0" u="none" strike="noStrike" cap="none">
                <a:solidFill>
                  <a:schemeClr val="dk1"/>
                </a:solidFill>
                <a:latin typeface="Calibri"/>
                <a:ea typeface="Calibri"/>
                <a:cs typeface="Calibri"/>
                <a:sym typeface="Calibri"/>
              </a:rPr>
              <a:t>Introduction </a:t>
            </a:r>
            <a:endParaRPr sz="2405">
              <a:solidFill>
                <a:schemeClr val="dk1"/>
              </a:solidFill>
              <a:latin typeface="Calibri"/>
              <a:ea typeface="Calibri"/>
              <a:cs typeface="Calibri"/>
              <a:sym typeface="Calibri"/>
            </a:endParaRPr>
          </a:p>
          <a:p>
            <a:pPr marL="228600" marR="0" lvl="0" indent="-203517" algn="l" rtl="0">
              <a:lnSpc>
                <a:spcPct val="70000"/>
              </a:lnSpc>
              <a:spcBef>
                <a:spcPts val="0"/>
              </a:spcBef>
              <a:spcAft>
                <a:spcPts val="0"/>
              </a:spcAft>
              <a:buClr>
                <a:schemeClr val="dk1"/>
              </a:buClr>
              <a:buSzPts val="2405"/>
              <a:buFont typeface="Calibri"/>
              <a:buChar char="•"/>
            </a:pPr>
            <a:r>
              <a:rPr lang="fr-FR" sz="2405">
                <a:solidFill>
                  <a:schemeClr val="dk1"/>
                </a:solidFill>
                <a:latin typeface="Calibri"/>
                <a:ea typeface="Calibri"/>
                <a:cs typeface="Calibri"/>
                <a:sym typeface="Calibri"/>
              </a:rPr>
              <a:t>Classe et Objet</a:t>
            </a:r>
            <a:endParaRPr sz="2405">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600"/>
              <a:buFont typeface="Arial"/>
              <a:buChar char="•"/>
            </a:pPr>
            <a:r>
              <a:rPr lang="fr-FR" sz="2590" b="1" u="sng">
                <a:solidFill>
                  <a:schemeClr val="dk1"/>
                </a:solidFill>
                <a:latin typeface="Calibri"/>
                <a:ea typeface="Calibri"/>
                <a:cs typeface="Calibri"/>
                <a:sym typeface="Calibri"/>
              </a:rPr>
              <a:t>Encapsulation</a:t>
            </a:r>
            <a:endParaRPr sz="222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Héritage</a:t>
            </a:r>
            <a:endParaRPr sz="222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Polymorphisme</a:t>
            </a:r>
            <a:endParaRPr sz="222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Exceptions</a:t>
            </a:r>
            <a:endParaRPr sz="222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Interfaces</a:t>
            </a:r>
            <a:endParaRPr sz="2220" b="0" i="0" u="none" strike="noStrike" cap="none">
              <a:solidFill>
                <a:schemeClr val="dk1"/>
              </a:solidFill>
              <a:latin typeface="Calibri"/>
              <a:ea typeface="Calibri"/>
              <a:cs typeface="Calibri"/>
              <a:sym typeface="Calibri"/>
            </a:endParaRPr>
          </a:p>
          <a:p>
            <a:pPr marL="228600" marR="0" lvl="0" indent="-2286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Collection</a:t>
            </a:r>
            <a:endParaRPr sz="1400" b="0" i="0" u="none" strike="noStrike" cap="none">
              <a:solidFill>
                <a:srgbClr val="000000"/>
              </a:solidFill>
              <a:latin typeface="Arial"/>
              <a:ea typeface="Arial"/>
              <a:cs typeface="Arial"/>
              <a:sym typeface="Arial"/>
            </a:endParaRPr>
          </a:p>
          <a:p>
            <a:pPr marL="228600" marR="0" lvl="0" indent="-2286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Interface Fonctionnelle</a:t>
            </a:r>
            <a:endParaRPr sz="1400" b="0" i="0" u="none" strike="noStrike" cap="none">
              <a:solidFill>
                <a:srgbClr val="000000"/>
              </a:solidFill>
              <a:latin typeface="Arial"/>
              <a:ea typeface="Arial"/>
              <a:cs typeface="Arial"/>
              <a:sym typeface="Arial"/>
            </a:endParaRPr>
          </a:p>
          <a:p>
            <a:pPr marL="228600" marR="0" lvl="0" indent="-2286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Expression Lambda</a:t>
            </a:r>
            <a:endParaRPr sz="1400" b="0" i="0" u="none" strike="noStrike" cap="none">
              <a:solidFill>
                <a:srgbClr val="000000"/>
              </a:solidFill>
              <a:latin typeface="Arial"/>
              <a:ea typeface="Arial"/>
              <a:cs typeface="Arial"/>
              <a:sym typeface="Arial"/>
            </a:endParaRPr>
          </a:p>
          <a:p>
            <a:pPr marL="228600" marR="0" lvl="0" indent="-228600" algn="l" rtl="0">
              <a:lnSpc>
                <a:spcPct val="70000"/>
              </a:lnSpc>
              <a:spcBef>
                <a:spcPts val="1000"/>
              </a:spcBef>
              <a:spcAft>
                <a:spcPts val="0"/>
              </a:spcAft>
              <a:buClr>
                <a:schemeClr val="dk1"/>
              </a:buClr>
              <a:buSzPts val="2600"/>
              <a:buFont typeface="Arial"/>
              <a:buChar char="•"/>
            </a:pPr>
            <a:r>
              <a:rPr lang="fr-FR" sz="2405" b="0" i="0" u="none" strike="noStrike" cap="none">
                <a:solidFill>
                  <a:schemeClr val="dk1"/>
                </a:solidFill>
                <a:latin typeface="Calibri"/>
                <a:ea typeface="Calibri"/>
                <a:cs typeface="Calibri"/>
                <a:sym typeface="Calibri"/>
              </a:rPr>
              <a:t>Stream</a:t>
            </a:r>
            <a:endParaRPr sz="1400" b="0" i="0" u="none" strike="noStrike" cap="none">
              <a:solidFill>
                <a:srgbClr val="000000"/>
              </a:solidFill>
              <a:latin typeface="Arial"/>
              <a:ea typeface="Arial"/>
              <a:cs typeface="Arial"/>
              <a:sym typeface="Arial"/>
            </a:endParaRPr>
          </a:p>
          <a:p>
            <a:pPr marL="228600" marR="0" lvl="0" indent="-75882" algn="l" rtl="0">
              <a:lnSpc>
                <a:spcPct val="70000"/>
              </a:lnSpc>
              <a:spcBef>
                <a:spcPts val="1000"/>
              </a:spcBef>
              <a:spcAft>
                <a:spcPts val="0"/>
              </a:spcAft>
              <a:buClr>
                <a:schemeClr val="dk1"/>
              </a:buClr>
              <a:buSzPts val="2405"/>
              <a:buFont typeface="Arial"/>
              <a:buNone/>
            </a:pPr>
            <a:endParaRPr sz="2405"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0"/>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méthodes (1/5)</a:t>
            </a:r>
            <a:endParaRPr b="1"/>
          </a:p>
        </p:txBody>
      </p:sp>
      <p:sp>
        <p:nvSpPr>
          <p:cNvPr id="298" name="Google Shape;29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20</a:t>
            </a:fld>
            <a:endParaRPr/>
          </a:p>
        </p:txBody>
      </p:sp>
      <p:pic>
        <p:nvPicPr>
          <p:cNvPr id="299" name="Google Shape;299;p20"/>
          <p:cNvPicPr preferRelativeResize="0"/>
          <p:nvPr/>
        </p:nvPicPr>
        <p:blipFill rotWithShape="1">
          <a:blip r:embed="rId3">
            <a:alphaModFix/>
          </a:blip>
          <a:srcRect/>
          <a:stretch/>
        </p:blipFill>
        <p:spPr>
          <a:xfrm>
            <a:off x="2383564" y="2259323"/>
            <a:ext cx="8556087" cy="3528392"/>
          </a:xfrm>
          <a:prstGeom prst="rect">
            <a:avLst/>
          </a:prstGeom>
          <a:noFill/>
          <a:ln w="12700" cap="flat" cmpd="sng">
            <a:solidFill>
              <a:schemeClr val="dk1"/>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1"/>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méthodes (2/5)</a:t>
            </a:r>
            <a:endParaRPr b="1"/>
          </a:p>
        </p:txBody>
      </p:sp>
      <p:sp>
        <p:nvSpPr>
          <p:cNvPr id="305" name="Google Shape;30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21</a:t>
            </a:fld>
            <a:endParaRPr/>
          </a:p>
        </p:txBody>
      </p:sp>
      <p:sp>
        <p:nvSpPr>
          <p:cNvPr id="306" name="Google Shape;306;p21"/>
          <p:cNvSpPr txBox="1"/>
          <p:nvPr/>
        </p:nvSpPr>
        <p:spPr>
          <a:xfrm>
            <a:off x="2304056" y="4652218"/>
            <a:ext cx="2520280"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Arial"/>
                <a:ea typeface="Arial"/>
                <a:cs typeface="Arial"/>
                <a:sym typeface="Arial"/>
              </a:rPr>
              <a:t>a.meth1()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07" name="Google Shape;307;p21"/>
          <p:cNvSpPr txBox="1"/>
          <p:nvPr/>
        </p:nvSpPr>
        <p:spPr>
          <a:xfrm>
            <a:off x="5328392" y="4637930"/>
            <a:ext cx="2785678" cy="1661993"/>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a:t>
            </a:r>
            <a:r>
              <a:rPr lang="fr-FR" sz="2400" b="1" i="0" u="none" strike="noStrike" cap="none">
                <a:solidFill>
                  <a:schemeClr val="dk1"/>
                </a:solidFill>
                <a:latin typeface="Arial"/>
                <a:ea typeface="Arial"/>
                <a:cs typeface="Arial"/>
                <a:sym typeface="Arial"/>
              </a:rPr>
              <a:t>a.meth1()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dk1"/>
                </a:solidFill>
                <a:latin typeface="Arial"/>
                <a:ea typeface="Arial"/>
                <a:cs typeface="Arial"/>
                <a:sym typeface="Arial"/>
              </a:rPr>
              <a:t>    this.meth1();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08" name="Google Shape;308;p21"/>
          <p:cNvSpPr txBox="1"/>
          <p:nvPr/>
        </p:nvSpPr>
        <p:spPr>
          <a:xfrm>
            <a:off x="8421214" y="4652218"/>
            <a:ext cx="2501494"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    </a:t>
            </a:r>
            <a:r>
              <a:rPr lang="fr-FR" sz="2400" b="1" i="0" u="none" strike="noStrike" cap="none">
                <a:solidFill>
                  <a:schemeClr val="dk1"/>
                </a:solidFill>
                <a:latin typeface="Arial"/>
                <a:ea typeface="Arial"/>
                <a:cs typeface="Arial"/>
                <a:sym typeface="Arial"/>
              </a:rPr>
              <a:t>a.meth1()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09" name="Google Shape;309;p21"/>
          <p:cNvSpPr/>
          <p:nvPr/>
        </p:nvSpPr>
        <p:spPr>
          <a:xfrm>
            <a:off x="2880120" y="6371599"/>
            <a:ext cx="8044760" cy="369332"/>
          </a:xfrm>
          <a:prstGeom prst="rect">
            <a:avLst/>
          </a:prstGeom>
          <a:solidFill>
            <a:srgbClr val="C4E0B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La </a:t>
            </a:r>
            <a:r>
              <a:rPr lang="fr-FR" sz="1800" b="1" i="0" u="none" strike="noStrike" cap="none">
                <a:solidFill>
                  <a:schemeClr val="dk1"/>
                </a:solidFill>
                <a:latin typeface="Arial"/>
                <a:ea typeface="Arial"/>
                <a:cs typeface="Arial"/>
                <a:sym typeface="Arial"/>
              </a:rPr>
              <a:t>méthode</a:t>
            </a:r>
            <a:r>
              <a:rPr lang="fr-FR" sz="1800" b="0" i="0" u="none" strike="noStrike" cap="none">
                <a:solidFill>
                  <a:schemeClr val="dk1"/>
                </a:solidFill>
                <a:latin typeface="Arial"/>
                <a:ea typeface="Arial"/>
                <a:cs typeface="Arial"/>
                <a:sym typeface="Arial"/>
              </a:rPr>
              <a:t> public est visible par toutes les classes</a:t>
            </a:r>
            <a:endParaRPr sz="1800" b="0" i="0" u="none" strike="noStrike" cap="none">
              <a:solidFill>
                <a:schemeClr val="dk1"/>
              </a:solidFill>
              <a:latin typeface="Arial"/>
              <a:ea typeface="Arial"/>
              <a:cs typeface="Arial"/>
              <a:sym typeface="Arial"/>
            </a:endParaRPr>
          </a:p>
        </p:txBody>
      </p:sp>
      <p:sp>
        <p:nvSpPr>
          <p:cNvPr id="310" name="Google Shape;310;p21"/>
          <p:cNvSpPr txBox="1"/>
          <p:nvPr/>
        </p:nvSpPr>
        <p:spPr>
          <a:xfrm>
            <a:off x="2298253" y="2481958"/>
            <a:ext cx="2632452" cy="1538883"/>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public class 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public void meth1()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11" name="Google Shape;311;p21"/>
          <p:cNvSpPr/>
          <p:nvPr/>
        </p:nvSpPr>
        <p:spPr>
          <a:xfrm>
            <a:off x="1236078" y="1782654"/>
            <a:ext cx="2591265" cy="461665"/>
          </a:xfrm>
          <a:prstGeom prst="rect">
            <a:avLst/>
          </a:prstGeom>
          <a:solidFill>
            <a:srgbClr val="C4E0B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fr-FR" sz="2400" b="1" i="0" u="none" strike="noStrike" cap="none">
                <a:solidFill>
                  <a:schemeClr val="dk1"/>
                </a:solidFill>
                <a:latin typeface="Arial"/>
                <a:ea typeface="Arial"/>
                <a:cs typeface="Arial"/>
                <a:sym typeface="Arial"/>
              </a:rPr>
              <a:t>Méthode public</a:t>
            </a:r>
            <a:endParaRPr sz="1400" b="0" i="0" u="none" strike="noStrike" cap="none">
              <a:solidFill>
                <a:srgbClr val="000000"/>
              </a:solidFill>
              <a:latin typeface="Arial"/>
              <a:ea typeface="Arial"/>
              <a:cs typeface="Arial"/>
              <a:sym typeface="Arial"/>
            </a:endParaRPr>
          </a:p>
        </p:txBody>
      </p:sp>
      <p:pic>
        <p:nvPicPr>
          <p:cNvPr id="312" name="Google Shape;312;p21"/>
          <p:cNvPicPr preferRelativeResize="0"/>
          <p:nvPr/>
        </p:nvPicPr>
        <p:blipFill rotWithShape="1">
          <a:blip r:embed="rId3">
            <a:alphaModFix/>
          </a:blip>
          <a:srcRect/>
          <a:stretch/>
        </p:blipFill>
        <p:spPr>
          <a:xfrm>
            <a:off x="5315245" y="1824931"/>
            <a:ext cx="5549834" cy="22886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20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gtEl>
                                        <p:attrNameLst>
                                          <p:attrName>style.visibility</p:attrName>
                                        </p:attrNameLst>
                                      </p:cBhvr>
                                      <p:to>
                                        <p:strVal val="visible"/>
                                      </p:to>
                                    </p:set>
                                    <p:animEffect transition="in" filter="fade">
                                      <p:cBhvr>
                                        <p:cTn id="12" dur="2000"/>
                                        <p:tgtEl>
                                          <p:spTgt spid="3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8"/>
                                        </p:tgtEl>
                                        <p:attrNameLst>
                                          <p:attrName>style.visibility</p:attrName>
                                        </p:attrNameLst>
                                      </p:cBhvr>
                                      <p:to>
                                        <p:strVal val="visible"/>
                                      </p:to>
                                    </p:set>
                                    <p:animEffect transition="in" filter="fade">
                                      <p:cBhvr>
                                        <p:cTn id="17" dur="2000"/>
                                        <p:tgtEl>
                                          <p:spTgt spid="308"/>
                                        </p:tgtEl>
                                      </p:cBhvr>
                                    </p:animEffect>
                                  </p:childTnLst>
                                </p:cTn>
                              </p:par>
                              <p:par>
                                <p:cTn id="18" presetID="10" presetClass="entr" presetSubtype="0" fill="hold" nodeType="withEffect">
                                  <p:stCondLst>
                                    <p:cond delay="0"/>
                                  </p:stCondLst>
                                  <p:childTnLst>
                                    <p:set>
                                      <p:cBhvr>
                                        <p:cTn id="19" dur="1" fill="hold">
                                          <p:stCondLst>
                                            <p:cond delay="0"/>
                                          </p:stCondLst>
                                        </p:cTn>
                                        <p:tgtEl>
                                          <p:spTgt spid="309"/>
                                        </p:tgtEl>
                                        <p:attrNameLst>
                                          <p:attrName>style.visibility</p:attrName>
                                        </p:attrNameLst>
                                      </p:cBhvr>
                                      <p:to>
                                        <p:strVal val="visible"/>
                                      </p:to>
                                    </p:set>
                                    <p:animEffect transition="in" filter="fade">
                                      <p:cBhvr>
                                        <p:cTn id="20" dur="2000"/>
                                        <p:tgtEl>
                                          <p:spTgt spid="30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0"/>
                                        </p:tgtEl>
                                        <p:attrNameLst>
                                          <p:attrName>style.visibility</p:attrName>
                                        </p:attrNameLst>
                                      </p:cBhvr>
                                      <p:to>
                                        <p:strVal val="visible"/>
                                      </p:to>
                                    </p:set>
                                    <p:animEffect transition="in" filter="fade">
                                      <p:cBhvr>
                                        <p:cTn id="25" dur="1000"/>
                                        <p:tgtEl>
                                          <p:spTgt spid="3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1"/>
                                        </p:tgtEl>
                                        <p:attrNameLst>
                                          <p:attrName>style.visibility</p:attrName>
                                        </p:attrNameLst>
                                      </p:cBhvr>
                                      <p:to>
                                        <p:strVal val="visible"/>
                                      </p:to>
                                    </p:set>
                                    <p:animEffect transition="in" filter="fade">
                                      <p:cBhvr>
                                        <p:cTn id="30" dur="5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2"/>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méthodes (3/5)</a:t>
            </a:r>
            <a:endParaRPr b="1"/>
          </a:p>
        </p:txBody>
      </p:sp>
      <p:sp>
        <p:nvSpPr>
          <p:cNvPr id="318" name="Google Shape;318;p22"/>
          <p:cNvSpPr txBox="1"/>
          <p:nvPr/>
        </p:nvSpPr>
        <p:spPr>
          <a:xfrm>
            <a:off x="2469426" y="4496691"/>
            <a:ext cx="2520280"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sngStrike" cap="none">
                <a:solidFill>
                  <a:schemeClr val="dk1"/>
                </a:solidFill>
                <a:latin typeface="Arial"/>
                <a:ea typeface="Arial"/>
                <a:cs typeface="Arial"/>
                <a:sym typeface="Arial"/>
              </a:rPr>
              <a:t>a.meth</a:t>
            </a:r>
            <a:r>
              <a:rPr lang="fr-FR" sz="2400" b="1" strike="sngStrike">
                <a:solidFill>
                  <a:schemeClr val="dk1"/>
                </a:solidFill>
              </a:rPr>
              <a:t>2</a:t>
            </a:r>
            <a:r>
              <a:rPr lang="fr-FR" sz="2400" b="1" i="0" u="none" strike="sng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19" name="Google Shape;319;p22"/>
          <p:cNvSpPr txBox="1"/>
          <p:nvPr/>
        </p:nvSpPr>
        <p:spPr>
          <a:xfrm>
            <a:off x="5493762" y="4482403"/>
            <a:ext cx="2785678" cy="1661993"/>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sngStrike" cap="none">
                <a:solidFill>
                  <a:schemeClr val="dk1"/>
                </a:solidFill>
                <a:latin typeface="Arial"/>
                <a:ea typeface="Arial"/>
                <a:cs typeface="Arial"/>
                <a:sym typeface="Arial"/>
              </a:rPr>
              <a:t>   a.meth</a:t>
            </a:r>
            <a:r>
              <a:rPr lang="fr-FR" sz="2400" b="1" strike="sngStrike">
                <a:solidFill>
                  <a:schemeClr val="dk1"/>
                </a:solidFill>
              </a:rPr>
              <a:t>2</a:t>
            </a:r>
            <a:r>
              <a:rPr lang="fr-FR" sz="2400" b="1" i="0" u="none" strike="sng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sngStrike" cap="none">
                <a:solidFill>
                  <a:schemeClr val="dk1"/>
                </a:solidFill>
                <a:latin typeface="Arial"/>
                <a:ea typeface="Arial"/>
                <a:cs typeface="Arial"/>
                <a:sym typeface="Arial"/>
              </a:rPr>
              <a:t>   meth</a:t>
            </a:r>
            <a:r>
              <a:rPr lang="fr-FR" sz="2400" b="1" strike="sngStrike">
                <a:solidFill>
                  <a:schemeClr val="dk1"/>
                </a:solidFill>
              </a:rPr>
              <a:t>2</a:t>
            </a:r>
            <a:r>
              <a:rPr lang="fr-FR" sz="2400" b="1" i="0" u="none" strike="sng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20" name="Google Shape;320;p22"/>
          <p:cNvSpPr txBox="1"/>
          <p:nvPr/>
        </p:nvSpPr>
        <p:spPr>
          <a:xfrm>
            <a:off x="8586584" y="4496691"/>
            <a:ext cx="2501494"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    </a:t>
            </a:r>
            <a:r>
              <a:rPr lang="fr-FR" sz="2400" b="1" i="0" u="none" strike="sngStrike" cap="none">
                <a:solidFill>
                  <a:schemeClr val="dk1"/>
                </a:solidFill>
                <a:latin typeface="Arial"/>
                <a:ea typeface="Arial"/>
                <a:cs typeface="Arial"/>
                <a:sym typeface="Arial"/>
              </a:rPr>
              <a:t>a.meth</a:t>
            </a:r>
            <a:r>
              <a:rPr lang="fr-FR" sz="2400" b="1" strike="sngStrike">
                <a:solidFill>
                  <a:schemeClr val="dk1"/>
                </a:solidFill>
              </a:rPr>
              <a:t>2</a:t>
            </a:r>
            <a:r>
              <a:rPr lang="fr-FR" sz="2400" b="1" i="0" u="none" strike="sng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21" name="Google Shape;321;p22"/>
          <p:cNvSpPr/>
          <p:nvPr/>
        </p:nvSpPr>
        <p:spPr>
          <a:xfrm>
            <a:off x="2663756" y="6364587"/>
            <a:ext cx="8366693" cy="369332"/>
          </a:xfrm>
          <a:prstGeom prst="rect">
            <a:avLst/>
          </a:prstGeom>
          <a:solidFill>
            <a:srgbClr val="C4E0B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La méthode </a:t>
            </a:r>
            <a:r>
              <a:rPr lang="fr-FR" sz="1800" b="1" i="0" u="none" strike="noStrike" cap="none">
                <a:solidFill>
                  <a:schemeClr val="dk1"/>
                </a:solidFill>
                <a:latin typeface="Arial"/>
                <a:ea typeface="Arial"/>
                <a:cs typeface="Arial"/>
                <a:sym typeface="Arial"/>
              </a:rPr>
              <a:t>private</a:t>
            </a:r>
            <a:r>
              <a:rPr lang="fr-FR" sz="1800" b="0" i="0" u="none" strike="noStrike" cap="none">
                <a:solidFill>
                  <a:schemeClr val="dk1"/>
                </a:solidFill>
                <a:latin typeface="Arial"/>
                <a:ea typeface="Arial"/>
                <a:cs typeface="Arial"/>
                <a:sym typeface="Arial"/>
              </a:rPr>
              <a:t> n'est accessible que depuis l'intérieur même de la classe.</a:t>
            </a:r>
            <a:endParaRPr sz="1400" b="0" i="0" u="none" strike="noStrike" cap="none">
              <a:solidFill>
                <a:srgbClr val="000000"/>
              </a:solidFill>
              <a:latin typeface="Arial"/>
              <a:ea typeface="Arial"/>
              <a:cs typeface="Arial"/>
              <a:sym typeface="Arial"/>
            </a:endParaRPr>
          </a:p>
        </p:txBody>
      </p:sp>
      <p:sp>
        <p:nvSpPr>
          <p:cNvPr id="322" name="Google Shape;322;p22"/>
          <p:cNvSpPr txBox="1"/>
          <p:nvPr/>
        </p:nvSpPr>
        <p:spPr>
          <a:xfrm>
            <a:off x="2463623" y="2552951"/>
            <a:ext cx="2730235" cy="1538883"/>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public class 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private void meth2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323" name="Google Shape;323;p22"/>
          <p:cNvPicPr preferRelativeResize="0"/>
          <p:nvPr/>
        </p:nvPicPr>
        <p:blipFill rotWithShape="1">
          <a:blip r:embed="rId3">
            <a:alphaModFix/>
          </a:blip>
          <a:srcRect/>
          <a:stretch/>
        </p:blipFill>
        <p:spPr>
          <a:xfrm>
            <a:off x="5480615" y="1895924"/>
            <a:ext cx="5549834" cy="2288662"/>
          </a:xfrm>
          <a:prstGeom prst="rect">
            <a:avLst/>
          </a:prstGeom>
          <a:noFill/>
          <a:ln>
            <a:noFill/>
          </a:ln>
        </p:spPr>
      </p:pic>
      <p:sp>
        <p:nvSpPr>
          <p:cNvPr id="324" name="Google Shape;324;p22"/>
          <p:cNvSpPr/>
          <p:nvPr/>
        </p:nvSpPr>
        <p:spPr>
          <a:xfrm>
            <a:off x="1284454" y="1774535"/>
            <a:ext cx="2544286" cy="461665"/>
          </a:xfrm>
          <a:prstGeom prst="rect">
            <a:avLst/>
          </a:prstGeom>
          <a:solidFill>
            <a:srgbClr val="C4E0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dk1"/>
                </a:solidFill>
                <a:latin typeface="Arial"/>
                <a:ea typeface="Arial"/>
                <a:cs typeface="Arial"/>
                <a:sym typeface="Arial"/>
              </a:rPr>
              <a:t>Méthode private</a:t>
            </a:r>
            <a:endParaRPr sz="2400" b="1"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2000"/>
                                        <p:tgtEl>
                                          <p:spTgt spid="3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gtEl>
                                        <p:attrNameLst>
                                          <p:attrName>style.visibility</p:attrName>
                                        </p:attrNameLst>
                                      </p:cBhvr>
                                      <p:to>
                                        <p:strVal val="visible"/>
                                      </p:to>
                                    </p:set>
                                    <p:animEffect transition="in" filter="fade">
                                      <p:cBhvr>
                                        <p:cTn id="12" dur="2000"/>
                                        <p:tgtEl>
                                          <p:spTgt spid="3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0"/>
                                        </p:tgtEl>
                                        <p:attrNameLst>
                                          <p:attrName>style.visibility</p:attrName>
                                        </p:attrNameLst>
                                      </p:cBhvr>
                                      <p:to>
                                        <p:strVal val="visible"/>
                                      </p:to>
                                    </p:set>
                                    <p:animEffect transition="in" filter="fade">
                                      <p:cBhvr>
                                        <p:cTn id="17" dur="2000"/>
                                        <p:tgtEl>
                                          <p:spTgt spid="320"/>
                                        </p:tgtEl>
                                      </p:cBhvr>
                                    </p:animEffect>
                                  </p:childTnLst>
                                </p:cTn>
                              </p:par>
                              <p:par>
                                <p:cTn id="18" presetID="10" presetClass="entr" presetSubtype="0" fill="hold" nodeType="withEffect">
                                  <p:stCondLst>
                                    <p:cond delay="0"/>
                                  </p:stCondLst>
                                  <p:childTnLst>
                                    <p:set>
                                      <p:cBhvr>
                                        <p:cTn id="19" dur="1" fill="hold">
                                          <p:stCondLst>
                                            <p:cond delay="0"/>
                                          </p:stCondLst>
                                        </p:cTn>
                                        <p:tgtEl>
                                          <p:spTgt spid="321"/>
                                        </p:tgtEl>
                                        <p:attrNameLst>
                                          <p:attrName>style.visibility</p:attrName>
                                        </p:attrNameLst>
                                      </p:cBhvr>
                                      <p:to>
                                        <p:strVal val="visible"/>
                                      </p:to>
                                    </p:set>
                                    <p:animEffect transition="in" filter="fade">
                                      <p:cBhvr>
                                        <p:cTn id="20" dur="2000"/>
                                        <p:tgtEl>
                                          <p:spTgt spid="3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2"/>
                                        </p:tgtEl>
                                        <p:attrNameLst>
                                          <p:attrName>style.visibility</p:attrName>
                                        </p:attrNameLst>
                                      </p:cBhvr>
                                      <p:to>
                                        <p:strVal val="visible"/>
                                      </p:to>
                                    </p:set>
                                    <p:animEffect transition="in" filter="fade">
                                      <p:cBhvr>
                                        <p:cTn id="25" dur="1000"/>
                                        <p:tgtEl>
                                          <p:spTgt spid="3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24"/>
                                        </p:tgtEl>
                                        <p:attrNameLst>
                                          <p:attrName>style.visibility</p:attrName>
                                        </p:attrNameLst>
                                      </p:cBhvr>
                                      <p:to>
                                        <p:strVal val="visible"/>
                                      </p:to>
                                    </p:set>
                                    <p:animEffect transition="in" filter="fade">
                                      <p:cBhvr>
                                        <p:cTn id="30" dur="5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méthodes (4/5)</a:t>
            </a:r>
            <a:endParaRPr b="1"/>
          </a:p>
        </p:txBody>
      </p:sp>
      <p:sp>
        <p:nvSpPr>
          <p:cNvPr id="330" name="Google Shape;330;p23"/>
          <p:cNvSpPr txBox="1"/>
          <p:nvPr/>
        </p:nvSpPr>
        <p:spPr>
          <a:xfrm>
            <a:off x="2751529" y="4307384"/>
            <a:ext cx="2520280"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dk1"/>
                </a:solidFill>
                <a:latin typeface="Arial"/>
                <a:ea typeface="Arial"/>
                <a:cs typeface="Arial"/>
                <a:sym typeface="Arial"/>
              </a:rPr>
              <a:t>a.meth</a:t>
            </a:r>
            <a:r>
              <a:rPr lang="fr-FR" sz="2400" b="1">
                <a:solidFill>
                  <a:schemeClr val="dk1"/>
                </a:solidFill>
              </a:rPr>
              <a:t>3</a:t>
            </a:r>
            <a:r>
              <a:rPr lang="fr-FR" sz="24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31" name="Google Shape;331;p23"/>
          <p:cNvSpPr txBox="1"/>
          <p:nvPr/>
        </p:nvSpPr>
        <p:spPr>
          <a:xfrm>
            <a:off x="5775865" y="4293096"/>
            <a:ext cx="2785678" cy="1661993"/>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sngStrike" cap="none">
                <a:solidFill>
                  <a:schemeClr val="dk1"/>
                </a:solidFill>
                <a:latin typeface="Arial"/>
                <a:ea typeface="Arial"/>
                <a:cs typeface="Arial"/>
                <a:sym typeface="Arial"/>
              </a:rPr>
              <a:t>   a.meth</a:t>
            </a:r>
            <a:r>
              <a:rPr lang="fr-FR" sz="2400" b="1" strike="sngStrike">
                <a:solidFill>
                  <a:schemeClr val="dk1"/>
                </a:solidFill>
              </a:rPr>
              <a:t>3</a:t>
            </a:r>
            <a:r>
              <a:rPr lang="fr-FR" sz="2400" b="1" i="0" u="none" strike="sng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sngStrike" cap="none">
                <a:solidFill>
                  <a:schemeClr val="dk1"/>
                </a:solidFill>
                <a:latin typeface="Arial"/>
                <a:ea typeface="Arial"/>
                <a:cs typeface="Arial"/>
                <a:sym typeface="Arial"/>
              </a:rPr>
              <a:t>   meth</a:t>
            </a:r>
            <a:r>
              <a:rPr lang="fr-FR" sz="2400" b="1" strike="sngStrike">
                <a:solidFill>
                  <a:schemeClr val="dk1"/>
                </a:solidFill>
              </a:rPr>
              <a:t>3</a:t>
            </a:r>
            <a:r>
              <a:rPr lang="fr-FR" sz="2400" b="1" i="0" u="none" strike="sng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32" name="Google Shape;332;p23"/>
          <p:cNvSpPr txBox="1"/>
          <p:nvPr/>
        </p:nvSpPr>
        <p:spPr>
          <a:xfrm>
            <a:off x="8868687" y="4307384"/>
            <a:ext cx="2501494"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    </a:t>
            </a:r>
            <a:r>
              <a:rPr lang="fr-FR" sz="2400" b="1" i="0" u="none" strike="sngStrike" cap="none">
                <a:solidFill>
                  <a:schemeClr val="dk1"/>
                </a:solidFill>
                <a:latin typeface="Arial"/>
                <a:ea typeface="Arial"/>
                <a:cs typeface="Arial"/>
                <a:sym typeface="Arial"/>
              </a:rPr>
              <a:t>a.meth</a:t>
            </a:r>
            <a:r>
              <a:rPr lang="fr-FR" sz="2400" b="1" strike="sngStrike">
                <a:solidFill>
                  <a:schemeClr val="dk1"/>
                </a:solidFill>
              </a:rPr>
              <a:t>3</a:t>
            </a:r>
            <a:r>
              <a:rPr lang="fr-FR" sz="2400" b="1" i="0" u="none" strike="sng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33" name="Google Shape;333;p23"/>
          <p:cNvSpPr/>
          <p:nvPr/>
        </p:nvSpPr>
        <p:spPr>
          <a:xfrm>
            <a:off x="1498059" y="6228845"/>
            <a:ext cx="9997661" cy="369332"/>
          </a:xfrm>
          <a:prstGeom prst="rect">
            <a:avLst/>
          </a:prstGeom>
          <a:solidFill>
            <a:srgbClr val="C4E0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La méthode </a:t>
            </a:r>
            <a:r>
              <a:rPr lang="fr-FR" sz="1800" b="1" i="0" u="none" strike="noStrike" cap="none">
                <a:solidFill>
                  <a:schemeClr val="dk1"/>
                </a:solidFill>
                <a:latin typeface="Arial"/>
                <a:ea typeface="Arial"/>
                <a:cs typeface="Arial"/>
                <a:sym typeface="Arial"/>
              </a:rPr>
              <a:t>default</a:t>
            </a:r>
            <a:r>
              <a:rPr lang="fr-FR" sz="1800" b="0" i="0" u="none" strike="noStrike" cap="none">
                <a:solidFill>
                  <a:schemeClr val="dk1"/>
                </a:solidFill>
                <a:latin typeface="Arial"/>
                <a:ea typeface="Arial"/>
                <a:cs typeface="Arial"/>
                <a:sym typeface="Arial"/>
              </a:rPr>
              <a:t> n'est accessible que depuis les classes faisant partie du même package.</a:t>
            </a:r>
            <a:endParaRPr sz="1400" b="0" i="0" u="none" strike="noStrike" cap="none">
              <a:solidFill>
                <a:srgbClr val="000000"/>
              </a:solidFill>
              <a:latin typeface="Arial"/>
              <a:ea typeface="Arial"/>
              <a:cs typeface="Arial"/>
              <a:sym typeface="Arial"/>
            </a:endParaRPr>
          </a:p>
        </p:txBody>
      </p:sp>
      <p:sp>
        <p:nvSpPr>
          <p:cNvPr id="334" name="Google Shape;334;p23"/>
          <p:cNvSpPr txBox="1"/>
          <p:nvPr/>
        </p:nvSpPr>
        <p:spPr>
          <a:xfrm>
            <a:off x="2745726" y="2429843"/>
            <a:ext cx="2526083" cy="1231106"/>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public class 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void meth3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35" name="Google Shape;335;p23"/>
          <p:cNvSpPr/>
          <p:nvPr/>
        </p:nvSpPr>
        <p:spPr>
          <a:xfrm>
            <a:off x="469952" y="1684363"/>
            <a:ext cx="3868001" cy="400110"/>
          </a:xfrm>
          <a:prstGeom prst="rect">
            <a:avLst/>
          </a:prstGeom>
          <a:solidFill>
            <a:srgbClr val="C4E0B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Méthode default (par défaut)</a:t>
            </a:r>
            <a:endParaRPr sz="2000" b="1" i="0" u="none" strike="noStrike" cap="none">
              <a:solidFill>
                <a:schemeClr val="dk1"/>
              </a:solidFill>
              <a:latin typeface="Arial"/>
              <a:ea typeface="Arial"/>
              <a:cs typeface="Arial"/>
              <a:sym typeface="Arial"/>
            </a:endParaRPr>
          </a:p>
        </p:txBody>
      </p:sp>
      <p:pic>
        <p:nvPicPr>
          <p:cNvPr id="336" name="Google Shape;336;p23"/>
          <p:cNvPicPr preferRelativeResize="0"/>
          <p:nvPr/>
        </p:nvPicPr>
        <p:blipFill rotWithShape="1">
          <a:blip r:embed="rId3">
            <a:alphaModFix/>
          </a:blip>
          <a:srcRect/>
          <a:stretch/>
        </p:blipFill>
        <p:spPr>
          <a:xfrm>
            <a:off x="6051686" y="2132856"/>
            <a:ext cx="4574582" cy="18864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2000"/>
                                        <p:tgtEl>
                                          <p:spTgt spid="3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fade">
                                      <p:cBhvr>
                                        <p:cTn id="12" dur="2000"/>
                                        <p:tgtEl>
                                          <p:spTgt spid="3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2"/>
                                        </p:tgtEl>
                                        <p:attrNameLst>
                                          <p:attrName>style.visibility</p:attrName>
                                        </p:attrNameLst>
                                      </p:cBhvr>
                                      <p:to>
                                        <p:strVal val="visible"/>
                                      </p:to>
                                    </p:set>
                                    <p:animEffect transition="in" filter="fade">
                                      <p:cBhvr>
                                        <p:cTn id="17" dur="2000"/>
                                        <p:tgtEl>
                                          <p:spTgt spid="332"/>
                                        </p:tgtEl>
                                      </p:cBhvr>
                                    </p:animEffect>
                                  </p:childTnLst>
                                </p:cTn>
                              </p:par>
                              <p:par>
                                <p:cTn id="18" presetID="10" presetClass="entr" presetSubtype="0" fill="hold" nodeType="withEffect">
                                  <p:stCondLst>
                                    <p:cond delay="0"/>
                                  </p:stCondLst>
                                  <p:childTnLst>
                                    <p:set>
                                      <p:cBhvr>
                                        <p:cTn id="19" dur="1" fill="hold">
                                          <p:stCondLst>
                                            <p:cond delay="0"/>
                                          </p:stCondLst>
                                        </p:cTn>
                                        <p:tgtEl>
                                          <p:spTgt spid="333"/>
                                        </p:tgtEl>
                                        <p:attrNameLst>
                                          <p:attrName>style.visibility</p:attrName>
                                        </p:attrNameLst>
                                      </p:cBhvr>
                                      <p:to>
                                        <p:strVal val="visible"/>
                                      </p:to>
                                    </p:set>
                                    <p:animEffect transition="in" filter="fade">
                                      <p:cBhvr>
                                        <p:cTn id="20" dur="2000"/>
                                        <p:tgtEl>
                                          <p:spTgt spid="3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4"/>
                                        </p:tgtEl>
                                        <p:attrNameLst>
                                          <p:attrName>style.visibility</p:attrName>
                                        </p:attrNameLst>
                                      </p:cBhvr>
                                      <p:to>
                                        <p:strVal val="visible"/>
                                      </p:to>
                                    </p:set>
                                    <p:animEffect transition="in" filter="fade">
                                      <p:cBhvr>
                                        <p:cTn id="25" dur="1000"/>
                                        <p:tgtEl>
                                          <p:spTgt spid="3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35"/>
                                        </p:tgtEl>
                                        <p:attrNameLst>
                                          <p:attrName>style.visibility</p:attrName>
                                        </p:attrNameLst>
                                      </p:cBhvr>
                                      <p:to>
                                        <p:strVal val="visible"/>
                                      </p:to>
                                    </p:set>
                                    <p:animEffect transition="in" filter="fade">
                                      <p:cBhvr>
                                        <p:cTn id="30"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méthodes (5/5)</a:t>
            </a:r>
            <a:endParaRPr b="1"/>
          </a:p>
        </p:txBody>
      </p:sp>
      <p:sp>
        <p:nvSpPr>
          <p:cNvPr id="342" name="Google Shape;342;p24"/>
          <p:cNvSpPr txBox="1"/>
          <p:nvPr/>
        </p:nvSpPr>
        <p:spPr>
          <a:xfrm>
            <a:off x="2667905" y="4293569"/>
            <a:ext cx="2520280"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dk1"/>
                </a:solidFill>
                <a:latin typeface="Arial"/>
                <a:ea typeface="Arial"/>
                <a:cs typeface="Arial"/>
                <a:sym typeface="Arial"/>
              </a:rPr>
              <a:t>a.meth</a:t>
            </a:r>
            <a:r>
              <a:rPr lang="fr-FR" sz="2400" b="1">
                <a:solidFill>
                  <a:schemeClr val="dk1"/>
                </a:solidFill>
              </a:rPr>
              <a:t>4</a:t>
            </a:r>
            <a:r>
              <a:rPr lang="fr-FR" sz="24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43" name="Google Shape;343;p24"/>
          <p:cNvSpPr txBox="1"/>
          <p:nvPr/>
        </p:nvSpPr>
        <p:spPr>
          <a:xfrm>
            <a:off x="5698044" y="4351191"/>
            <a:ext cx="2785678" cy="1661993"/>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C  extends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sngStrike" cap="none">
                <a:solidFill>
                  <a:schemeClr val="dk1"/>
                </a:solidFill>
                <a:latin typeface="Arial"/>
                <a:ea typeface="Arial"/>
                <a:cs typeface="Arial"/>
                <a:sym typeface="Arial"/>
              </a:rPr>
              <a:t>   a.meth</a:t>
            </a:r>
            <a:r>
              <a:rPr lang="fr-FR" sz="2400" b="1" strike="sngStrike">
                <a:solidFill>
                  <a:schemeClr val="dk1"/>
                </a:solidFill>
              </a:rPr>
              <a:t>4</a:t>
            </a:r>
            <a:r>
              <a:rPr lang="fr-FR" sz="2400" b="1" i="0" u="none" strike="sngStrike" cap="none">
                <a:solidFill>
                  <a:schemeClr val="dk1"/>
                </a:solidFill>
                <a:latin typeface="Arial"/>
                <a:ea typeface="Arial"/>
                <a:cs typeface="Arial"/>
                <a:sym typeface="Arial"/>
              </a:rPr>
              <a:t>() ;</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dk1"/>
                </a:solidFill>
                <a:latin typeface="Arial"/>
                <a:ea typeface="Arial"/>
                <a:cs typeface="Arial"/>
                <a:sym typeface="Arial"/>
              </a:rPr>
              <a:t>   this.meth</a:t>
            </a:r>
            <a:r>
              <a:rPr lang="fr-FR" sz="2400" b="1">
                <a:solidFill>
                  <a:schemeClr val="dk1"/>
                </a:solidFill>
              </a:rPr>
              <a:t>4</a:t>
            </a:r>
            <a:r>
              <a:rPr lang="fr-FR" sz="24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44" name="Google Shape;344;p24"/>
          <p:cNvSpPr txBox="1"/>
          <p:nvPr/>
        </p:nvSpPr>
        <p:spPr>
          <a:xfrm>
            <a:off x="8790866" y="4365479"/>
            <a:ext cx="2501494" cy="1292662"/>
          </a:xfrm>
          <a:prstGeom prst="rect">
            <a:avLst/>
          </a:prstGeom>
          <a:noFill/>
          <a:ln w="28575" cap="flat" cmpd="sng">
            <a:solidFill>
              <a:srgbClr val="FF4747"/>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 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     A a=new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    </a:t>
            </a:r>
            <a:r>
              <a:rPr lang="fr-FR" sz="2400" b="1" i="0" u="none" strike="sngStrike" cap="none">
                <a:solidFill>
                  <a:schemeClr val="dk1"/>
                </a:solidFill>
                <a:latin typeface="Arial"/>
                <a:ea typeface="Arial"/>
                <a:cs typeface="Arial"/>
                <a:sym typeface="Arial"/>
              </a:rPr>
              <a:t>a.meth</a:t>
            </a:r>
            <a:r>
              <a:rPr lang="fr-FR" sz="2400" b="1" strike="sngStrike">
                <a:solidFill>
                  <a:schemeClr val="dk1"/>
                </a:solidFill>
              </a:rPr>
              <a:t>4</a:t>
            </a:r>
            <a:r>
              <a:rPr lang="fr-FR" sz="2400" b="1" i="0" u="none" strike="sng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45" name="Google Shape;345;p24"/>
          <p:cNvSpPr txBox="1"/>
          <p:nvPr/>
        </p:nvSpPr>
        <p:spPr>
          <a:xfrm>
            <a:off x="2667905" y="2502324"/>
            <a:ext cx="2814115" cy="1538883"/>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public class 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Protected void meth4()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46" name="Google Shape;346;p24"/>
          <p:cNvSpPr/>
          <p:nvPr/>
        </p:nvSpPr>
        <p:spPr>
          <a:xfrm>
            <a:off x="1403808" y="1710572"/>
            <a:ext cx="2937022" cy="461665"/>
          </a:xfrm>
          <a:prstGeom prst="rect">
            <a:avLst/>
          </a:prstGeom>
          <a:solidFill>
            <a:srgbClr val="C4E0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chemeClr val="dk1"/>
                </a:solidFill>
                <a:latin typeface="Arial"/>
                <a:ea typeface="Arial"/>
                <a:cs typeface="Arial"/>
                <a:sym typeface="Arial"/>
              </a:rPr>
              <a:t>Méthode protected</a:t>
            </a:r>
            <a:endParaRPr sz="2400" b="1" i="0" u="none" strike="noStrike" cap="none">
              <a:solidFill>
                <a:schemeClr val="dk1"/>
              </a:solidFill>
              <a:latin typeface="Arial"/>
              <a:ea typeface="Arial"/>
              <a:cs typeface="Arial"/>
              <a:sym typeface="Arial"/>
            </a:endParaRPr>
          </a:p>
        </p:txBody>
      </p:sp>
      <p:pic>
        <p:nvPicPr>
          <p:cNvPr id="347" name="Google Shape;347;p24"/>
          <p:cNvPicPr preferRelativeResize="0"/>
          <p:nvPr/>
        </p:nvPicPr>
        <p:blipFill rotWithShape="1">
          <a:blip r:embed="rId3">
            <a:alphaModFix/>
          </a:blip>
          <a:srcRect/>
          <a:stretch/>
        </p:blipFill>
        <p:spPr>
          <a:xfrm>
            <a:off x="5684897" y="1845297"/>
            <a:ext cx="5549834" cy="2288662"/>
          </a:xfrm>
          <a:prstGeom prst="rect">
            <a:avLst/>
          </a:prstGeom>
          <a:noFill/>
          <a:ln>
            <a:noFill/>
          </a:ln>
        </p:spPr>
      </p:pic>
      <p:sp>
        <p:nvSpPr>
          <p:cNvPr id="348" name="Google Shape;348;p24"/>
          <p:cNvSpPr/>
          <p:nvPr/>
        </p:nvSpPr>
        <p:spPr>
          <a:xfrm>
            <a:off x="1021406" y="6101326"/>
            <a:ext cx="10309865" cy="646331"/>
          </a:xfrm>
          <a:prstGeom prst="rect">
            <a:avLst/>
          </a:prstGeom>
          <a:solidFill>
            <a:srgbClr val="C4E0B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La méthode </a:t>
            </a:r>
            <a:r>
              <a:rPr lang="fr-FR" sz="1800" b="1" i="0" u="none" strike="noStrike" cap="none">
                <a:solidFill>
                  <a:schemeClr val="dk1"/>
                </a:solidFill>
                <a:latin typeface="Arial"/>
                <a:ea typeface="Arial"/>
                <a:cs typeface="Arial"/>
                <a:sym typeface="Arial"/>
              </a:rPr>
              <a:t>protected</a:t>
            </a:r>
            <a:r>
              <a:rPr lang="fr-FR" sz="1800" b="0" i="0" u="none" strike="noStrike" cap="none">
                <a:solidFill>
                  <a:schemeClr val="dk1"/>
                </a:solidFill>
                <a:latin typeface="Arial"/>
                <a:ea typeface="Arial"/>
                <a:cs typeface="Arial"/>
                <a:sym typeface="Arial"/>
              </a:rPr>
              <a:t> est accessible uniquement aux classes d'un package et à ses sous-classes (même si elles sont définies dans un package différent.)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20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gtEl>
                                        <p:attrNameLst>
                                          <p:attrName>style.visibility</p:attrName>
                                        </p:attrNameLst>
                                      </p:cBhvr>
                                      <p:to>
                                        <p:strVal val="visible"/>
                                      </p:to>
                                    </p:set>
                                    <p:animEffect transition="in" filter="fade">
                                      <p:cBhvr>
                                        <p:cTn id="12" dur="2000"/>
                                        <p:tgtEl>
                                          <p:spTgt spid="3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4"/>
                                        </p:tgtEl>
                                        <p:attrNameLst>
                                          <p:attrName>style.visibility</p:attrName>
                                        </p:attrNameLst>
                                      </p:cBhvr>
                                      <p:to>
                                        <p:strVal val="visible"/>
                                      </p:to>
                                    </p:set>
                                    <p:animEffect transition="in" filter="fade">
                                      <p:cBhvr>
                                        <p:cTn id="17" dur="2000"/>
                                        <p:tgtEl>
                                          <p:spTgt spid="3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
                                        </p:tgtEl>
                                        <p:attrNameLst>
                                          <p:attrName>style.visibility</p:attrName>
                                        </p:attrNameLst>
                                      </p:cBhvr>
                                      <p:to>
                                        <p:strVal val="visible"/>
                                      </p:to>
                                    </p:set>
                                    <p:animEffect transition="in" filter="fade">
                                      <p:cBhvr>
                                        <p:cTn id="22" dur="1000"/>
                                        <p:tgtEl>
                                          <p:spTgt spid="3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6"/>
                                        </p:tgtEl>
                                        <p:attrNameLst>
                                          <p:attrName>style.visibility</p:attrName>
                                        </p:attrNameLst>
                                      </p:cBhvr>
                                      <p:to>
                                        <p:strVal val="visible"/>
                                      </p:to>
                                    </p:set>
                                    <p:animEffect transition="in" filter="fade">
                                      <p:cBhvr>
                                        <p:cTn id="27" dur="500"/>
                                        <p:tgtEl>
                                          <p:spTgt spid="346"/>
                                        </p:tgtEl>
                                      </p:cBhvr>
                                    </p:animEffect>
                                  </p:childTnLst>
                                </p:cTn>
                              </p:par>
                              <p:par>
                                <p:cTn id="28" presetID="10" presetClass="entr" presetSubtype="0" fill="hold" nodeType="withEffect">
                                  <p:stCondLst>
                                    <p:cond delay="0"/>
                                  </p:stCondLst>
                                  <p:childTnLst>
                                    <p:set>
                                      <p:cBhvr>
                                        <p:cTn id="29" dur="1" fill="hold">
                                          <p:stCondLst>
                                            <p:cond delay="0"/>
                                          </p:stCondLst>
                                        </p:cTn>
                                        <p:tgtEl>
                                          <p:spTgt spid="348"/>
                                        </p:tgtEl>
                                        <p:attrNameLst>
                                          <p:attrName>style.visibility</p:attrName>
                                        </p:attrNameLst>
                                      </p:cBhvr>
                                      <p:to>
                                        <p:strVal val="visible"/>
                                      </p:to>
                                    </p:set>
                                    <p:animEffect transition="in" filter="fade">
                                      <p:cBhvr>
                                        <p:cTn id="30" dur="20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25</a:t>
            </a:fld>
            <a:endParaRPr/>
          </a:p>
        </p:txBody>
      </p:sp>
      <p:sp>
        <p:nvSpPr>
          <p:cNvPr id="354" name="Google Shape;354;p25"/>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Encapsulation des attributs/méthodes </a:t>
            </a:r>
            <a:endParaRPr b="1"/>
          </a:p>
        </p:txBody>
      </p:sp>
      <p:graphicFrame>
        <p:nvGraphicFramePr>
          <p:cNvPr id="355" name="Google Shape;355;p25"/>
          <p:cNvGraphicFramePr/>
          <p:nvPr/>
        </p:nvGraphicFramePr>
        <p:xfrm>
          <a:off x="1788809" y="2386959"/>
          <a:ext cx="3000000" cy="3000000"/>
        </p:xfrm>
        <a:graphic>
          <a:graphicData uri="http://schemas.openxmlformats.org/drawingml/2006/table">
            <a:tbl>
              <a:tblPr firstRow="1" bandRow="1">
                <a:noFill/>
                <a:tableStyleId>{94342411-5149-4416-8935-36D63299487E}</a:tableStyleId>
              </a:tblPr>
              <a:tblGrid>
                <a:gridCol w="1751200">
                  <a:extLst>
                    <a:ext uri="{9D8B030D-6E8A-4147-A177-3AD203B41FA5}">
                      <a16:colId xmlns:a16="http://schemas.microsoft.com/office/drawing/2014/main" val="20000"/>
                    </a:ext>
                  </a:extLst>
                </a:gridCol>
                <a:gridCol w="1751200">
                  <a:extLst>
                    <a:ext uri="{9D8B030D-6E8A-4147-A177-3AD203B41FA5}">
                      <a16:colId xmlns:a16="http://schemas.microsoft.com/office/drawing/2014/main" val="20001"/>
                    </a:ext>
                  </a:extLst>
                </a:gridCol>
                <a:gridCol w="1751200">
                  <a:extLst>
                    <a:ext uri="{9D8B030D-6E8A-4147-A177-3AD203B41FA5}">
                      <a16:colId xmlns:a16="http://schemas.microsoft.com/office/drawing/2014/main" val="20002"/>
                    </a:ext>
                  </a:extLst>
                </a:gridCol>
                <a:gridCol w="1751200">
                  <a:extLst>
                    <a:ext uri="{9D8B030D-6E8A-4147-A177-3AD203B41FA5}">
                      <a16:colId xmlns:a16="http://schemas.microsoft.com/office/drawing/2014/main" val="20003"/>
                    </a:ext>
                  </a:extLst>
                </a:gridCol>
                <a:gridCol w="1751200">
                  <a:extLst>
                    <a:ext uri="{9D8B030D-6E8A-4147-A177-3AD203B41FA5}">
                      <a16:colId xmlns:a16="http://schemas.microsoft.com/office/drawing/2014/main" val="20004"/>
                    </a:ext>
                  </a:extLst>
                </a:gridCol>
              </a:tblGrid>
              <a:tr h="596550">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Modificateur</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Classe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Paquetage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Classe fille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Autre classe</a:t>
                      </a:r>
                      <a:endParaRPr sz="1800" u="none" strike="noStrike" cap="none"/>
                    </a:p>
                  </a:txBody>
                  <a:tcPr marL="91450" marR="91450" marT="45725" marB="45725"/>
                </a:tc>
                <a:extLst>
                  <a:ext uri="{0D108BD9-81ED-4DB2-BD59-A6C34878D82A}">
                    <a16:rowId xmlns:a16="http://schemas.microsoft.com/office/drawing/2014/main" val="10000"/>
                  </a:ext>
                </a:extLst>
              </a:tr>
              <a:tr h="596550">
                <a:tc>
                  <a:txBody>
                    <a:bodyPr/>
                    <a:lstStyle/>
                    <a:p>
                      <a:pPr marL="0" marR="0" lvl="0" indent="0" algn="l" rtl="0">
                        <a:lnSpc>
                          <a:spcPct val="100000"/>
                        </a:lnSpc>
                        <a:spcBef>
                          <a:spcPts val="0"/>
                        </a:spcBef>
                        <a:spcAft>
                          <a:spcPts val="0"/>
                        </a:spcAft>
                        <a:buClr>
                          <a:srgbClr val="000000"/>
                        </a:buClr>
                        <a:buSzPts val="1800"/>
                        <a:buFont typeface="Arial"/>
                        <a:buNone/>
                      </a:pPr>
                      <a:r>
                        <a:rPr lang="fr-FR" sz="1800" b="1" u="none" strike="noStrike" cap="none"/>
                        <a:t>private</a:t>
                      </a: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596550">
                <a:tc>
                  <a:txBody>
                    <a:bodyPr/>
                    <a:lstStyle/>
                    <a:p>
                      <a:pPr marL="0" marR="0" lvl="0" indent="0" algn="l" rtl="0">
                        <a:lnSpc>
                          <a:spcPct val="100000"/>
                        </a:lnSpc>
                        <a:spcBef>
                          <a:spcPts val="0"/>
                        </a:spcBef>
                        <a:spcAft>
                          <a:spcPts val="0"/>
                        </a:spcAft>
                        <a:buClr>
                          <a:srgbClr val="000000"/>
                        </a:buClr>
                        <a:buSzPts val="1800"/>
                        <a:buFont typeface="Arial"/>
                        <a:buNone/>
                      </a:pPr>
                      <a:r>
                        <a:rPr lang="fr-FR" sz="1800" b="1" u="none" strike="noStrike" cap="none"/>
                        <a:t>default</a:t>
                      </a: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br>
                        <a:rPr lang="fr-FR" sz="1800" u="none" strike="noStrike" cap="none"/>
                      </a:br>
                      <a:r>
                        <a:rPr lang="fr-FR" sz="1800" u="none" strike="noStrike" cap="none"/>
                        <a:t>(même package)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fr-FR" sz="1800" u="none" strike="noStrike" cap="none"/>
                        <a:t>visible</a:t>
                      </a:r>
                      <a:br>
                        <a:rPr lang="fr-FR" sz="1800" u="none" strike="noStrike" cap="none"/>
                      </a:br>
                      <a:r>
                        <a:rPr lang="fr-FR" sz="1800" u="none" strike="noStrike" cap="none"/>
                        <a:t>(même package)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596550">
                <a:tc>
                  <a:txBody>
                    <a:bodyPr/>
                    <a:lstStyle/>
                    <a:p>
                      <a:pPr marL="0" marR="0" lvl="0" indent="0" algn="l" rtl="0">
                        <a:lnSpc>
                          <a:spcPct val="100000"/>
                        </a:lnSpc>
                        <a:spcBef>
                          <a:spcPts val="0"/>
                        </a:spcBef>
                        <a:spcAft>
                          <a:spcPts val="0"/>
                        </a:spcAft>
                        <a:buClr>
                          <a:srgbClr val="000000"/>
                        </a:buClr>
                        <a:buSzPts val="1800"/>
                        <a:buFont typeface="Arial"/>
                        <a:buNone/>
                      </a:pPr>
                      <a:r>
                        <a:rPr lang="fr-FR" sz="1800" b="1" u="none" strike="noStrike" cap="none"/>
                        <a:t>protected</a:t>
                      </a: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596550">
                <a:tc>
                  <a:txBody>
                    <a:bodyPr/>
                    <a:lstStyle/>
                    <a:p>
                      <a:pPr marL="0" marR="0" lvl="0" indent="0" algn="l" rtl="0">
                        <a:lnSpc>
                          <a:spcPct val="100000"/>
                        </a:lnSpc>
                        <a:spcBef>
                          <a:spcPts val="0"/>
                        </a:spcBef>
                        <a:spcAft>
                          <a:spcPts val="0"/>
                        </a:spcAft>
                        <a:buClr>
                          <a:srgbClr val="000000"/>
                        </a:buClr>
                        <a:buSzPts val="1800"/>
                        <a:buFont typeface="Arial"/>
                        <a:buNone/>
                      </a:pPr>
                      <a:r>
                        <a:rPr lang="fr-FR" sz="1800" b="1" u="none" strike="noStrike" cap="none"/>
                        <a:t>public</a:t>
                      </a:r>
                      <a:endParaRPr sz="1800" b="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fr-FR" sz="1800" u="none" strike="noStrike" cap="none"/>
                        <a:t>visible</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body" idx="1"/>
          </p:nvPr>
        </p:nvSpPr>
        <p:spPr>
          <a:xfrm>
            <a:off x="1071663" y="1378149"/>
            <a:ext cx="10515600" cy="119967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fr-FR"/>
              <a:t>Mais comment allons-nous faire maintenant si nous souhaitons récupérer ou modifier un attribut dans notre programme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361" name="Google Shape;36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26</a:t>
            </a:fld>
            <a:endParaRPr/>
          </a:p>
        </p:txBody>
      </p:sp>
      <p:pic>
        <p:nvPicPr>
          <p:cNvPr id="362" name="Google Shape;362;p26"/>
          <p:cNvPicPr preferRelativeResize="0"/>
          <p:nvPr/>
        </p:nvPicPr>
        <p:blipFill rotWithShape="1">
          <a:blip r:embed="rId3">
            <a:alphaModFix/>
          </a:blip>
          <a:srcRect/>
          <a:stretch/>
        </p:blipFill>
        <p:spPr>
          <a:xfrm>
            <a:off x="4096155" y="2624508"/>
            <a:ext cx="3999689" cy="399968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27</a:t>
            </a:fld>
            <a:endParaRPr/>
          </a:p>
        </p:txBody>
      </p:sp>
      <p:sp>
        <p:nvSpPr>
          <p:cNvPr id="368" name="Google Shape;368;p27"/>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Les accesseurs (GET) &amp; mutateurs (SET)</a:t>
            </a:r>
            <a:endParaRPr b="1"/>
          </a:p>
        </p:txBody>
      </p:sp>
      <p:sp>
        <p:nvSpPr>
          <p:cNvPr id="369" name="Google Shape;369;p27"/>
          <p:cNvSpPr txBox="1"/>
          <p:nvPr/>
        </p:nvSpPr>
        <p:spPr>
          <a:xfrm>
            <a:off x="508693" y="2060848"/>
            <a:ext cx="11115859" cy="26161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1"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Pour la manipulation des attributs </a:t>
            </a:r>
            <a:r>
              <a:rPr lang="fr-FR" sz="2400" b="1" i="0" u="none" strike="noStrike" cap="none">
                <a:solidFill>
                  <a:schemeClr val="dk1"/>
                </a:solidFill>
                <a:latin typeface="Times New Roman"/>
                <a:ea typeface="Times New Roman"/>
                <a:cs typeface="Times New Roman"/>
                <a:sym typeface="Times New Roman"/>
              </a:rPr>
              <a:t>private</a:t>
            </a:r>
            <a:r>
              <a:rPr lang="fr-FR" sz="2400" b="0" i="0" u="none" strike="noStrike" cap="none">
                <a:solidFill>
                  <a:schemeClr val="dk1"/>
                </a:solidFill>
                <a:latin typeface="Times New Roman"/>
                <a:ea typeface="Times New Roman"/>
                <a:cs typeface="Times New Roman"/>
                <a:sym typeface="Times New Roman"/>
              </a:rPr>
              <a:t>, il faut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152400" algn="l" rtl="0">
              <a:lnSpc>
                <a:spcPct val="100000"/>
              </a:lnSpc>
              <a:spcBef>
                <a:spcPts val="0"/>
              </a:spcBef>
              <a:spcAft>
                <a:spcPts val="0"/>
              </a:spcAft>
              <a:buClr>
                <a:schemeClr val="dk1"/>
              </a:buClr>
              <a:buSzPts val="2400"/>
              <a:buFont typeface="Arial"/>
              <a:buChar char="•"/>
            </a:pPr>
            <a:r>
              <a:rPr lang="fr-FR" sz="2400" b="1" i="0" u="sng" strike="noStrike" cap="none">
                <a:solidFill>
                  <a:schemeClr val="dk1"/>
                </a:solidFill>
                <a:latin typeface="Times New Roman"/>
                <a:ea typeface="Times New Roman"/>
                <a:cs typeface="Times New Roman"/>
                <a:sym typeface="Times New Roman"/>
              </a:rPr>
              <a:t> Un mutateur (setter):</a:t>
            </a:r>
            <a:r>
              <a:rPr lang="fr-FR" sz="2400" b="1" i="0" u="none" strike="noStrike" cap="none">
                <a:solidFill>
                  <a:schemeClr val="dk1"/>
                </a:solidFill>
                <a:latin typeface="Times New Roman"/>
                <a:ea typeface="Times New Roman"/>
                <a:cs typeface="Times New Roman"/>
                <a:sym typeface="Times New Roman"/>
              </a:rPr>
              <a:t> </a:t>
            </a:r>
            <a:r>
              <a:rPr lang="fr-FR" sz="2400" b="0" i="0" u="none" strike="noStrike" cap="none">
                <a:solidFill>
                  <a:schemeClr val="dk1"/>
                </a:solidFill>
                <a:latin typeface="Times New Roman"/>
                <a:ea typeface="Times New Roman"/>
                <a:cs typeface="Times New Roman"/>
                <a:sym typeface="Times New Roman"/>
              </a:rPr>
              <a:t>une méthode pour assigner une valeur à un attribut</a:t>
            </a:r>
            <a:endParaRPr sz="1400" b="0" i="0" u="none" strike="noStrike" cap="none">
              <a:solidFill>
                <a:srgbClr val="000000"/>
              </a:solidFill>
              <a:latin typeface="Arial"/>
              <a:ea typeface="Arial"/>
              <a:cs typeface="Arial"/>
              <a:sym typeface="Arial"/>
            </a:endParaRPr>
          </a:p>
          <a:p>
            <a:pPr marL="457200" marR="0" lvl="1" indent="-152400" algn="l" rtl="0">
              <a:lnSpc>
                <a:spcPct val="100000"/>
              </a:lnSpc>
              <a:spcBef>
                <a:spcPts val="0"/>
              </a:spcBef>
              <a:spcAft>
                <a:spcPts val="0"/>
              </a:spcAft>
              <a:buClr>
                <a:schemeClr val="dk1"/>
              </a:buClr>
              <a:buSzPts val="2400"/>
              <a:buFont typeface="Arial"/>
              <a:buChar char="•"/>
            </a:pPr>
            <a:r>
              <a:rPr lang="fr-FR" sz="2400" b="1" i="0" u="sng" strike="noStrike" cap="none">
                <a:solidFill>
                  <a:schemeClr val="dk1"/>
                </a:solidFill>
                <a:latin typeface="Times New Roman"/>
                <a:ea typeface="Times New Roman"/>
                <a:cs typeface="Times New Roman"/>
                <a:sym typeface="Times New Roman"/>
              </a:rPr>
              <a:t> Un accesseur (getter):</a:t>
            </a:r>
            <a:r>
              <a:rPr lang="fr-FR" sz="2400" b="1" i="0" u="none" strike="noStrike" cap="none">
                <a:solidFill>
                  <a:schemeClr val="dk1"/>
                </a:solidFill>
                <a:latin typeface="Times New Roman"/>
                <a:ea typeface="Times New Roman"/>
                <a:cs typeface="Times New Roman"/>
                <a:sym typeface="Times New Roman"/>
              </a:rPr>
              <a:t> </a:t>
            </a:r>
            <a:r>
              <a:rPr lang="fr-FR" sz="2400" b="0" i="0" u="none" strike="noStrike" cap="none">
                <a:solidFill>
                  <a:schemeClr val="dk1"/>
                </a:solidFill>
                <a:latin typeface="Times New Roman"/>
                <a:ea typeface="Times New Roman"/>
                <a:cs typeface="Times New Roman"/>
                <a:sym typeface="Times New Roman"/>
              </a:rPr>
              <a:t>une méthode pour récupérer la valeur d'un attribut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rgbClr val="000000"/>
              </a:buClr>
              <a:buSzPts val="2400"/>
              <a:buFont typeface="Arial"/>
              <a:buNone/>
            </a:pPr>
            <a:r>
              <a:rPr lang="fr-FR" sz="2400" b="0" i="0" u="none" strike="noStrike" cap="none">
                <a:solidFill>
                  <a:schemeClr val="dk1"/>
                </a:solidFill>
                <a:latin typeface="Times New Roman"/>
                <a:ea typeface="Times New Roman"/>
                <a:cs typeface="Times New Roman"/>
                <a:sym typeface="Times New Roman"/>
              </a:rPr>
              <a:t> </a:t>
            </a:r>
            <a:endParaRPr sz="2400" b="0" i="0" u="none" strike="noStrike" cap="none">
              <a:solidFill>
                <a:schemeClr val="dk1"/>
              </a:solidFill>
              <a:latin typeface="Times New Roman"/>
              <a:ea typeface="Times New Roman"/>
              <a:cs typeface="Times New Roman"/>
              <a:sym typeface="Times New Roman"/>
            </a:endParaRPr>
          </a:p>
        </p:txBody>
      </p:sp>
      <p:sp>
        <p:nvSpPr>
          <p:cNvPr id="370" name="Google Shape;370;p27"/>
          <p:cNvSpPr/>
          <p:nvPr/>
        </p:nvSpPr>
        <p:spPr>
          <a:xfrm>
            <a:off x="2902935" y="5516649"/>
            <a:ext cx="6327374" cy="461665"/>
          </a:xfrm>
          <a:prstGeom prst="rect">
            <a:avLst/>
          </a:prstGeom>
          <a:solidFill>
            <a:srgbClr val="FF000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fr-FR" sz="2400" b="0" i="0" u="none" strike="noStrike" cap="none">
                <a:solidFill>
                  <a:schemeClr val="lt1"/>
                </a:solidFill>
                <a:latin typeface="Times New Roman"/>
                <a:ea typeface="Times New Roman"/>
                <a:cs typeface="Times New Roman"/>
                <a:sym typeface="Times New Roman"/>
              </a:rPr>
              <a:t>Les setter et les getter doivent être déclarés public</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28</a:t>
            </a:fld>
            <a:endParaRPr/>
          </a:p>
        </p:txBody>
      </p:sp>
      <p:sp>
        <p:nvSpPr>
          <p:cNvPr id="376" name="Google Shape;376;p28"/>
          <p:cNvSpPr txBox="1">
            <a:spLocks noGrp="1"/>
          </p:cNvSpPr>
          <p:nvPr>
            <p:ph type="title"/>
          </p:nvPr>
        </p:nvSpPr>
        <p:spPr>
          <a:xfrm>
            <a:off x="1403808"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Les accesseurs (GET) &amp; mutateurs (SET)</a:t>
            </a:r>
            <a:endParaRPr b="1"/>
          </a:p>
        </p:txBody>
      </p:sp>
      <p:sp>
        <p:nvSpPr>
          <p:cNvPr id="377" name="Google Shape;377;p28"/>
          <p:cNvSpPr txBox="1"/>
          <p:nvPr/>
        </p:nvSpPr>
        <p:spPr>
          <a:xfrm>
            <a:off x="340468" y="2638907"/>
            <a:ext cx="5418306" cy="2554545"/>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private</a:t>
            </a:r>
            <a:r>
              <a:rPr lang="fr-FR" sz="2000" b="0" i="0" u="none" strike="noStrike" cap="none">
                <a:solidFill>
                  <a:schemeClr val="dk1"/>
                </a:solidFill>
                <a:latin typeface="Arial"/>
                <a:ea typeface="Arial"/>
                <a:cs typeface="Arial"/>
                <a:sym typeface="Arial"/>
              </a:rPr>
              <a:t> float monAttribut;</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public</a:t>
            </a:r>
            <a:r>
              <a:rPr lang="fr-FR" sz="2000" b="0" i="0" u="none" strike="noStrike" cap="none">
                <a:solidFill>
                  <a:schemeClr val="dk1"/>
                </a:solidFill>
                <a:latin typeface="Arial"/>
                <a:ea typeface="Arial"/>
                <a:cs typeface="Arial"/>
                <a:sym typeface="Arial"/>
              </a:rPr>
              <a:t> void </a:t>
            </a:r>
            <a:r>
              <a:rPr lang="fr-FR" sz="2000" b="1" i="0" u="none" strike="noStrike" cap="none">
                <a:solidFill>
                  <a:schemeClr val="dk1"/>
                </a:solidFill>
                <a:latin typeface="Arial"/>
                <a:ea typeface="Arial"/>
                <a:cs typeface="Arial"/>
                <a:sym typeface="Arial"/>
              </a:rPr>
              <a:t>set</a:t>
            </a:r>
            <a:r>
              <a:rPr lang="fr-FR" sz="2000" b="0" i="0" u="none" strike="noStrike" cap="none">
                <a:solidFill>
                  <a:schemeClr val="dk1"/>
                </a:solidFill>
                <a:latin typeface="Arial"/>
                <a:ea typeface="Arial"/>
                <a:cs typeface="Arial"/>
                <a:sym typeface="Arial"/>
              </a:rPr>
              <a:t>MonAttribut (float monAttribut){</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this. monAttribut = monAttribut;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public</a:t>
            </a:r>
            <a:r>
              <a:rPr lang="fr-FR" sz="2000" b="0" i="0" u="none" strike="noStrike" cap="none">
                <a:solidFill>
                  <a:schemeClr val="dk1"/>
                </a:solidFill>
                <a:latin typeface="Arial"/>
                <a:ea typeface="Arial"/>
                <a:cs typeface="Arial"/>
                <a:sym typeface="Arial"/>
              </a:rPr>
              <a:t> float </a:t>
            </a:r>
            <a:r>
              <a:rPr lang="fr-FR" sz="2000" b="1" i="0" u="none" strike="noStrike" cap="none">
                <a:solidFill>
                  <a:schemeClr val="dk1"/>
                </a:solidFill>
                <a:latin typeface="Arial"/>
                <a:ea typeface="Arial"/>
                <a:cs typeface="Arial"/>
                <a:sym typeface="Arial"/>
              </a:rPr>
              <a:t>get</a:t>
            </a:r>
            <a:r>
              <a:rPr lang="fr-FR" sz="2000" b="0" i="0" u="none" strike="noStrike" cap="none">
                <a:solidFill>
                  <a:schemeClr val="dk1"/>
                </a:solidFill>
                <a:latin typeface="Arial"/>
                <a:ea typeface="Arial"/>
                <a:cs typeface="Arial"/>
                <a:sym typeface="Arial"/>
              </a:rPr>
              <a:t>MonAttribut(){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return monAttribut;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378" name="Google Shape;378;p28"/>
          <p:cNvSpPr txBox="1"/>
          <p:nvPr/>
        </p:nvSpPr>
        <p:spPr>
          <a:xfrm>
            <a:off x="6241232" y="2621837"/>
            <a:ext cx="5112568" cy="2554545"/>
          </a:xfrm>
          <a:prstGeom prst="rect">
            <a:avLst/>
          </a:prstGeom>
          <a:noFill/>
          <a:ln w="9525" cap="flat" cmpd="sng">
            <a:solidFill>
              <a:srgbClr val="025198"/>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private</a:t>
            </a:r>
            <a:r>
              <a:rPr lang="fr-FR" sz="2000" b="0" i="0" u="none" strike="noStrike" cap="none">
                <a:solidFill>
                  <a:schemeClr val="dk1"/>
                </a:solidFill>
                <a:latin typeface="Arial"/>
                <a:ea typeface="Arial"/>
                <a:cs typeface="Arial"/>
                <a:sym typeface="Arial"/>
              </a:rPr>
              <a:t> boolean absent;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public</a:t>
            </a:r>
            <a:r>
              <a:rPr lang="fr-FR" sz="2000" b="0" i="0" u="none" strike="noStrike" cap="none">
                <a:solidFill>
                  <a:schemeClr val="dk1"/>
                </a:solidFill>
                <a:latin typeface="Arial"/>
                <a:ea typeface="Arial"/>
                <a:cs typeface="Arial"/>
                <a:sym typeface="Arial"/>
              </a:rPr>
              <a:t> void </a:t>
            </a:r>
            <a:r>
              <a:rPr lang="fr-FR" sz="2000" b="1" i="0" u="none" strike="noStrike" cap="none">
                <a:solidFill>
                  <a:schemeClr val="dk1"/>
                </a:solidFill>
                <a:latin typeface="Arial"/>
                <a:ea typeface="Arial"/>
                <a:cs typeface="Arial"/>
                <a:sym typeface="Arial"/>
              </a:rPr>
              <a:t>set</a:t>
            </a:r>
            <a:r>
              <a:rPr lang="fr-FR" sz="2000" b="0" i="0" u="none" strike="noStrike" cap="none">
                <a:solidFill>
                  <a:schemeClr val="dk1"/>
                </a:solidFill>
                <a:latin typeface="Arial"/>
                <a:ea typeface="Arial"/>
                <a:cs typeface="Arial"/>
                <a:sym typeface="Arial"/>
              </a:rPr>
              <a:t>Absent(boolean absent){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this.absent=absent;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chemeClr val="dk1"/>
                </a:solidFill>
                <a:latin typeface="Arial"/>
                <a:ea typeface="Arial"/>
                <a:cs typeface="Arial"/>
                <a:sym typeface="Arial"/>
              </a:rPr>
              <a:t>public</a:t>
            </a:r>
            <a:r>
              <a:rPr lang="fr-FR" sz="2000" b="0" i="0" u="none" strike="noStrike" cap="none">
                <a:solidFill>
                  <a:schemeClr val="dk1"/>
                </a:solidFill>
                <a:latin typeface="Arial"/>
                <a:ea typeface="Arial"/>
                <a:cs typeface="Arial"/>
                <a:sym typeface="Arial"/>
              </a:rPr>
              <a:t> boolean </a:t>
            </a:r>
            <a:r>
              <a:rPr lang="fr-FR" sz="2000" b="1" i="0" u="none" strike="noStrike" cap="none">
                <a:solidFill>
                  <a:schemeClr val="dk1"/>
                </a:solidFill>
                <a:latin typeface="Arial"/>
                <a:ea typeface="Arial"/>
                <a:cs typeface="Arial"/>
                <a:sym typeface="Arial"/>
              </a:rPr>
              <a:t>is</a:t>
            </a:r>
            <a:r>
              <a:rPr lang="fr-FR" sz="2000" b="0" i="0" u="none" strike="noStrike" cap="none">
                <a:solidFill>
                  <a:schemeClr val="dk1"/>
                </a:solidFill>
                <a:latin typeface="Arial"/>
                <a:ea typeface="Arial"/>
                <a:cs typeface="Arial"/>
                <a:sym typeface="Arial"/>
              </a:rPr>
              <a:t>Absent(){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	return absent;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500"/>
                                        <p:tgtEl>
                                          <p:spTgt spid="3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
                                        </p:tgtEl>
                                        <p:attrNameLst>
                                          <p:attrName>style.visibility</p:attrName>
                                        </p:attrNameLst>
                                      </p:cBhvr>
                                      <p:to>
                                        <p:strVal val="visible"/>
                                      </p:to>
                                    </p:set>
                                    <p:animEffect transition="in" filter="fade">
                                      <p:cBhvr>
                                        <p:cTn id="12"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9"/>
          <p:cNvSpPr txBox="1">
            <a:spLocks noGrp="1"/>
          </p:cNvSpPr>
          <p:nvPr>
            <p:ph type="title"/>
          </p:nvPr>
        </p:nvSpPr>
        <p:spPr>
          <a:xfrm>
            <a:off x="838200" y="1212589"/>
            <a:ext cx="10515600" cy="146531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fr-FR"/>
              <a:t>Merci pour votre attention</a:t>
            </a:r>
            <a:endParaRPr/>
          </a:p>
        </p:txBody>
      </p:sp>
      <p:sp>
        <p:nvSpPr>
          <p:cNvPr id="384" name="Google Shape;3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29</a:t>
            </a:fld>
            <a:endParaRPr/>
          </a:p>
        </p:txBody>
      </p:sp>
      <p:pic>
        <p:nvPicPr>
          <p:cNvPr id="385" name="Google Shape;385;p29"/>
          <p:cNvPicPr preferRelativeResize="0"/>
          <p:nvPr/>
        </p:nvPicPr>
        <p:blipFill rotWithShape="1">
          <a:blip r:embed="rId3">
            <a:alphaModFix/>
          </a:blip>
          <a:srcRect/>
          <a:stretch/>
        </p:blipFill>
        <p:spPr>
          <a:xfrm>
            <a:off x="4289195" y="2981566"/>
            <a:ext cx="3109189" cy="33747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fr-FR"/>
              <a:t>Objectifs </a:t>
            </a:r>
            <a:endParaRPr/>
          </a:p>
        </p:txBody>
      </p:sp>
      <p:sp>
        <p:nvSpPr>
          <p:cNvPr id="106" name="Google Shape;10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fr-FR" sz="1800"/>
              <a:t>3</a:t>
            </a:fld>
            <a:endParaRPr sz="1800"/>
          </a:p>
        </p:txBody>
      </p:sp>
      <p:sp>
        <p:nvSpPr>
          <p:cNvPr id="107" name="Google Shape;107;p3"/>
          <p:cNvSpPr txBox="1"/>
          <p:nvPr/>
        </p:nvSpPr>
        <p:spPr>
          <a:xfrm>
            <a:off x="2971046" y="2051320"/>
            <a:ext cx="6249908" cy="430503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400"/>
              <a:buFont typeface="Arial"/>
              <a:buChar char="•"/>
            </a:pPr>
            <a:r>
              <a:rPr lang="fr-FR" sz="2400" b="0" i="0" u="none" strike="noStrike" cap="none">
                <a:solidFill>
                  <a:schemeClr val="dk1"/>
                </a:solidFill>
                <a:latin typeface="Calibri"/>
                <a:ea typeface="Calibri"/>
                <a:cs typeface="Calibri"/>
                <a:sym typeface="Calibri"/>
              </a:rPr>
              <a:t>Notion de package</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1000"/>
              </a:spcBef>
              <a:spcAft>
                <a:spcPts val="0"/>
              </a:spcAft>
              <a:buClr>
                <a:schemeClr val="dk1"/>
              </a:buClr>
              <a:buSzPts val="2400"/>
              <a:buFont typeface="Arial"/>
              <a:buChar char="•"/>
            </a:pPr>
            <a:r>
              <a:rPr lang="fr-FR" sz="2400" b="0" i="0" u="none" strike="noStrike" cap="none">
                <a:solidFill>
                  <a:schemeClr val="dk1"/>
                </a:solidFill>
                <a:latin typeface="Calibri"/>
                <a:ea typeface="Calibri"/>
                <a:cs typeface="Calibri"/>
                <a:sym typeface="Calibri"/>
              </a:rPr>
              <a:t>Encapsulation des classes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1000"/>
              </a:spcBef>
              <a:spcAft>
                <a:spcPts val="0"/>
              </a:spcAft>
              <a:buClr>
                <a:schemeClr val="dk1"/>
              </a:buClr>
              <a:buSzPts val="2400"/>
              <a:buFont typeface="Arial"/>
              <a:buChar char="•"/>
            </a:pPr>
            <a:r>
              <a:rPr lang="fr-FR" sz="2400" b="0" i="0" u="none" strike="noStrike" cap="none">
                <a:solidFill>
                  <a:schemeClr val="dk1"/>
                </a:solidFill>
                <a:latin typeface="Calibri"/>
                <a:ea typeface="Calibri"/>
                <a:cs typeface="Calibri"/>
                <a:sym typeface="Calibri"/>
              </a:rPr>
              <a:t>Encapsulation des attributs/méthodes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1000"/>
              </a:spcBef>
              <a:spcAft>
                <a:spcPts val="0"/>
              </a:spcAft>
              <a:buClr>
                <a:schemeClr val="dk1"/>
              </a:buClr>
              <a:buSzPts val="2400"/>
              <a:buFont typeface="Arial"/>
              <a:buChar char="•"/>
            </a:pPr>
            <a:r>
              <a:rPr lang="fr-FR" sz="2400" b="0" i="0" u="none" strike="noStrike" cap="none">
                <a:solidFill>
                  <a:schemeClr val="dk1"/>
                </a:solidFill>
                <a:latin typeface="Calibri"/>
                <a:ea typeface="Calibri"/>
                <a:cs typeface="Calibri"/>
                <a:sym typeface="Calibri"/>
              </a:rPr>
              <a:t>Les attributs et méthodes static</a:t>
            </a:r>
            <a:endParaRPr sz="24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4</a:t>
            </a:fld>
            <a:endParaRPr/>
          </a:p>
        </p:txBody>
      </p:sp>
      <p:grpSp>
        <p:nvGrpSpPr>
          <p:cNvPr id="113" name="Google Shape;113;p4"/>
          <p:cNvGrpSpPr/>
          <p:nvPr/>
        </p:nvGrpSpPr>
        <p:grpSpPr>
          <a:xfrm>
            <a:off x="0" y="1214290"/>
            <a:ext cx="12192000" cy="4254648"/>
            <a:chOff x="-1672473" y="1214290"/>
            <a:chExt cx="12192000" cy="4254648"/>
          </a:xfrm>
        </p:grpSpPr>
        <p:sp>
          <p:nvSpPr>
            <p:cNvPr id="114" name="Google Shape;114;p4"/>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116" name="Google Shape;116;p4"/>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Les paquetages (Packages)</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Les packages</a:t>
            </a:r>
            <a:endParaRPr/>
          </a:p>
        </p:txBody>
      </p:sp>
      <p:sp>
        <p:nvSpPr>
          <p:cNvPr id="122" name="Google Shape;12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C’est un ensemble de classes, interfaces et des sous-packages de même type (Entités, métier, graphiques, etc…)</a:t>
            </a:r>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fr-FR" sz="2400">
                <a:latin typeface="Times New Roman"/>
                <a:ea typeface="Times New Roman"/>
                <a:cs typeface="Times New Roman"/>
                <a:sym typeface="Times New Roman"/>
              </a:rPr>
              <a:t>Pour accéder à un élément défini dans un package on doit utiliser son nom complet sauf si l'élément qui l'utilise est dans le même package : </a:t>
            </a:r>
            <a:endParaRPr/>
          </a:p>
          <a:p>
            <a:pPr marL="1600200" lvl="3" indent="-228600" algn="l" rtl="0">
              <a:lnSpc>
                <a:spcPct val="90000"/>
              </a:lnSpc>
              <a:spcBef>
                <a:spcPts val="500"/>
              </a:spcBef>
              <a:spcAft>
                <a:spcPts val="0"/>
              </a:spcAft>
              <a:buClr>
                <a:schemeClr val="dk1"/>
              </a:buClr>
              <a:buSzPts val="2400"/>
              <a:buFont typeface="Calibri"/>
              <a:buNone/>
            </a:pPr>
            <a:endParaRPr sz="2400">
              <a:latin typeface="Times New Roman"/>
              <a:ea typeface="Times New Roman"/>
              <a:cs typeface="Times New Roman"/>
              <a:sym typeface="Times New Roman"/>
            </a:endParaRPr>
          </a:p>
          <a:p>
            <a:pPr marL="1600200" lvl="3" indent="-228600" algn="l" rtl="0">
              <a:lnSpc>
                <a:spcPct val="90000"/>
              </a:lnSpc>
              <a:spcBef>
                <a:spcPts val="500"/>
              </a:spcBef>
              <a:spcAft>
                <a:spcPts val="0"/>
              </a:spcAft>
              <a:buClr>
                <a:schemeClr val="dk1"/>
              </a:buClr>
              <a:buSzPts val="2400"/>
              <a:buFont typeface="Times New Roman"/>
              <a:buNone/>
            </a:pPr>
            <a:r>
              <a:rPr lang="fr-FR" sz="2400">
                <a:latin typeface="Times New Roman"/>
                <a:ea typeface="Times New Roman"/>
                <a:cs typeface="Times New Roman"/>
                <a:sym typeface="Times New Roman"/>
              </a:rPr>
              <a:t>nom_de_package . nom_de_l'élément</a:t>
            </a:r>
            <a:endParaRPr sz="2400">
              <a:latin typeface="Times New Roman"/>
              <a:ea typeface="Times New Roman"/>
              <a:cs typeface="Times New Roman"/>
              <a:sym typeface="Times New Roman"/>
            </a:endParaRPr>
          </a:p>
          <a:p>
            <a:pPr marL="1600200" lvl="3" indent="-228600" algn="l" rtl="0">
              <a:lnSpc>
                <a:spcPct val="90000"/>
              </a:lnSpc>
              <a:spcBef>
                <a:spcPts val="500"/>
              </a:spcBef>
              <a:spcAft>
                <a:spcPts val="0"/>
              </a:spcAft>
              <a:buClr>
                <a:schemeClr val="dk1"/>
              </a:buClr>
              <a:buSzPts val="2400"/>
              <a:buFont typeface="Calibri"/>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fr-FR" sz="2400">
                <a:latin typeface="Times New Roman"/>
                <a:ea typeface="Times New Roman"/>
                <a:cs typeface="Times New Roman"/>
                <a:sym typeface="Times New Roman"/>
              </a:rPr>
              <a:t>Un paquetage est un regroupement de classes. Les paquetages sont organisés hiérarchiquement comme des répertoires de classes.</a:t>
            </a:r>
            <a:endParaRPr sz="2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5</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6</a:t>
            </a:fld>
            <a:endParaRPr/>
          </a:p>
        </p:txBody>
      </p:sp>
      <p:sp>
        <p:nvSpPr>
          <p:cNvPr id="130" name="Google Shape;130;p6"/>
          <p:cNvSpPr/>
          <p:nvPr/>
        </p:nvSpPr>
        <p:spPr>
          <a:xfrm>
            <a:off x="1563821" y="1946193"/>
            <a:ext cx="1428750" cy="4286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Projet </a:t>
            </a:r>
            <a:endParaRPr sz="1400" b="0" i="0" u="none" strike="noStrike" cap="none">
              <a:solidFill>
                <a:srgbClr val="000000"/>
              </a:solidFill>
              <a:latin typeface="Arial"/>
              <a:ea typeface="Arial"/>
              <a:cs typeface="Arial"/>
              <a:sym typeface="Arial"/>
            </a:endParaRPr>
          </a:p>
        </p:txBody>
      </p:sp>
      <p:sp>
        <p:nvSpPr>
          <p:cNvPr id="131" name="Google Shape;131;p6"/>
          <p:cNvSpPr/>
          <p:nvPr/>
        </p:nvSpPr>
        <p:spPr>
          <a:xfrm>
            <a:off x="2278196" y="2589130"/>
            <a:ext cx="1428750" cy="4286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package 1</a:t>
            </a: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2278196" y="4089318"/>
            <a:ext cx="1428750" cy="4286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Package 2</a:t>
            </a:r>
            <a:endParaRPr sz="1400" b="0" i="0" u="none" strike="noStrike" cap="none">
              <a:solidFill>
                <a:srgbClr val="000000"/>
              </a:solidFill>
              <a:latin typeface="Arial"/>
              <a:ea typeface="Arial"/>
              <a:cs typeface="Arial"/>
              <a:sym typeface="Arial"/>
            </a:endParaRPr>
          </a:p>
        </p:txBody>
      </p:sp>
      <p:sp>
        <p:nvSpPr>
          <p:cNvPr id="133" name="Google Shape;133;p6"/>
          <p:cNvSpPr txBox="1"/>
          <p:nvPr/>
        </p:nvSpPr>
        <p:spPr>
          <a:xfrm>
            <a:off x="2849696" y="3160630"/>
            <a:ext cx="915987" cy="369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ClassA</a:t>
            </a:r>
            <a:endParaRPr sz="1800" b="0" i="0" u="none" strike="noStrike" cap="none">
              <a:solidFill>
                <a:schemeClr val="dk1"/>
              </a:solidFill>
              <a:latin typeface="Arial"/>
              <a:ea typeface="Arial"/>
              <a:cs typeface="Arial"/>
              <a:sym typeface="Arial"/>
            </a:endParaRPr>
          </a:p>
        </p:txBody>
      </p:sp>
      <p:sp>
        <p:nvSpPr>
          <p:cNvPr id="134" name="Google Shape;134;p6"/>
          <p:cNvSpPr txBox="1"/>
          <p:nvPr/>
        </p:nvSpPr>
        <p:spPr>
          <a:xfrm>
            <a:off x="2849696" y="3517818"/>
            <a:ext cx="915987"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ClassB</a:t>
            </a:r>
            <a:endParaRPr sz="1800" b="0" i="0" u="none" strike="noStrike" cap="none">
              <a:solidFill>
                <a:schemeClr val="dk1"/>
              </a:solidFill>
              <a:latin typeface="Arial"/>
              <a:ea typeface="Arial"/>
              <a:cs typeface="Arial"/>
              <a:sym typeface="Arial"/>
            </a:endParaRPr>
          </a:p>
        </p:txBody>
      </p:sp>
      <p:sp>
        <p:nvSpPr>
          <p:cNvPr id="135" name="Google Shape;135;p6"/>
          <p:cNvSpPr txBox="1"/>
          <p:nvPr/>
        </p:nvSpPr>
        <p:spPr>
          <a:xfrm>
            <a:off x="2849696" y="4576680"/>
            <a:ext cx="928687" cy="369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ClassC</a:t>
            </a:r>
            <a:endParaRPr sz="1800" b="0" i="0" u="none" strike="noStrike" cap="none">
              <a:solidFill>
                <a:schemeClr val="dk1"/>
              </a:solidFill>
              <a:latin typeface="Arial"/>
              <a:ea typeface="Arial"/>
              <a:cs typeface="Arial"/>
              <a:sym typeface="Arial"/>
            </a:endParaRPr>
          </a:p>
        </p:txBody>
      </p:sp>
      <p:sp>
        <p:nvSpPr>
          <p:cNvPr id="136" name="Google Shape;136;p6"/>
          <p:cNvSpPr txBox="1"/>
          <p:nvPr/>
        </p:nvSpPr>
        <p:spPr>
          <a:xfrm>
            <a:off x="2921133" y="4933868"/>
            <a:ext cx="928688"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ClassD</a:t>
            </a:r>
            <a:endParaRPr sz="1800" b="0" i="0" u="none" strike="noStrike" cap="none">
              <a:solidFill>
                <a:schemeClr val="dk1"/>
              </a:solidFill>
              <a:latin typeface="Arial"/>
              <a:ea typeface="Arial"/>
              <a:cs typeface="Arial"/>
              <a:sym typeface="Arial"/>
            </a:endParaRPr>
          </a:p>
        </p:txBody>
      </p:sp>
      <p:cxnSp>
        <p:nvCxnSpPr>
          <p:cNvPr id="137" name="Google Shape;137;p6"/>
          <p:cNvCxnSpPr/>
          <p:nvPr/>
        </p:nvCxnSpPr>
        <p:spPr>
          <a:xfrm rot="5400000">
            <a:off x="956602" y="3339224"/>
            <a:ext cx="1928812" cy="0"/>
          </a:xfrm>
          <a:prstGeom prst="straightConnector1">
            <a:avLst/>
          </a:prstGeom>
          <a:noFill/>
          <a:ln w="9525" cap="flat" cmpd="sng">
            <a:solidFill>
              <a:schemeClr val="dk1"/>
            </a:solidFill>
            <a:prstDash val="solid"/>
            <a:miter lim="800000"/>
            <a:headEnd type="none" w="sm" len="sm"/>
            <a:tailEnd type="none" w="sm" len="sm"/>
          </a:ln>
        </p:spPr>
      </p:cxnSp>
      <p:cxnSp>
        <p:nvCxnSpPr>
          <p:cNvPr id="138" name="Google Shape;138;p6"/>
          <p:cNvCxnSpPr/>
          <p:nvPr/>
        </p:nvCxnSpPr>
        <p:spPr>
          <a:xfrm rot="5400000">
            <a:off x="2176595" y="3333668"/>
            <a:ext cx="633413" cy="1588"/>
          </a:xfrm>
          <a:prstGeom prst="straightConnector1">
            <a:avLst/>
          </a:prstGeom>
          <a:noFill/>
          <a:ln w="9525" cap="flat" cmpd="sng">
            <a:solidFill>
              <a:schemeClr val="dk1"/>
            </a:solidFill>
            <a:prstDash val="solid"/>
            <a:miter lim="800000"/>
            <a:headEnd type="none" w="sm" len="sm"/>
            <a:tailEnd type="none" w="sm" len="sm"/>
          </a:ln>
        </p:spPr>
      </p:cxnSp>
      <p:cxnSp>
        <p:nvCxnSpPr>
          <p:cNvPr id="139" name="Google Shape;139;p6"/>
          <p:cNvCxnSpPr/>
          <p:nvPr/>
        </p:nvCxnSpPr>
        <p:spPr>
          <a:xfrm>
            <a:off x="1921008" y="4303630"/>
            <a:ext cx="357188" cy="1588"/>
          </a:xfrm>
          <a:prstGeom prst="straightConnector1">
            <a:avLst/>
          </a:prstGeom>
          <a:noFill/>
          <a:ln w="9525" cap="flat" cmpd="sng">
            <a:solidFill>
              <a:schemeClr val="dk1"/>
            </a:solidFill>
            <a:prstDash val="solid"/>
            <a:miter lim="800000"/>
            <a:headEnd type="none" w="sm" len="sm"/>
            <a:tailEnd type="none" w="sm" len="sm"/>
          </a:ln>
        </p:spPr>
      </p:cxnSp>
      <p:cxnSp>
        <p:nvCxnSpPr>
          <p:cNvPr id="140" name="Google Shape;140;p6"/>
          <p:cNvCxnSpPr/>
          <p:nvPr/>
        </p:nvCxnSpPr>
        <p:spPr>
          <a:xfrm>
            <a:off x="1921008" y="2803443"/>
            <a:ext cx="357188" cy="1587"/>
          </a:xfrm>
          <a:prstGeom prst="straightConnector1">
            <a:avLst/>
          </a:prstGeom>
          <a:noFill/>
          <a:ln w="9525" cap="flat" cmpd="sng">
            <a:solidFill>
              <a:schemeClr val="dk1"/>
            </a:solidFill>
            <a:prstDash val="solid"/>
            <a:miter lim="800000"/>
            <a:headEnd type="none" w="sm" len="sm"/>
            <a:tailEnd type="none" w="sm" len="sm"/>
          </a:ln>
        </p:spPr>
      </p:cxnSp>
      <p:cxnSp>
        <p:nvCxnSpPr>
          <p:cNvPr id="141" name="Google Shape;141;p6"/>
          <p:cNvCxnSpPr/>
          <p:nvPr/>
        </p:nvCxnSpPr>
        <p:spPr>
          <a:xfrm>
            <a:off x="2492508" y="3303505"/>
            <a:ext cx="357188" cy="1588"/>
          </a:xfrm>
          <a:prstGeom prst="straightConnector1">
            <a:avLst/>
          </a:prstGeom>
          <a:noFill/>
          <a:ln w="9525" cap="flat" cmpd="sng">
            <a:solidFill>
              <a:schemeClr val="dk1"/>
            </a:solidFill>
            <a:prstDash val="solid"/>
            <a:miter lim="800000"/>
            <a:headEnd type="none" w="sm" len="sm"/>
            <a:tailEnd type="none" w="sm" len="sm"/>
          </a:ln>
        </p:spPr>
      </p:cxnSp>
      <p:cxnSp>
        <p:nvCxnSpPr>
          <p:cNvPr id="142" name="Google Shape;142;p6"/>
          <p:cNvCxnSpPr/>
          <p:nvPr/>
        </p:nvCxnSpPr>
        <p:spPr>
          <a:xfrm>
            <a:off x="2492508" y="3660693"/>
            <a:ext cx="357188" cy="1587"/>
          </a:xfrm>
          <a:prstGeom prst="straightConnector1">
            <a:avLst/>
          </a:prstGeom>
          <a:noFill/>
          <a:ln w="9525" cap="flat" cmpd="sng">
            <a:solidFill>
              <a:schemeClr val="dk1"/>
            </a:solidFill>
            <a:prstDash val="solid"/>
            <a:miter lim="800000"/>
            <a:headEnd type="none" w="sm" len="sm"/>
            <a:tailEnd type="none" w="sm" len="sm"/>
          </a:ln>
        </p:spPr>
      </p:cxnSp>
      <p:cxnSp>
        <p:nvCxnSpPr>
          <p:cNvPr id="143" name="Google Shape;143;p6"/>
          <p:cNvCxnSpPr/>
          <p:nvPr/>
        </p:nvCxnSpPr>
        <p:spPr>
          <a:xfrm rot="5400000">
            <a:off x="1957521" y="5052930"/>
            <a:ext cx="1071562" cy="1588"/>
          </a:xfrm>
          <a:prstGeom prst="straightConnector1">
            <a:avLst/>
          </a:prstGeom>
          <a:noFill/>
          <a:ln w="9525" cap="flat" cmpd="sng">
            <a:solidFill>
              <a:schemeClr val="dk1"/>
            </a:solidFill>
            <a:prstDash val="solid"/>
            <a:miter lim="800000"/>
            <a:headEnd type="none" w="sm" len="sm"/>
            <a:tailEnd type="none" w="sm" len="sm"/>
          </a:ln>
        </p:spPr>
      </p:cxnSp>
      <p:cxnSp>
        <p:nvCxnSpPr>
          <p:cNvPr id="144" name="Google Shape;144;p6"/>
          <p:cNvCxnSpPr/>
          <p:nvPr/>
        </p:nvCxnSpPr>
        <p:spPr>
          <a:xfrm>
            <a:off x="2492508" y="4803693"/>
            <a:ext cx="357188" cy="1587"/>
          </a:xfrm>
          <a:prstGeom prst="straightConnector1">
            <a:avLst/>
          </a:prstGeom>
          <a:noFill/>
          <a:ln w="9525" cap="flat" cmpd="sng">
            <a:solidFill>
              <a:schemeClr val="dk1"/>
            </a:solidFill>
            <a:prstDash val="solid"/>
            <a:miter lim="800000"/>
            <a:headEnd type="none" w="sm" len="sm"/>
            <a:tailEnd type="none" w="sm" len="sm"/>
          </a:ln>
        </p:spPr>
      </p:cxnSp>
      <p:cxnSp>
        <p:nvCxnSpPr>
          <p:cNvPr id="145" name="Google Shape;145;p6"/>
          <p:cNvCxnSpPr/>
          <p:nvPr/>
        </p:nvCxnSpPr>
        <p:spPr>
          <a:xfrm>
            <a:off x="2492508" y="5160880"/>
            <a:ext cx="357188" cy="1588"/>
          </a:xfrm>
          <a:prstGeom prst="straightConnector1">
            <a:avLst/>
          </a:prstGeom>
          <a:noFill/>
          <a:ln w="9525" cap="flat" cmpd="sng">
            <a:solidFill>
              <a:schemeClr val="dk1"/>
            </a:solidFill>
            <a:prstDash val="solid"/>
            <a:miter lim="800000"/>
            <a:headEnd type="none" w="sm" len="sm"/>
            <a:tailEnd type="none" w="sm" len="sm"/>
          </a:ln>
        </p:spPr>
      </p:cxnSp>
      <p:sp>
        <p:nvSpPr>
          <p:cNvPr id="146" name="Google Shape;146;p6"/>
          <p:cNvSpPr/>
          <p:nvPr/>
        </p:nvSpPr>
        <p:spPr>
          <a:xfrm>
            <a:off x="5190475" y="1926755"/>
            <a:ext cx="5782717"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Char char="•"/>
            </a:pPr>
            <a:r>
              <a:rPr lang="fr-FR" sz="1800" b="0" i="0" u="none" strike="noStrike" cap="none">
                <a:solidFill>
                  <a:schemeClr val="dk1"/>
                </a:solidFill>
                <a:latin typeface="Times New Roman"/>
                <a:ea typeface="Times New Roman"/>
                <a:cs typeface="Times New Roman"/>
                <a:sym typeface="Times New Roman"/>
              </a:rPr>
              <a:t> Package = répertoire.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Char char="•"/>
            </a:pPr>
            <a:r>
              <a:rPr lang="fr-FR" sz="1800" b="0" i="0" u="none" strike="noStrike" cap="none">
                <a:solidFill>
                  <a:schemeClr val="dk1"/>
                </a:solidFill>
                <a:latin typeface="Times New Roman"/>
                <a:ea typeface="Times New Roman"/>
                <a:cs typeface="Times New Roman"/>
                <a:sym typeface="Times New Roman"/>
              </a:rPr>
              <a:t> Les classes Java peuvent être regroupées dans des packages. </a:t>
            </a:r>
            <a:endParaRPr sz="1800" b="0" i="0" u="none" strike="noStrike" cap="none">
              <a:solidFill>
                <a:schemeClr val="dk1"/>
              </a:solidFill>
              <a:latin typeface="Times New Roman"/>
              <a:ea typeface="Times New Roman"/>
              <a:cs typeface="Times New Roman"/>
              <a:sym typeface="Times New Roman"/>
            </a:endParaRPr>
          </a:p>
        </p:txBody>
      </p:sp>
      <p:sp>
        <p:nvSpPr>
          <p:cNvPr id="147" name="Google Shape;147;p6"/>
          <p:cNvSpPr/>
          <p:nvPr/>
        </p:nvSpPr>
        <p:spPr>
          <a:xfrm>
            <a:off x="5783506" y="3123511"/>
            <a:ext cx="3433953" cy="369332"/>
          </a:xfrm>
          <a:prstGeom prst="rect">
            <a:avLst/>
          </a:prstGeom>
          <a:solidFill>
            <a:srgbClr val="FFF2CC"/>
          </a:solidFill>
          <a:ln>
            <a:noFill/>
          </a:ln>
        </p:spPr>
        <p:txBody>
          <a:bodyPr spcFirstLastPara="1" wrap="square" lIns="91425" tIns="45700" rIns="91425" bIns="45700" anchor="t" anchorCtr="0">
            <a:noAutofit/>
          </a:bodyPr>
          <a:lstStyle/>
          <a:p>
            <a:pPr marL="0" marR="0" lvl="0" indent="-114300" algn="l" rtl="0">
              <a:lnSpc>
                <a:spcPct val="100000"/>
              </a:lnSpc>
              <a:spcBef>
                <a:spcPts val="0"/>
              </a:spcBef>
              <a:spcAft>
                <a:spcPts val="0"/>
              </a:spcAft>
              <a:buClr>
                <a:schemeClr val="dk1"/>
              </a:buClr>
              <a:buSzPts val="1800"/>
              <a:buFont typeface="Calibri"/>
              <a:buChar char="•"/>
            </a:pPr>
            <a:r>
              <a:rPr lang="fr-FR" sz="1800" b="1" i="0" u="none" strike="noStrike" cap="none">
                <a:solidFill>
                  <a:schemeClr val="dk1"/>
                </a:solidFill>
                <a:latin typeface="Calibri"/>
                <a:ea typeface="Calibri"/>
                <a:cs typeface="Calibri"/>
                <a:sym typeface="Calibri"/>
              </a:rPr>
              <a:t>Déclaration d’un package</a:t>
            </a:r>
            <a:endParaRPr sz="1400" b="0" i="0" u="none" strike="noStrike" cap="none">
              <a:solidFill>
                <a:srgbClr val="000000"/>
              </a:solidFill>
              <a:latin typeface="Arial"/>
              <a:ea typeface="Arial"/>
              <a:cs typeface="Arial"/>
              <a:sym typeface="Arial"/>
            </a:endParaRPr>
          </a:p>
        </p:txBody>
      </p:sp>
      <p:sp>
        <p:nvSpPr>
          <p:cNvPr id="148" name="Google Shape;148;p6"/>
          <p:cNvSpPr/>
          <p:nvPr/>
        </p:nvSpPr>
        <p:spPr>
          <a:xfrm>
            <a:off x="5783506" y="4238452"/>
            <a:ext cx="2855269" cy="369332"/>
          </a:xfrm>
          <a:prstGeom prst="rect">
            <a:avLst/>
          </a:prstGeom>
          <a:solidFill>
            <a:srgbClr val="FFF2CC"/>
          </a:solidFill>
          <a:ln>
            <a:noFill/>
          </a:ln>
        </p:spPr>
        <p:txBody>
          <a:bodyPr spcFirstLastPara="1" wrap="square" lIns="91425" tIns="45700" rIns="91425" bIns="45700" anchor="t" anchorCtr="0">
            <a:noAutofit/>
          </a:bodyPr>
          <a:lstStyle/>
          <a:p>
            <a:pPr marL="0" marR="0" lvl="0" indent="-114300" algn="l" rtl="0">
              <a:lnSpc>
                <a:spcPct val="100000"/>
              </a:lnSpc>
              <a:spcBef>
                <a:spcPts val="0"/>
              </a:spcBef>
              <a:spcAft>
                <a:spcPts val="0"/>
              </a:spcAft>
              <a:buClr>
                <a:schemeClr val="dk1"/>
              </a:buClr>
              <a:buSzPts val="1800"/>
              <a:buFont typeface="Calibri"/>
              <a:buChar char="•"/>
            </a:pPr>
            <a:r>
              <a:rPr lang="fr-FR" sz="1800" b="1" i="0" u="none" strike="noStrike" cap="none">
                <a:solidFill>
                  <a:schemeClr val="dk1"/>
                </a:solidFill>
                <a:latin typeface="Calibri"/>
                <a:ea typeface="Calibri"/>
                <a:cs typeface="Calibri"/>
                <a:sym typeface="Calibri"/>
              </a:rPr>
              <a:t>Import d’un package</a:t>
            </a:r>
            <a:endParaRPr sz="1400" b="0" i="0" u="none" strike="noStrike" cap="none">
              <a:solidFill>
                <a:srgbClr val="000000"/>
              </a:solidFill>
              <a:latin typeface="Arial"/>
              <a:ea typeface="Arial"/>
              <a:cs typeface="Arial"/>
              <a:sym typeface="Arial"/>
            </a:endParaRPr>
          </a:p>
        </p:txBody>
      </p:sp>
      <p:sp>
        <p:nvSpPr>
          <p:cNvPr id="149" name="Google Shape;149;p6"/>
          <p:cNvSpPr txBox="1"/>
          <p:nvPr/>
        </p:nvSpPr>
        <p:spPr>
          <a:xfrm>
            <a:off x="6033017" y="5086793"/>
            <a:ext cx="2376488"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import pack2.ClassC;</a:t>
            </a:r>
            <a:endParaRPr sz="1400" b="0" i="0" u="none" strike="noStrike" cap="none">
              <a:solidFill>
                <a:srgbClr val="000000"/>
              </a:solidFill>
              <a:latin typeface="Arial"/>
              <a:ea typeface="Arial"/>
              <a:cs typeface="Arial"/>
              <a:sym typeface="Arial"/>
            </a:endParaRPr>
          </a:p>
        </p:txBody>
      </p:sp>
      <p:sp>
        <p:nvSpPr>
          <p:cNvPr id="150" name="Google Shape;150;p6"/>
          <p:cNvSpPr txBox="1"/>
          <p:nvPr/>
        </p:nvSpPr>
        <p:spPr>
          <a:xfrm>
            <a:off x="7095030" y="3578390"/>
            <a:ext cx="1800225" cy="369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package pack1;</a:t>
            </a:r>
            <a:endParaRPr sz="1400" b="0" i="0" u="none" strike="noStrike" cap="none">
              <a:solidFill>
                <a:srgbClr val="000000"/>
              </a:solidFill>
              <a:latin typeface="Arial"/>
              <a:ea typeface="Arial"/>
              <a:cs typeface="Arial"/>
              <a:sym typeface="Arial"/>
            </a:endParaRPr>
          </a:p>
        </p:txBody>
      </p:sp>
      <p:sp>
        <p:nvSpPr>
          <p:cNvPr id="151" name="Google Shape;151;p6"/>
          <p:cNvSpPr txBox="1"/>
          <p:nvPr/>
        </p:nvSpPr>
        <p:spPr>
          <a:xfrm>
            <a:off x="6033017" y="5652220"/>
            <a:ext cx="1724025" cy="369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import pack2.*;</a:t>
            </a:r>
            <a:endParaRPr sz="1400" b="0" i="0" u="none" strike="noStrike" cap="none">
              <a:solidFill>
                <a:srgbClr val="000000"/>
              </a:solidFill>
              <a:latin typeface="Arial"/>
              <a:ea typeface="Arial"/>
              <a:cs typeface="Arial"/>
              <a:sym typeface="Arial"/>
            </a:endParaRPr>
          </a:p>
        </p:txBody>
      </p:sp>
      <p:sp>
        <p:nvSpPr>
          <p:cNvPr id="152" name="Google Shape;152;p6"/>
          <p:cNvSpPr/>
          <p:nvPr/>
        </p:nvSpPr>
        <p:spPr>
          <a:xfrm>
            <a:off x="2849696" y="5375193"/>
            <a:ext cx="1663576" cy="4286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Package 21</a:t>
            </a:r>
            <a:endParaRPr sz="1400" b="0" i="0" u="none" strike="noStrike" cap="none">
              <a:solidFill>
                <a:srgbClr val="000000"/>
              </a:solidFill>
              <a:latin typeface="Arial"/>
              <a:ea typeface="Arial"/>
              <a:cs typeface="Arial"/>
              <a:sym typeface="Arial"/>
            </a:endParaRPr>
          </a:p>
        </p:txBody>
      </p:sp>
      <p:sp>
        <p:nvSpPr>
          <p:cNvPr id="153" name="Google Shape;153;p6"/>
          <p:cNvSpPr txBox="1"/>
          <p:nvPr/>
        </p:nvSpPr>
        <p:spPr>
          <a:xfrm>
            <a:off x="3706946" y="5862555"/>
            <a:ext cx="915987" cy="369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ClassE</a:t>
            </a:r>
            <a:endParaRPr sz="1800" b="0" i="0" u="none" strike="noStrike" cap="none">
              <a:solidFill>
                <a:schemeClr val="dk1"/>
              </a:solidFill>
              <a:latin typeface="Arial"/>
              <a:ea typeface="Arial"/>
              <a:cs typeface="Arial"/>
              <a:sym typeface="Arial"/>
            </a:endParaRPr>
          </a:p>
        </p:txBody>
      </p:sp>
      <p:cxnSp>
        <p:nvCxnSpPr>
          <p:cNvPr id="154" name="Google Shape;154;p6"/>
          <p:cNvCxnSpPr/>
          <p:nvPr/>
        </p:nvCxnSpPr>
        <p:spPr>
          <a:xfrm rot="5400000">
            <a:off x="3207677" y="5945899"/>
            <a:ext cx="285750" cy="1588"/>
          </a:xfrm>
          <a:prstGeom prst="straightConnector1">
            <a:avLst/>
          </a:prstGeom>
          <a:noFill/>
          <a:ln w="9525" cap="flat" cmpd="sng">
            <a:solidFill>
              <a:schemeClr val="dk1"/>
            </a:solidFill>
            <a:prstDash val="solid"/>
            <a:miter lim="800000"/>
            <a:headEnd type="none" w="sm" len="sm"/>
            <a:tailEnd type="none" w="sm" len="sm"/>
          </a:ln>
        </p:spPr>
      </p:cxnSp>
      <p:cxnSp>
        <p:nvCxnSpPr>
          <p:cNvPr id="155" name="Google Shape;155;p6"/>
          <p:cNvCxnSpPr/>
          <p:nvPr/>
        </p:nvCxnSpPr>
        <p:spPr>
          <a:xfrm>
            <a:off x="3349758" y="6089568"/>
            <a:ext cx="357188" cy="1587"/>
          </a:xfrm>
          <a:prstGeom prst="straightConnector1">
            <a:avLst/>
          </a:prstGeom>
          <a:noFill/>
          <a:ln w="9525" cap="flat" cmpd="sng">
            <a:solidFill>
              <a:schemeClr val="dk1"/>
            </a:solidFill>
            <a:prstDash val="solid"/>
            <a:miter lim="800000"/>
            <a:headEnd type="none" w="sm" len="sm"/>
            <a:tailEnd type="none" w="sm" len="sm"/>
          </a:ln>
        </p:spPr>
      </p:cxnSp>
      <p:cxnSp>
        <p:nvCxnSpPr>
          <p:cNvPr id="156" name="Google Shape;156;p6"/>
          <p:cNvCxnSpPr/>
          <p:nvPr/>
        </p:nvCxnSpPr>
        <p:spPr>
          <a:xfrm>
            <a:off x="2492508" y="5589505"/>
            <a:ext cx="357188" cy="1588"/>
          </a:xfrm>
          <a:prstGeom prst="straightConnector1">
            <a:avLst/>
          </a:prstGeom>
          <a:noFill/>
          <a:ln w="9525" cap="flat" cmpd="sng">
            <a:solidFill>
              <a:schemeClr val="dk1"/>
            </a:solidFill>
            <a:prstDash val="solid"/>
            <a:miter lim="800000"/>
            <a:headEnd type="none" w="sm" len="sm"/>
            <a:tailEnd type="none" w="sm" len="sm"/>
          </a:ln>
        </p:spPr>
      </p:cxnSp>
      <p:sp>
        <p:nvSpPr>
          <p:cNvPr id="157" name="Google Shape;15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b="1"/>
              <a:t>   Les packages</a:t>
            </a:r>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7</a:t>
            </a:fld>
            <a:endParaRPr/>
          </a:p>
        </p:txBody>
      </p:sp>
      <p:grpSp>
        <p:nvGrpSpPr>
          <p:cNvPr id="163" name="Google Shape;163;p7"/>
          <p:cNvGrpSpPr/>
          <p:nvPr/>
        </p:nvGrpSpPr>
        <p:grpSpPr>
          <a:xfrm>
            <a:off x="0" y="1214290"/>
            <a:ext cx="12192000" cy="4254648"/>
            <a:chOff x="-1672473" y="1214290"/>
            <a:chExt cx="12192000" cy="4254648"/>
          </a:xfrm>
        </p:grpSpPr>
        <p:sp>
          <p:nvSpPr>
            <p:cNvPr id="164" name="Google Shape;164;p7"/>
            <p:cNvSpPr/>
            <p:nvPr/>
          </p:nvSpPr>
          <p:spPr>
            <a:xfrm>
              <a:off x="-1672473" y="2565400"/>
              <a:ext cx="12192000" cy="2016125"/>
            </a:xfrm>
            <a:prstGeom prst="rect">
              <a:avLst/>
            </a:prstGeom>
            <a:solidFill>
              <a:schemeClr val="lt2"/>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9"/>
                <a:buFont typeface="Arial"/>
                <a:buNone/>
              </a:pPr>
              <a:endParaRPr sz="3509" b="1" i="1" u="none" strike="noStrike" cap="none">
                <a:solidFill>
                  <a:schemeClr val="dk1"/>
                </a:solidFill>
                <a:latin typeface="Calibri"/>
                <a:ea typeface="Calibri"/>
                <a:cs typeface="Calibri"/>
                <a:sym typeface="Calibri"/>
              </a:endParaRPr>
            </a:p>
          </p:txBody>
        </p:sp>
        <p:pic>
          <p:nvPicPr>
            <p:cNvPr id="165" name="Google Shape;165;p7"/>
            <p:cNvPicPr preferRelativeResize="0"/>
            <p:nvPr/>
          </p:nvPicPr>
          <p:blipFill rotWithShape="1">
            <a:blip r:embed="rId3">
              <a:alphaModFix/>
            </a:blip>
            <a:srcRect/>
            <a:stretch/>
          </p:blipFill>
          <p:spPr>
            <a:xfrm>
              <a:off x="6349823" y="1214290"/>
              <a:ext cx="3919808" cy="4254648"/>
            </a:xfrm>
            <a:prstGeom prst="rect">
              <a:avLst/>
            </a:prstGeom>
            <a:noFill/>
            <a:ln>
              <a:noFill/>
            </a:ln>
          </p:spPr>
        </p:pic>
      </p:grpSp>
      <p:sp>
        <p:nvSpPr>
          <p:cNvPr id="166" name="Google Shape;166;p7"/>
          <p:cNvSpPr txBox="1"/>
          <p:nvPr/>
        </p:nvSpPr>
        <p:spPr>
          <a:xfrm>
            <a:off x="123582" y="3155655"/>
            <a:ext cx="8229600" cy="102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fr-FR" sz="3600" b="1" i="1" u="none" strike="noStrike" cap="none">
                <a:solidFill>
                  <a:schemeClr val="dk1"/>
                </a:solidFill>
                <a:latin typeface="Calibri"/>
                <a:ea typeface="Calibri"/>
                <a:cs typeface="Calibri"/>
                <a:sym typeface="Calibri"/>
              </a:rPr>
              <a:t> L’encapsulation</a:t>
            </a:r>
            <a:br>
              <a:rPr lang="fr-FR" sz="3600" b="1" i="1" u="none" strike="noStrike" cap="none">
                <a:solidFill>
                  <a:schemeClr val="dk1"/>
                </a:solidFill>
                <a:latin typeface="Calibri"/>
                <a:ea typeface="Calibri"/>
                <a:cs typeface="Calibri"/>
                <a:sym typeface="Calibri"/>
              </a:rPr>
            </a:br>
            <a:endParaRPr sz="3600" b="1"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L’encapsulation: Définition</a:t>
            </a:r>
            <a:endParaRPr/>
          </a:p>
        </p:txBody>
      </p:sp>
      <p:sp>
        <p:nvSpPr>
          <p:cNvPr id="172" name="Google Shape;172;p8"/>
          <p:cNvSpPr txBox="1">
            <a:spLocks noGrp="1"/>
          </p:cNvSpPr>
          <p:nvPr>
            <p:ph type="body" idx="1"/>
          </p:nvPr>
        </p:nvSpPr>
        <p:spPr>
          <a:xfrm>
            <a:off x="838200" y="1976457"/>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fr-FR" sz="2400">
                <a:latin typeface="Times New Roman"/>
                <a:ea typeface="Times New Roman"/>
                <a:cs typeface="Times New Roman"/>
                <a:sym typeface="Times New Roman"/>
              </a:rPr>
              <a:t>L'encapsulation consiste à rendre les membres d'un objet </a:t>
            </a:r>
            <a:r>
              <a:rPr lang="fr-FR" sz="2400" b="1">
                <a:latin typeface="Times New Roman"/>
                <a:ea typeface="Times New Roman"/>
                <a:cs typeface="Times New Roman"/>
                <a:sym typeface="Times New Roman"/>
              </a:rPr>
              <a:t>plus ou moins visibles </a:t>
            </a:r>
            <a:r>
              <a:rPr lang="fr-FR" sz="2400">
                <a:latin typeface="Times New Roman"/>
                <a:ea typeface="Times New Roman"/>
                <a:cs typeface="Times New Roman"/>
                <a:sym typeface="Times New Roman"/>
              </a:rPr>
              <a:t>pour les autres objets.</a:t>
            </a:r>
            <a:endParaRPr/>
          </a:p>
          <a:p>
            <a:pPr marL="228600" lvl="0" indent="-76200" algn="l" rtl="0">
              <a:lnSpc>
                <a:spcPct val="15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400"/>
              <a:buChar char="•"/>
            </a:pPr>
            <a:r>
              <a:rPr lang="fr-FR" sz="2400">
                <a:latin typeface="Times New Roman"/>
                <a:ea typeface="Times New Roman"/>
                <a:cs typeface="Times New Roman"/>
                <a:sym typeface="Times New Roman"/>
              </a:rPr>
              <a:t>L'encapsulation est une manière de définir une classe de telle sorte que ses attributs ne puisse pas </a:t>
            </a:r>
            <a:r>
              <a:rPr lang="fr-FR" sz="2400" b="1">
                <a:latin typeface="Times New Roman"/>
                <a:ea typeface="Times New Roman"/>
                <a:cs typeface="Times New Roman"/>
                <a:sym typeface="Times New Roman"/>
              </a:rPr>
              <a:t>être directement manipulés de l'extérieur </a:t>
            </a:r>
            <a:r>
              <a:rPr lang="fr-FR" sz="2400">
                <a:latin typeface="Times New Roman"/>
                <a:ea typeface="Times New Roman"/>
                <a:cs typeface="Times New Roman"/>
                <a:sym typeface="Times New Roman"/>
              </a:rPr>
              <a:t>de la classe, mais seulement indirectement par </a:t>
            </a:r>
            <a:r>
              <a:rPr lang="fr-FR" sz="2400" b="1">
                <a:latin typeface="Times New Roman"/>
                <a:ea typeface="Times New Roman"/>
                <a:cs typeface="Times New Roman"/>
                <a:sym typeface="Times New Roman"/>
              </a:rPr>
              <a:t>l'intermédiaire des méthodes. </a:t>
            </a:r>
            <a:endParaRPr/>
          </a:p>
        </p:txBody>
      </p:sp>
      <p:sp>
        <p:nvSpPr>
          <p:cNvPr id="173" name="Google Shape;17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8</a:t>
            </a:fld>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9</a:t>
            </a:fld>
            <a:endParaRPr/>
          </a:p>
        </p:txBody>
      </p:sp>
      <p:sp>
        <p:nvSpPr>
          <p:cNvPr id="179" name="Google Shape;17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b="1"/>
              <a:t>L’encapsulation: Définition</a:t>
            </a:r>
            <a:endParaRPr/>
          </a:p>
        </p:txBody>
      </p:sp>
      <p:sp>
        <p:nvSpPr>
          <p:cNvPr id="180" name="Google Shape;180;p9"/>
          <p:cNvSpPr/>
          <p:nvPr/>
        </p:nvSpPr>
        <p:spPr>
          <a:xfrm>
            <a:off x="3959259" y="1911357"/>
            <a:ext cx="4656841" cy="106522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Calibri"/>
                <a:ea typeface="Calibri"/>
                <a:cs typeface="Calibri"/>
                <a:sym typeface="Calibri"/>
              </a:rPr>
              <a:t>ENCAPSULATION</a:t>
            </a:r>
            <a:endParaRPr sz="1800" b="0" i="0" u="none" strike="noStrike" cap="none">
              <a:solidFill>
                <a:schemeClr val="lt1"/>
              </a:solidFill>
              <a:latin typeface="Calibri"/>
              <a:ea typeface="Calibri"/>
              <a:cs typeface="Calibri"/>
              <a:sym typeface="Calibri"/>
            </a:endParaRPr>
          </a:p>
        </p:txBody>
      </p:sp>
      <p:sp>
        <p:nvSpPr>
          <p:cNvPr id="181" name="Google Shape;181;p9"/>
          <p:cNvSpPr/>
          <p:nvPr/>
        </p:nvSpPr>
        <p:spPr>
          <a:xfrm>
            <a:off x="838201" y="4262485"/>
            <a:ext cx="3121058" cy="1065229"/>
          </a:xfrm>
          <a:prstGeom prst="rect">
            <a:avLst/>
          </a:prstGeom>
          <a:solidFill>
            <a:srgbClr val="54813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Calibri"/>
                <a:ea typeface="Calibri"/>
                <a:cs typeface="Calibri"/>
                <a:sym typeface="Calibri"/>
              </a:rPr>
              <a:t>CLASSES</a:t>
            </a:r>
            <a:endParaRPr sz="1800" b="0" i="0" u="none" strike="noStrike" cap="none">
              <a:solidFill>
                <a:schemeClr val="lt1"/>
              </a:solidFill>
              <a:latin typeface="Calibri"/>
              <a:ea typeface="Calibri"/>
              <a:cs typeface="Calibri"/>
              <a:sym typeface="Calibri"/>
            </a:endParaRPr>
          </a:p>
        </p:txBody>
      </p:sp>
      <p:sp>
        <p:nvSpPr>
          <p:cNvPr id="182" name="Google Shape;182;p9"/>
          <p:cNvSpPr/>
          <p:nvPr/>
        </p:nvSpPr>
        <p:spPr>
          <a:xfrm>
            <a:off x="4724400" y="4262485"/>
            <a:ext cx="3121058" cy="1065229"/>
          </a:xfrm>
          <a:prstGeom prst="rect">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Calibri"/>
                <a:ea typeface="Calibri"/>
                <a:cs typeface="Calibri"/>
                <a:sym typeface="Calibri"/>
              </a:rPr>
              <a:t>METHODES</a:t>
            </a:r>
            <a:endParaRPr sz="1800" b="0" i="0" u="none" strike="noStrike" cap="none">
              <a:solidFill>
                <a:schemeClr val="lt1"/>
              </a:solidFill>
              <a:latin typeface="Calibri"/>
              <a:ea typeface="Calibri"/>
              <a:cs typeface="Calibri"/>
              <a:sym typeface="Calibri"/>
            </a:endParaRPr>
          </a:p>
        </p:txBody>
      </p:sp>
      <p:sp>
        <p:nvSpPr>
          <p:cNvPr id="183" name="Google Shape;183;p9"/>
          <p:cNvSpPr/>
          <p:nvPr/>
        </p:nvSpPr>
        <p:spPr>
          <a:xfrm>
            <a:off x="8610600" y="4262485"/>
            <a:ext cx="3121058" cy="1065229"/>
          </a:xfrm>
          <a:prstGeom prst="rect">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Calibri"/>
                <a:ea typeface="Calibri"/>
                <a:cs typeface="Calibri"/>
                <a:sym typeface="Calibri"/>
              </a:rPr>
              <a:t>ATTRIBUTS</a:t>
            </a:r>
            <a:endParaRPr sz="1400" b="0" i="0" u="none" strike="noStrike" cap="none">
              <a:solidFill>
                <a:srgbClr val="000000"/>
              </a:solidFill>
              <a:latin typeface="Arial"/>
              <a:ea typeface="Arial"/>
              <a:cs typeface="Arial"/>
              <a:sym typeface="Arial"/>
            </a:endParaRPr>
          </a:p>
        </p:txBody>
      </p:sp>
      <p:sp>
        <p:nvSpPr>
          <p:cNvPr id="184" name="Google Shape;184;p9"/>
          <p:cNvSpPr/>
          <p:nvPr/>
        </p:nvSpPr>
        <p:spPr>
          <a:xfrm rot="2783734">
            <a:off x="3548800" y="3134055"/>
            <a:ext cx="316190" cy="970961"/>
          </a:xfrm>
          <a:prstGeom prst="downArrow">
            <a:avLst>
              <a:gd name="adj1" fmla="val 50000"/>
              <a:gd name="adj2" fmla="val 50000"/>
            </a:avLst>
          </a:prstGeom>
          <a:solidFill>
            <a:srgbClr val="FFD96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9"/>
          <p:cNvSpPr/>
          <p:nvPr/>
        </p:nvSpPr>
        <p:spPr>
          <a:xfrm rot="-2893868">
            <a:off x="8989637" y="3136254"/>
            <a:ext cx="316190" cy="970961"/>
          </a:xfrm>
          <a:prstGeom prst="downArrow">
            <a:avLst>
              <a:gd name="adj1" fmla="val 50000"/>
              <a:gd name="adj2" fmla="val 50000"/>
            </a:avLst>
          </a:prstGeom>
          <a:solidFill>
            <a:srgbClr val="FFD96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6" name="Google Shape;186;p9"/>
          <p:cNvSpPr/>
          <p:nvPr/>
        </p:nvSpPr>
        <p:spPr>
          <a:xfrm>
            <a:off x="6126834" y="3170231"/>
            <a:ext cx="316190" cy="970961"/>
          </a:xfrm>
          <a:prstGeom prst="downArrow">
            <a:avLst>
              <a:gd name="adj1" fmla="val 50000"/>
              <a:gd name="adj2" fmla="val 50000"/>
            </a:avLst>
          </a:prstGeom>
          <a:solidFill>
            <a:srgbClr val="FFD96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Thème1">
  <a:themeElements>
    <a:clrScheme name="Bureau">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1513</Words>
  <Application>Microsoft Office PowerPoint</Application>
  <PresentationFormat>Grand écran</PresentationFormat>
  <Paragraphs>350</Paragraphs>
  <Slides>29</Slides>
  <Notes>29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29</vt:i4>
      </vt:variant>
    </vt:vector>
  </HeadingPairs>
  <TitlesOfParts>
    <vt:vector size="33" baseType="lpstr">
      <vt:lpstr>Arial</vt:lpstr>
      <vt:lpstr>Calibri</vt:lpstr>
      <vt:lpstr>Times New Roman</vt:lpstr>
      <vt:lpstr>Thème1</vt:lpstr>
      <vt:lpstr>Chapitre 3 : Encapsulation</vt:lpstr>
      <vt:lpstr>PLAN </vt:lpstr>
      <vt:lpstr>Objectifs </vt:lpstr>
      <vt:lpstr>Présentation PowerPoint</vt:lpstr>
      <vt:lpstr>   Les packages</vt:lpstr>
      <vt:lpstr>   Les packages</vt:lpstr>
      <vt:lpstr>Présentation PowerPoint</vt:lpstr>
      <vt:lpstr>   L’encapsulation: Définition</vt:lpstr>
      <vt:lpstr>   L’encapsulation: Définition</vt:lpstr>
      <vt:lpstr>   L’encapsulation: modificateurs d’accès</vt:lpstr>
      <vt:lpstr>   L’encapsulation: modificateurs d’accès</vt:lpstr>
      <vt:lpstr>Encapsulation des classes (1/3)</vt:lpstr>
      <vt:lpstr>Encapsulation des classes (2/3)</vt:lpstr>
      <vt:lpstr>Encapsulation des classes (3/3)</vt:lpstr>
      <vt:lpstr>Encapsulation des attributs (1/5)</vt:lpstr>
      <vt:lpstr>Encapsulation des attributs (2/5)</vt:lpstr>
      <vt:lpstr>Encapsulation des attributs (3/5)</vt:lpstr>
      <vt:lpstr>Encapsulation des attributs (4/5)</vt:lpstr>
      <vt:lpstr>Encapsulation des attributs (5/5)</vt:lpstr>
      <vt:lpstr>Encapsulation des méthodes (1/5)</vt:lpstr>
      <vt:lpstr>Encapsulation des méthodes (2/5)</vt:lpstr>
      <vt:lpstr>Encapsulation des méthodes (3/5)</vt:lpstr>
      <vt:lpstr>Encapsulation des méthodes (4/5)</vt:lpstr>
      <vt:lpstr>Encapsulation des méthodes (5/5)</vt:lpstr>
      <vt:lpstr>Encapsulation des attributs/méthodes </vt:lpstr>
      <vt:lpstr>Présentation PowerPoint</vt:lpstr>
      <vt:lpstr>Les accesseurs (GET) &amp; mutateurs (SET)</vt:lpstr>
      <vt:lpstr>Les accesseurs (GET) &amp; mutateurs (SET)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3 : Encapsulation</dc:title>
  <cp:lastModifiedBy>Adel Kedidi</cp:lastModifiedBy>
  <cp:revision>2</cp:revision>
  <dcterms:modified xsi:type="dcterms:W3CDTF">2022-02-12T19:29:59Z</dcterms:modified>
</cp:coreProperties>
</file>