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Arimo"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zQusCboREvxn/ug5GAD6tShk4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001" autoAdjust="0"/>
    <p:restoredTop sz="94660"/>
  </p:normalViewPr>
  <p:slideViewPr>
    <p:cSldViewPr snapToGrid="0">
      <p:cViewPr varScale="1">
        <p:scale>
          <a:sx n="62" d="100"/>
          <a:sy n="62" d="100"/>
        </p:scale>
        <p:origin x="128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tête de section" type="secHead">
  <p:cSld name="SECTION_HEADER">
    <p:spTree>
      <p:nvGrpSpPr>
        <p:cNvPr id="1" name="Shape 27"/>
        <p:cNvGrpSpPr/>
        <p:nvPr/>
      </p:nvGrpSpPr>
      <p:grpSpPr>
        <a:xfrm>
          <a:off x="0" y="0"/>
          <a:ext cx="0" cy="0"/>
          <a:chOff x="0" y="0"/>
          <a:chExt cx="0" cy="0"/>
        </a:xfrm>
      </p:grpSpPr>
      <p:sp>
        <p:nvSpPr>
          <p:cNvPr id="28" name="Google Shape;28;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 name="Google Shape;90;p1"/>
          <p:cNvSpPr txBox="1">
            <a:spLocks noGrp="1"/>
          </p:cNvSpPr>
          <p:nvPr>
            <p:ph type="ctrTitle"/>
          </p:nvPr>
        </p:nvSpPr>
        <p:spPr>
          <a:xfrm>
            <a:off x="472440" y="3324966"/>
            <a:ext cx="11247120" cy="97518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62626"/>
              </a:buClr>
              <a:buSzPts val="2800"/>
              <a:buFont typeface="Times New Roman"/>
              <a:buNone/>
            </a:pPr>
            <a:r>
              <a:rPr lang="fr-FR" sz="2800">
                <a:solidFill>
                  <a:srgbClr val="262626"/>
                </a:solidFill>
                <a:latin typeface="Times New Roman"/>
                <a:ea typeface="Times New Roman"/>
                <a:cs typeface="Times New Roman"/>
                <a:sym typeface="Times New Roman"/>
              </a:rPr>
              <a:t>Chapitre 4 </a:t>
            </a:r>
            <a:r>
              <a:rPr lang="fr-FR" sz="3600">
                <a:solidFill>
                  <a:srgbClr val="262626"/>
                </a:solidFill>
                <a:latin typeface="Times New Roman"/>
                <a:ea typeface="Times New Roman"/>
                <a:cs typeface="Times New Roman"/>
                <a:sym typeface="Times New Roman"/>
              </a:rPr>
              <a:t>: </a:t>
            </a:r>
            <a:r>
              <a:rPr lang="fr-FR" sz="3000"/>
              <a:t>Héritage</a:t>
            </a:r>
            <a:endParaRPr sz="3000" dirty="0">
              <a:solidFill>
                <a:srgbClr val="262626"/>
              </a:solidFill>
            </a:endParaRPr>
          </a:p>
        </p:txBody>
      </p:sp>
      <p:sp>
        <p:nvSpPr>
          <p:cNvPr id="91" name="Google Shape;91;p1"/>
          <p:cNvSpPr txBox="1"/>
          <p:nvPr/>
        </p:nvSpPr>
        <p:spPr>
          <a:xfrm>
            <a:off x="580913" y="5201779"/>
            <a:ext cx="293846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rgbClr val="262626"/>
                </a:solidFill>
                <a:latin typeface="Calibri"/>
                <a:ea typeface="Calibri"/>
                <a:cs typeface="Calibri"/>
                <a:sym typeface="Calibri"/>
              </a:rPr>
              <a:t>ESPRIT - UP JAVA</a:t>
            </a:r>
            <a:endParaRPr sz="1400" b="0" i="0" u="none" strike="noStrike" cap="none">
              <a:solidFill>
                <a:srgbClr val="000000"/>
              </a:solidFill>
              <a:latin typeface="Arial"/>
              <a:ea typeface="Arial"/>
              <a:cs typeface="Arial"/>
              <a:sym typeface="Arial"/>
            </a:endParaRPr>
          </a:p>
        </p:txBody>
      </p:sp>
      <p:sp>
        <p:nvSpPr>
          <p:cNvPr id="92" name="Google Shape;92;p1"/>
          <p:cNvSpPr txBox="1"/>
          <p:nvPr/>
        </p:nvSpPr>
        <p:spPr>
          <a:xfrm>
            <a:off x="8641264" y="5212349"/>
            <a:ext cx="330259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Année universitaire 20</a:t>
            </a:r>
            <a:r>
              <a:rPr lang="fr-FR" sz="1800" dirty="0">
                <a:solidFill>
                  <a:schemeClr val="dk1"/>
                </a:solidFill>
                <a:latin typeface="Calibri"/>
                <a:ea typeface="Calibri"/>
                <a:cs typeface="Calibri"/>
                <a:sym typeface="Calibri"/>
              </a:rPr>
              <a:t>21</a:t>
            </a:r>
            <a:r>
              <a:rPr lang="fr-FR" sz="1800" b="0" i="0" u="none" strike="noStrike" cap="none" dirty="0">
                <a:solidFill>
                  <a:schemeClr val="dk1"/>
                </a:solidFill>
                <a:latin typeface="Calibri"/>
                <a:ea typeface="Calibri"/>
                <a:cs typeface="Calibri"/>
                <a:sym typeface="Calibri"/>
              </a:rPr>
              <a:t>/20</a:t>
            </a:r>
            <a:r>
              <a:rPr lang="fr-FR" sz="1800" dirty="0">
                <a:solidFill>
                  <a:schemeClr val="dk1"/>
                </a:solidFill>
                <a:latin typeface="Calibri"/>
                <a:ea typeface="Calibri"/>
                <a:cs typeface="Calibri"/>
                <a:sym typeface="Calibri"/>
              </a:rPr>
              <a:t>22</a:t>
            </a:r>
            <a:endParaRPr sz="1400" b="0" i="0" u="none" strike="noStrike" cap="none" dirty="0">
              <a:solidFill>
                <a:srgbClr val="000000"/>
              </a:solidFill>
              <a:latin typeface="Arial"/>
              <a:ea typeface="Arial"/>
              <a:cs typeface="Arial"/>
              <a:sym typeface="Arial"/>
            </a:endParaRPr>
          </a:p>
        </p:txBody>
      </p:sp>
      <p:sp>
        <p:nvSpPr>
          <p:cNvPr id="93" name="Google Shape;93;p1"/>
          <p:cNvSpPr txBox="1"/>
          <p:nvPr/>
        </p:nvSpPr>
        <p:spPr>
          <a:xfrm>
            <a:off x="1600200" y="2863299"/>
            <a:ext cx="8835391"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fr-FR" sz="3000" b="1" i="0" u="none" strike="noStrike" cap="none" dirty="0">
                <a:solidFill>
                  <a:schemeClr val="dk1"/>
                </a:solidFill>
                <a:latin typeface="Calibri"/>
                <a:ea typeface="Calibri"/>
                <a:cs typeface="Calibri"/>
                <a:sym typeface="Calibri"/>
              </a:rPr>
              <a:t>Programmation Orientée Objet  JAVA &amp; Application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Héritage: Exemple</a:t>
            </a:r>
            <a:endParaRPr/>
          </a:p>
        </p:txBody>
      </p:sp>
      <p:sp>
        <p:nvSpPr>
          <p:cNvPr id="163" name="Google Shape;1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10</a:t>
            </a:fld>
            <a:endParaRPr/>
          </a:p>
        </p:txBody>
      </p:sp>
      <p:sp>
        <p:nvSpPr>
          <p:cNvPr id="164" name="Google Shape;164;p10"/>
          <p:cNvSpPr/>
          <p:nvPr/>
        </p:nvSpPr>
        <p:spPr>
          <a:xfrm>
            <a:off x="1018095" y="1832035"/>
            <a:ext cx="10228081" cy="452431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En Java, chaque classe a une et une seule classe mère (pas d’héritage multiple) dont elle hérite les variables et les méthodes</a:t>
            </a:r>
            <a:endParaRPr sz="1400" b="0" i="0" u="none" strike="noStrike" cap="none" dirty="0">
              <a:solidFill>
                <a:srgbClr val="000000"/>
              </a:solidFill>
              <a:latin typeface="Arial"/>
              <a:ea typeface="Arial"/>
              <a:cs typeface="Arial"/>
              <a:sym typeface="Arial"/>
            </a:endParaRPr>
          </a:p>
          <a:p>
            <a:pPr marL="342900" marR="0" lvl="0" indent="-190500" algn="l" rtl="0">
              <a:lnSpc>
                <a:spcPct val="150000"/>
              </a:lnSpc>
              <a:spcBef>
                <a:spcPts val="0"/>
              </a:spcBef>
              <a:spcAft>
                <a:spcPts val="0"/>
              </a:spcAft>
              <a:buClr>
                <a:schemeClr val="dk1"/>
              </a:buClr>
              <a:buSzPts val="2400"/>
              <a:buFont typeface="Arial"/>
              <a:buNone/>
            </a:pPr>
            <a:r>
              <a:rPr lang="fr-FR" sz="2400" dirty="0">
                <a:solidFill>
                  <a:schemeClr val="dk1"/>
                </a:solidFill>
                <a:latin typeface="Times New Roman"/>
                <a:ea typeface="Times New Roman"/>
                <a:cs typeface="Times New Roman"/>
                <a:sym typeface="Times New Roman"/>
              </a:rPr>
              <a:t>3 utilisations :   </a:t>
            </a:r>
            <a:r>
              <a:rPr lang="fr-FR" sz="2400" dirty="0" err="1">
                <a:solidFill>
                  <a:schemeClr val="dk1"/>
                </a:solidFill>
                <a:latin typeface="Times New Roman"/>
                <a:ea typeface="Times New Roman"/>
                <a:cs typeface="Times New Roman"/>
                <a:sym typeface="Times New Roman"/>
              </a:rPr>
              <a:t>this.nomAttribut</a:t>
            </a:r>
            <a:r>
              <a:rPr lang="fr-FR" sz="2400" dirty="0">
                <a:solidFill>
                  <a:schemeClr val="dk1"/>
                </a:solidFill>
                <a:latin typeface="Times New Roman"/>
                <a:ea typeface="Times New Roman"/>
                <a:cs typeface="Times New Roman"/>
                <a:sym typeface="Times New Roman"/>
              </a:rPr>
              <a:t>         </a:t>
            </a:r>
            <a:r>
              <a:rPr lang="fr-FR" sz="2400" dirty="0" err="1">
                <a:solidFill>
                  <a:schemeClr val="dk1"/>
                </a:solidFill>
                <a:latin typeface="Times New Roman"/>
                <a:ea typeface="Times New Roman"/>
                <a:cs typeface="Times New Roman"/>
                <a:sym typeface="Times New Roman"/>
              </a:rPr>
              <a:t>this.nomMéthode</a:t>
            </a:r>
            <a:r>
              <a:rPr lang="fr-FR" sz="2400" dirty="0">
                <a:solidFill>
                  <a:schemeClr val="dk1"/>
                </a:solidFill>
                <a:latin typeface="Times New Roman"/>
                <a:ea typeface="Times New Roman"/>
                <a:cs typeface="Times New Roman"/>
                <a:sym typeface="Times New Roman"/>
              </a:rPr>
              <a:t>()        </a:t>
            </a:r>
            <a:r>
              <a:rPr lang="fr-FR" sz="2400" dirty="0" err="1">
                <a:solidFill>
                  <a:schemeClr val="dk1"/>
                </a:solidFill>
                <a:latin typeface="Times New Roman"/>
                <a:ea typeface="Times New Roman"/>
                <a:cs typeface="Times New Roman"/>
                <a:sym typeface="Times New Roman"/>
              </a:rPr>
              <a:t>this</a:t>
            </a:r>
            <a:r>
              <a:rPr lang="fr-FR" sz="2400" dirty="0">
                <a:solidFill>
                  <a:schemeClr val="dk1"/>
                </a:solidFill>
                <a:latin typeface="Times New Roman"/>
                <a:ea typeface="Times New Roman"/>
                <a:cs typeface="Times New Roman"/>
                <a:sym typeface="Times New Roman"/>
              </a:rPr>
              <a:t>();</a:t>
            </a:r>
            <a:r>
              <a:rPr lang="fr-FR" sz="2400" dirty="0" err="1">
                <a:solidFill>
                  <a:schemeClr val="dk1"/>
                </a:solidFill>
                <a:latin typeface="Times New Roman"/>
                <a:ea typeface="Times New Roman"/>
                <a:cs typeface="Times New Roman"/>
                <a:sym typeface="Times New Roman"/>
              </a:rPr>
              <a:t>this</a:t>
            </a:r>
            <a:r>
              <a:rPr lang="fr-FR" sz="2400" dirty="0">
                <a:solidFill>
                  <a:schemeClr val="dk1"/>
                </a:solidFill>
                <a:latin typeface="Times New Roman"/>
                <a:ea typeface="Times New Roman"/>
                <a:cs typeface="Times New Roman"/>
                <a:sym typeface="Times New Roman"/>
              </a:rPr>
              <a:t>(a)</a:t>
            </a:r>
            <a:endParaRPr lang="fr-FR" sz="2400" b="0" i="0" u="none" strike="noStrike" cap="none" dirty="0">
              <a:solidFill>
                <a:schemeClr val="dk1"/>
              </a:solidFill>
              <a:latin typeface="Times New Roman"/>
              <a:ea typeface="Times New Roman"/>
              <a:cs typeface="Times New Roman"/>
              <a:sym typeface="Times New Roman"/>
            </a:endParaRPr>
          </a:p>
          <a:p>
            <a:pPr marL="342900" lvl="0" indent="-190500">
              <a:lnSpc>
                <a:spcPct val="150000"/>
              </a:lnSpc>
              <a:buClr>
                <a:schemeClr val="dk1"/>
              </a:buClr>
              <a:buSzPts val="2400"/>
            </a:pPr>
            <a:r>
              <a:rPr lang="fr-FR" sz="2400" dirty="0">
                <a:solidFill>
                  <a:schemeClr val="dk1"/>
                </a:solidFill>
                <a:latin typeface="Times New Roman"/>
                <a:ea typeface="Times New Roman"/>
                <a:cs typeface="Times New Roman"/>
                <a:sym typeface="Times New Roman"/>
              </a:rPr>
              <a:t>			 </a:t>
            </a:r>
            <a:r>
              <a:rPr lang="fr-FR" sz="2400" dirty="0" err="1">
                <a:solidFill>
                  <a:schemeClr val="dk1"/>
                </a:solidFill>
                <a:latin typeface="Times New Roman"/>
                <a:ea typeface="Times New Roman"/>
                <a:cs typeface="Times New Roman"/>
                <a:sym typeface="Times New Roman"/>
              </a:rPr>
              <a:t>super.nomAttribut</a:t>
            </a:r>
            <a:r>
              <a:rPr lang="fr-FR" sz="2400" dirty="0">
                <a:solidFill>
                  <a:schemeClr val="dk1"/>
                </a:solidFill>
                <a:latin typeface="Times New Roman"/>
                <a:ea typeface="Times New Roman"/>
                <a:cs typeface="Times New Roman"/>
                <a:sym typeface="Times New Roman"/>
              </a:rPr>
              <a:t>    </a:t>
            </a:r>
            <a:r>
              <a:rPr lang="fr-FR" sz="2400" dirty="0" err="1">
                <a:solidFill>
                  <a:schemeClr val="dk1"/>
                </a:solidFill>
                <a:latin typeface="Times New Roman"/>
                <a:ea typeface="Times New Roman"/>
                <a:cs typeface="Times New Roman"/>
                <a:sym typeface="Times New Roman"/>
              </a:rPr>
              <a:t>super.nomMéthode</a:t>
            </a:r>
            <a:r>
              <a:rPr lang="fr-FR" sz="2400" dirty="0">
                <a:solidFill>
                  <a:schemeClr val="dk1"/>
                </a:solidFill>
                <a:latin typeface="Times New Roman"/>
                <a:ea typeface="Times New Roman"/>
                <a:cs typeface="Times New Roman"/>
                <a:sym typeface="Times New Roman"/>
              </a:rPr>
              <a:t>()         super(); super(</a:t>
            </a:r>
            <a:r>
              <a:rPr lang="fr-FR" sz="2400" dirty="0" err="1">
                <a:solidFill>
                  <a:schemeClr val="dk1"/>
                </a:solidFill>
                <a:latin typeface="Times New Roman"/>
                <a:ea typeface="Times New Roman"/>
                <a:cs typeface="Times New Roman"/>
                <a:sym typeface="Times New Roman"/>
              </a:rPr>
              <a:t>a,b</a:t>
            </a:r>
            <a:r>
              <a:rPr lang="fr-FR" sz="2400" dirty="0">
                <a:solidFill>
                  <a:schemeClr val="dk1"/>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-Le mot clef </a:t>
            </a:r>
            <a:r>
              <a:rPr lang="fr-FR" sz="2400" b="1" i="0" u="none" strike="noStrike" cap="none" dirty="0" err="1">
                <a:solidFill>
                  <a:schemeClr val="dk1"/>
                </a:solidFill>
                <a:latin typeface="Times New Roman"/>
                <a:ea typeface="Times New Roman"/>
                <a:cs typeface="Times New Roman"/>
                <a:sym typeface="Times New Roman"/>
              </a:rPr>
              <a:t>extends</a:t>
            </a:r>
            <a:r>
              <a:rPr lang="fr-FR" sz="2400" b="0" i="0" u="none" strike="noStrike" cap="none" dirty="0">
                <a:solidFill>
                  <a:schemeClr val="dk1"/>
                </a:solidFill>
                <a:latin typeface="Times New Roman"/>
                <a:ea typeface="Times New Roman"/>
                <a:cs typeface="Times New Roman"/>
                <a:sym typeface="Times New Roman"/>
              </a:rPr>
              <a:t> indique la classe mère : </a:t>
            </a:r>
          </a:p>
          <a:p>
            <a:pPr marR="0" lvl="0" algn="l" rtl="0">
              <a:lnSpc>
                <a:spcPct val="150000"/>
              </a:lnSpc>
              <a:spcBef>
                <a:spcPts val="0"/>
              </a:spcBef>
              <a:spcAft>
                <a:spcPts val="0"/>
              </a:spcAft>
              <a:buClr>
                <a:schemeClr val="dk1"/>
              </a:buClr>
              <a:buSzPts val="2400"/>
            </a:pPr>
            <a:r>
              <a:rPr lang="fr-FR" sz="2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Par défaut (pas de </a:t>
            </a:r>
            <a:r>
              <a:rPr lang="fr-FR" sz="2400" b="1" i="0" u="none" strike="noStrike" cap="none" dirty="0" err="1">
                <a:solidFill>
                  <a:schemeClr val="dk1"/>
                </a:solidFill>
                <a:latin typeface="Times New Roman"/>
                <a:ea typeface="Times New Roman"/>
                <a:cs typeface="Times New Roman"/>
                <a:sym typeface="Times New Roman"/>
              </a:rPr>
              <a:t>extends</a:t>
            </a:r>
            <a:r>
              <a:rPr lang="fr-FR" sz="2400" b="0" i="0" u="none" strike="noStrike" cap="none" dirty="0">
                <a:solidFill>
                  <a:schemeClr val="dk1"/>
                </a:solidFill>
                <a:latin typeface="Times New Roman"/>
                <a:ea typeface="Times New Roman"/>
                <a:cs typeface="Times New Roman"/>
                <a:sym typeface="Times New Roman"/>
              </a:rPr>
              <a:t> dans la définition d’une classe), une classe hérite de la classe Object</a:t>
            </a:r>
            <a:endParaRPr sz="1400" b="0" i="0" u="none" strike="noStrike" cap="none" dirty="0">
              <a:solidFill>
                <a:srgbClr val="000000"/>
              </a:solidFill>
              <a:latin typeface="Arial"/>
              <a:ea typeface="Arial"/>
              <a:cs typeface="Arial"/>
              <a:sym typeface="Arial"/>
            </a:endParaRPr>
          </a:p>
        </p:txBody>
      </p:sp>
      <p:sp>
        <p:nvSpPr>
          <p:cNvPr id="165" name="Google Shape;165;p10"/>
          <p:cNvSpPr/>
          <p:nvPr/>
        </p:nvSpPr>
        <p:spPr>
          <a:xfrm>
            <a:off x="3421929" y="4641167"/>
            <a:ext cx="5420412" cy="641023"/>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dirty="0">
                <a:solidFill>
                  <a:schemeClr val="lt1"/>
                </a:solidFill>
                <a:latin typeface="Times New Roman"/>
                <a:ea typeface="Times New Roman"/>
                <a:cs typeface="Times New Roman"/>
                <a:sym typeface="Times New Roman"/>
              </a:rPr>
              <a:t> public </a:t>
            </a:r>
            <a:r>
              <a:rPr lang="fr-FR" sz="2000" b="0" i="0" u="none" strike="noStrike" cap="none" dirty="0">
                <a:solidFill>
                  <a:schemeClr val="lt1"/>
                </a:solidFill>
                <a:latin typeface="Times New Roman"/>
                <a:ea typeface="Times New Roman"/>
                <a:cs typeface="Times New Roman"/>
                <a:sym typeface="Times New Roman"/>
              </a:rPr>
              <a:t>class Cat </a:t>
            </a:r>
            <a:r>
              <a:rPr lang="fr-FR" sz="2000" b="1" i="0" u="none" strike="noStrike" cap="none" dirty="0" err="1">
                <a:solidFill>
                  <a:srgbClr val="FEE599"/>
                </a:solidFill>
                <a:latin typeface="Times New Roman"/>
                <a:ea typeface="Times New Roman"/>
                <a:cs typeface="Times New Roman"/>
                <a:sym typeface="Times New Roman"/>
              </a:rPr>
              <a:t>extends</a:t>
            </a:r>
            <a:r>
              <a:rPr lang="fr-FR" sz="2000" b="0" i="0" u="none" strike="noStrike" cap="none" dirty="0">
                <a:solidFill>
                  <a:schemeClr val="lt1"/>
                </a:solidFill>
                <a:latin typeface="Times New Roman"/>
                <a:ea typeface="Times New Roman"/>
                <a:cs typeface="Times New Roman"/>
                <a:sym typeface="Times New Roman"/>
              </a:rPr>
              <a:t> Animal</a:t>
            </a:r>
            <a:endParaRPr sz="2000" b="0" i="0" u="none" strike="noStrike" cap="none" dirty="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Héritage: Exemple</a:t>
            </a:r>
            <a:endParaRPr/>
          </a:p>
        </p:txBody>
      </p:sp>
      <p:sp>
        <p:nvSpPr>
          <p:cNvPr id="171" name="Google Shape;17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11</a:t>
            </a:fld>
            <a:endParaRPr/>
          </a:p>
        </p:txBody>
      </p:sp>
      <p:pic>
        <p:nvPicPr>
          <p:cNvPr id="172" name="Google Shape;172;p11" descr="Une image contenant capture d’écran&#10;&#10;Description générée automatiquement"/>
          <p:cNvPicPr preferRelativeResize="0"/>
          <p:nvPr/>
        </p:nvPicPr>
        <p:blipFill rotWithShape="1">
          <a:blip r:embed="rId3">
            <a:alphaModFix/>
          </a:blip>
          <a:srcRect/>
          <a:stretch/>
        </p:blipFill>
        <p:spPr>
          <a:xfrm>
            <a:off x="1446431" y="1504204"/>
            <a:ext cx="8647596" cy="498867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p:nvPr/>
        </p:nvSpPr>
        <p:spPr>
          <a:xfrm>
            <a:off x="998457" y="4714974"/>
            <a:ext cx="10624794" cy="1545996"/>
          </a:xfrm>
          <a:prstGeom prst="rect">
            <a:avLst/>
          </a:prstGeom>
          <a:solidFill>
            <a:srgbClr val="DDEAF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8" name="Google Shape;178;p12"/>
          <p:cNvSpPr/>
          <p:nvPr/>
        </p:nvSpPr>
        <p:spPr>
          <a:xfrm>
            <a:off x="998457" y="2573518"/>
            <a:ext cx="10624794" cy="1545996"/>
          </a:xfrm>
          <a:prstGeom prst="rect">
            <a:avLst/>
          </a:prstGeom>
          <a:solidFill>
            <a:srgbClr val="DDEAF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Héritage: Notons que…</a:t>
            </a:r>
            <a:endParaRPr/>
          </a:p>
        </p:txBody>
      </p:sp>
      <p:sp>
        <p:nvSpPr>
          <p:cNvPr id="180" name="Google Shape;1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12</a:t>
            </a:fld>
            <a:endParaRPr/>
          </a:p>
        </p:txBody>
      </p:sp>
      <p:sp>
        <p:nvSpPr>
          <p:cNvPr id="181" name="Google Shape;181;p12"/>
          <p:cNvSpPr/>
          <p:nvPr/>
        </p:nvSpPr>
        <p:spPr>
          <a:xfrm>
            <a:off x="245097" y="1543730"/>
            <a:ext cx="11312165" cy="4893647"/>
          </a:xfrm>
          <a:prstGeom prst="rect">
            <a:avLst/>
          </a:prstGeom>
          <a:no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Toutes les classes étendent la superclasse «  Object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dirty="0">
                <a:solidFill>
                  <a:schemeClr val="dk1"/>
                </a:solidFill>
                <a:latin typeface="Times New Roman"/>
                <a:ea typeface="Times New Roman"/>
                <a:cs typeface="Times New Roman"/>
                <a:sym typeface="Times New Roman"/>
              </a:rPr>
              <a:t>	 par exemple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1828800" marR="0" lvl="4" indent="0" algn="l" rtl="0">
              <a:lnSpc>
                <a:spcPct val="100000"/>
              </a:lnSpc>
              <a:spcBef>
                <a:spcPts val="0"/>
              </a:spcBef>
              <a:spcAft>
                <a:spcPts val="0"/>
              </a:spcAft>
              <a:buClr>
                <a:srgbClr val="000000"/>
              </a:buClr>
              <a:buSzPts val="2400"/>
              <a:buFont typeface="Arial"/>
              <a:buNone/>
            </a:pPr>
            <a:r>
              <a:rPr lang="fr-FR" sz="2400" b="0" i="0" u="none" strike="noStrike" cap="none" dirty="0">
                <a:solidFill>
                  <a:schemeClr val="dk1"/>
                </a:solidFill>
                <a:latin typeface="Times New Roman"/>
                <a:ea typeface="Times New Roman"/>
                <a:cs typeface="Times New Roman"/>
                <a:sym typeface="Times New Roman"/>
              </a:rPr>
              <a:t>class Compte {</a:t>
            </a:r>
            <a:br>
              <a:rPr lang="fr-FR" sz="2400" b="0" i="0" u="none" strike="noStrike" cap="none" dirty="0">
                <a:solidFill>
                  <a:schemeClr val="dk1"/>
                </a:solidFill>
                <a:latin typeface="Times New Roman"/>
                <a:ea typeface="Times New Roman"/>
                <a:cs typeface="Times New Roman"/>
                <a:sym typeface="Times New Roman"/>
              </a:rPr>
            </a:br>
            <a:r>
              <a:rPr lang="fr-FR" sz="2400" b="0" i="0" u="none" strike="noStrike" cap="none" dirty="0">
                <a:solidFill>
                  <a:schemeClr val="dk1"/>
                </a:solidFill>
                <a:latin typeface="Times New Roman"/>
                <a:ea typeface="Times New Roman"/>
                <a:cs typeface="Times New Roman"/>
                <a:sym typeface="Times New Roman"/>
              </a:rPr>
              <a:t>... </a:t>
            </a:r>
            <a:br>
              <a:rPr lang="fr-FR" sz="2400" b="0" i="0" u="none" strike="noStrike" cap="none" dirty="0">
                <a:solidFill>
                  <a:schemeClr val="dk1"/>
                </a:solidFill>
                <a:latin typeface="Times New Roman"/>
                <a:ea typeface="Times New Roman"/>
                <a:cs typeface="Times New Roman"/>
                <a:sym typeface="Times New Roman"/>
              </a:rPr>
            </a:br>
            <a:r>
              <a:rPr lang="fr-FR" sz="2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1371600" marR="0" lvl="3" indent="0" algn="l" rtl="0">
              <a:lnSpc>
                <a:spcPct val="100000"/>
              </a:lnSpc>
              <a:spcBef>
                <a:spcPts val="0"/>
              </a:spcBef>
              <a:spcAft>
                <a:spcPts val="0"/>
              </a:spcAft>
              <a:buClr>
                <a:srgbClr val="000000"/>
              </a:buClr>
              <a:buSzPts val="2400"/>
              <a:buFont typeface="Arial"/>
              <a:buNone/>
            </a:pPr>
            <a:r>
              <a:rPr lang="fr-FR" sz="2400" b="0" i="0" u="sng" strike="noStrike" cap="none" dirty="0">
                <a:solidFill>
                  <a:schemeClr val="dk1"/>
                </a:solidFill>
                <a:latin typeface="Times New Roman"/>
                <a:ea typeface="Times New Roman"/>
                <a:cs typeface="Times New Roman"/>
                <a:sym typeface="Times New Roman"/>
              </a:rPr>
              <a:t>cela signifie : </a:t>
            </a:r>
            <a:endParaRPr sz="1400" b="0" i="0" u="none" strike="noStrike" cap="none" dirty="0">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1828800" marR="0" lvl="4" indent="0" algn="l" rtl="0">
              <a:lnSpc>
                <a:spcPct val="100000"/>
              </a:lnSpc>
              <a:spcBef>
                <a:spcPts val="0"/>
              </a:spcBef>
              <a:spcAft>
                <a:spcPts val="0"/>
              </a:spcAft>
              <a:buClr>
                <a:srgbClr val="000000"/>
              </a:buClr>
              <a:buSzPts val="2400"/>
              <a:buFont typeface="Arial"/>
              <a:buNone/>
            </a:pPr>
            <a:r>
              <a:rPr lang="fr-FR" sz="2400" b="0" i="0" u="none" strike="noStrike" cap="none" dirty="0">
                <a:solidFill>
                  <a:schemeClr val="dk1"/>
                </a:solidFill>
                <a:latin typeface="Times New Roman"/>
                <a:ea typeface="Times New Roman"/>
                <a:cs typeface="Times New Roman"/>
                <a:sym typeface="Times New Roman"/>
              </a:rPr>
              <a:t>class Compte </a:t>
            </a:r>
            <a:r>
              <a:rPr lang="fr-FR" sz="2400" b="0" i="0" u="none" strike="noStrike" cap="none" dirty="0" err="1">
                <a:solidFill>
                  <a:schemeClr val="dk1"/>
                </a:solidFill>
                <a:latin typeface="Times New Roman"/>
                <a:ea typeface="Times New Roman"/>
                <a:cs typeface="Times New Roman"/>
                <a:sym typeface="Times New Roman"/>
              </a:rPr>
              <a:t>extends</a:t>
            </a:r>
            <a:r>
              <a:rPr lang="fr-FR" sz="2400" b="0" i="0" u="none" strike="noStrike" cap="none" dirty="0">
                <a:solidFill>
                  <a:schemeClr val="dk1"/>
                </a:solidFill>
                <a:latin typeface="Times New Roman"/>
                <a:ea typeface="Times New Roman"/>
                <a:cs typeface="Times New Roman"/>
                <a:sym typeface="Times New Roman"/>
              </a:rPr>
              <a:t> Object {</a:t>
            </a:r>
            <a:br>
              <a:rPr lang="fr-FR" sz="2400" b="0" i="0" u="none" strike="noStrike" cap="none" dirty="0">
                <a:solidFill>
                  <a:schemeClr val="dk1"/>
                </a:solidFill>
                <a:latin typeface="Times New Roman"/>
                <a:ea typeface="Times New Roman"/>
                <a:cs typeface="Times New Roman"/>
                <a:sym typeface="Times New Roman"/>
              </a:rPr>
            </a:br>
            <a:r>
              <a:rPr lang="fr-FR" sz="2400" b="0" i="0" u="none" strike="noStrike" cap="none" dirty="0">
                <a:solidFill>
                  <a:schemeClr val="dk1"/>
                </a:solidFill>
                <a:latin typeface="Times New Roman"/>
                <a:ea typeface="Times New Roman"/>
                <a:cs typeface="Times New Roman"/>
                <a:sym typeface="Times New Roman"/>
              </a:rPr>
              <a:t>... </a:t>
            </a:r>
            <a:br>
              <a:rPr lang="fr-FR" sz="2400" b="0" i="0" u="none" strike="noStrike" cap="none" dirty="0">
                <a:solidFill>
                  <a:schemeClr val="dk1"/>
                </a:solidFill>
                <a:latin typeface="Times New Roman"/>
                <a:ea typeface="Times New Roman"/>
                <a:cs typeface="Times New Roman"/>
                <a:sym typeface="Times New Roman"/>
              </a:rPr>
            </a:br>
            <a:r>
              <a:rPr lang="fr-FR" sz="2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Héritage: Notons que…</a:t>
            </a:r>
            <a:endParaRPr/>
          </a:p>
        </p:txBody>
      </p:sp>
      <p:sp>
        <p:nvSpPr>
          <p:cNvPr id="187" name="Google Shape;18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13</a:t>
            </a:fld>
            <a:endParaRPr/>
          </a:p>
        </p:txBody>
      </p:sp>
      <p:sp>
        <p:nvSpPr>
          <p:cNvPr id="188" name="Google Shape;188;p13"/>
          <p:cNvSpPr/>
          <p:nvPr/>
        </p:nvSpPr>
        <p:spPr>
          <a:xfrm>
            <a:off x="433634" y="1573697"/>
            <a:ext cx="11312165" cy="4154984"/>
          </a:xfrm>
          <a:prstGeom prst="rect">
            <a:avLst/>
          </a:prstGeom>
          <a:noFill/>
          <a:ln>
            <a:noFill/>
          </a:ln>
        </p:spPr>
        <p:txBody>
          <a:bodyPr spcFirstLastPara="1" wrap="square" lIns="91425" tIns="45700" rIns="91425" bIns="45700" anchor="ctr" anchorCtr="0">
            <a:noAutofit/>
          </a:bodyPr>
          <a:lstStyle/>
          <a:p>
            <a:pPr marL="285750" marR="0" lvl="0" indent="-13335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Une classe ne peut étendre qu'une seule classe : on dit </a:t>
            </a:r>
            <a:r>
              <a:rPr lang="fr-FR" sz="2400" b="1" i="0" u="sng" strike="noStrike" cap="none" dirty="0">
                <a:solidFill>
                  <a:schemeClr val="dk1"/>
                </a:solidFill>
                <a:latin typeface="Times New Roman"/>
                <a:ea typeface="Times New Roman"/>
                <a:cs typeface="Times New Roman"/>
                <a:sym typeface="Times New Roman"/>
              </a:rPr>
              <a:t>qu'il n'y a pas d'héritage multiple en java</a:t>
            </a:r>
            <a:r>
              <a:rPr lang="fr-FR" sz="2400" b="0" i="0" u="none" strike="noStrike" cap="none" dirty="0">
                <a:solidFill>
                  <a:schemeClr val="dk1"/>
                </a:solidFill>
                <a:latin typeface="Times New Roman"/>
                <a:ea typeface="Times New Roman"/>
                <a:cs typeface="Times New Roman"/>
                <a:sym typeface="Times New Roman"/>
              </a:rPr>
              <a:t>.</a:t>
            </a:r>
          </a:p>
          <a:p>
            <a:pPr marL="285750" marR="0" lvl="0" indent="-13335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Une classe déclarée final ne peut pas être étendue. Par exemple, si on a : </a:t>
            </a:r>
            <a:endParaRPr sz="1400" b="0" i="0" u="none" strike="noStrike" cap="none" dirty="0">
              <a:solidFill>
                <a:srgbClr val="000000"/>
              </a:solidFill>
              <a:latin typeface="Arial"/>
              <a:ea typeface="Arial"/>
              <a:cs typeface="Arial"/>
              <a:sym typeface="Arial"/>
            </a:endParaRPr>
          </a:p>
          <a:p>
            <a:pPr marL="285750" marR="0" lvl="0" indent="-13335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914400" marR="0" lvl="2" indent="0" algn="l" rtl="0">
              <a:lnSpc>
                <a:spcPct val="100000"/>
              </a:lnSpc>
              <a:spcBef>
                <a:spcPts val="0"/>
              </a:spcBef>
              <a:spcAft>
                <a:spcPts val="0"/>
              </a:spcAft>
              <a:buClr>
                <a:srgbClr val="000000"/>
              </a:buClr>
              <a:buSzPts val="2400"/>
              <a:buFont typeface="Arial"/>
              <a:buNone/>
            </a:pPr>
            <a:r>
              <a:rPr lang="fr-FR" sz="2400" b="0" i="0" u="none" strike="noStrike" cap="none" dirty="0">
                <a:solidFill>
                  <a:srgbClr val="FF0000"/>
                </a:solidFill>
                <a:latin typeface="Times New Roman"/>
                <a:ea typeface="Times New Roman"/>
                <a:cs typeface="Times New Roman"/>
                <a:sym typeface="Times New Roman"/>
              </a:rPr>
              <a:t>final</a:t>
            </a:r>
            <a:r>
              <a:rPr lang="fr-FR" sz="2400" b="0" i="0" u="none" strike="noStrike" cap="none" dirty="0">
                <a:solidFill>
                  <a:schemeClr val="dk1"/>
                </a:solidFill>
                <a:latin typeface="Times New Roman"/>
                <a:ea typeface="Times New Roman"/>
                <a:cs typeface="Times New Roman"/>
                <a:sym typeface="Times New Roman"/>
              </a:rPr>
              <a:t> class A {</a:t>
            </a:r>
            <a:br>
              <a:rPr lang="fr-FR" sz="2400" b="0" i="0" u="none" strike="noStrike" cap="none" dirty="0">
                <a:solidFill>
                  <a:schemeClr val="dk1"/>
                </a:solidFill>
                <a:latin typeface="Times New Roman"/>
                <a:ea typeface="Times New Roman"/>
                <a:cs typeface="Times New Roman"/>
                <a:sym typeface="Times New Roman"/>
              </a:rPr>
            </a:br>
            <a:r>
              <a:rPr lang="fr-FR" sz="2400" b="0" i="0" u="none" strike="noStrike" cap="none" dirty="0">
                <a:solidFill>
                  <a:schemeClr val="dk1"/>
                </a:solidFill>
                <a:latin typeface="Times New Roman"/>
                <a:ea typeface="Times New Roman"/>
                <a:cs typeface="Times New Roman"/>
                <a:sym typeface="Times New Roman"/>
              </a:rPr>
              <a:t>... </a:t>
            </a:r>
            <a:br>
              <a:rPr lang="fr-FR" sz="2400" b="0" i="0" u="none" strike="noStrike" cap="none" dirty="0">
                <a:solidFill>
                  <a:schemeClr val="dk1"/>
                </a:solidFill>
                <a:latin typeface="Times New Roman"/>
                <a:ea typeface="Times New Roman"/>
                <a:cs typeface="Times New Roman"/>
                <a:sym typeface="Times New Roman"/>
              </a:rPr>
            </a:br>
            <a:r>
              <a:rPr lang="fr-FR" sz="2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dirty="0">
                <a:solidFill>
                  <a:srgbClr val="FF0000"/>
                </a:solidFill>
                <a:latin typeface="Times New Roman"/>
                <a:ea typeface="Times New Roman"/>
                <a:cs typeface="Times New Roman"/>
                <a:sym typeface="Times New Roman"/>
              </a:rPr>
              <a:t>🡺la classe A ne peut pas être étendue.</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Héritage: Héritage à plusieurs niveaux</a:t>
            </a:r>
            <a:endParaRPr/>
          </a:p>
        </p:txBody>
      </p:sp>
      <p:sp>
        <p:nvSpPr>
          <p:cNvPr id="194" name="Google Shape;19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14</a:t>
            </a:fld>
            <a:endParaRPr/>
          </a:p>
        </p:txBody>
      </p:sp>
      <p:sp>
        <p:nvSpPr>
          <p:cNvPr id="195" name="Google Shape;195;p14"/>
          <p:cNvSpPr/>
          <p:nvPr/>
        </p:nvSpPr>
        <p:spPr>
          <a:xfrm>
            <a:off x="2170519" y="2167666"/>
            <a:ext cx="1944216" cy="216024"/>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fr-FR" sz="1600" b="1" i="0" u="none" strike="noStrike" cap="none" dirty="0">
                <a:solidFill>
                  <a:srgbClr val="002060"/>
                </a:solidFill>
                <a:latin typeface="Arial"/>
                <a:ea typeface="Arial"/>
                <a:cs typeface="Arial"/>
                <a:sym typeface="Arial"/>
              </a:rPr>
              <a:t>Voiture</a:t>
            </a:r>
            <a:endParaRPr sz="1600" b="1" i="0" u="none" strike="noStrike" cap="none" dirty="0">
              <a:solidFill>
                <a:srgbClr val="002060"/>
              </a:solidFill>
              <a:latin typeface="Arial"/>
              <a:ea typeface="Arial"/>
              <a:cs typeface="Arial"/>
              <a:sym typeface="Arial"/>
            </a:endParaRPr>
          </a:p>
        </p:txBody>
      </p:sp>
      <p:grpSp>
        <p:nvGrpSpPr>
          <p:cNvPr id="196" name="Google Shape;196;p14"/>
          <p:cNvGrpSpPr/>
          <p:nvPr/>
        </p:nvGrpSpPr>
        <p:grpSpPr>
          <a:xfrm>
            <a:off x="3048296" y="2674857"/>
            <a:ext cx="188661" cy="1061497"/>
            <a:chOff x="1237827" y="2323652"/>
            <a:chExt cx="188661" cy="1061497"/>
          </a:xfrm>
        </p:grpSpPr>
        <p:cxnSp>
          <p:nvCxnSpPr>
            <p:cNvPr id="197" name="Google Shape;197;p14"/>
            <p:cNvCxnSpPr/>
            <p:nvPr/>
          </p:nvCxnSpPr>
          <p:spPr>
            <a:xfrm>
              <a:off x="1332157" y="2420888"/>
              <a:ext cx="0" cy="964261"/>
            </a:xfrm>
            <a:prstGeom prst="straightConnector1">
              <a:avLst/>
            </a:prstGeom>
            <a:noFill/>
            <a:ln w="28575" cap="flat" cmpd="sng">
              <a:solidFill>
                <a:schemeClr val="dk1"/>
              </a:solidFill>
              <a:prstDash val="solid"/>
              <a:miter lim="800000"/>
              <a:headEnd type="none" w="sm" len="sm"/>
              <a:tailEnd type="none" w="sm" len="sm"/>
            </a:ln>
          </p:spPr>
        </p:cxnSp>
        <p:sp>
          <p:nvSpPr>
            <p:cNvPr id="198" name="Google Shape;198;p14"/>
            <p:cNvSpPr/>
            <p:nvPr/>
          </p:nvSpPr>
          <p:spPr>
            <a:xfrm>
              <a:off x="1237827" y="2323652"/>
              <a:ext cx="188661" cy="162639"/>
            </a:xfrm>
            <a:prstGeom prst="triangle">
              <a:avLst>
                <a:gd name="adj" fmla="val 50000"/>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9" name="Google Shape;199;p14"/>
          <p:cNvSpPr/>
          <p:nvPr/>
        </p:nvSpPr>
        <p:spPr>
          <a:xfrm>
            <a:off x="2170519" y="2386825"/>
            <a:ext cx="1944216" cy="288032"/>
          </a:xfrm>
          <a:prstGeom prst="rect">
            <a:avLst/>
          </a:prstGeom>
          <a:solidFill>
            <a:srgbClr val="D8E2F3"/>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rgbClr val="002060"/>
                </a:solidFill>
                <a:latin typeface="Arial"/>
                <a:ea typeface="Arial"/>
                <a:cs typeface="Arial"/>
                <a:sym typeface="Arial"/>
              </a:rPr>
              <a:t>+ </a:t>
            </a:r>
            <a:r>
              <a:rPr lang="fr-FR" sz="1600" b="0" i="0" u="none" strike="noStrike" cap="none" dirty="0" err="1">
                <a:solidFill>
                  <a:srgbClr val="002060"/>
                </a:solidFill>
                <a:latin typeface="Arial"/>
                <a:ea typeface="Arial"/>
                <a:cs typeface="Arial"/>
                <a:sym typeface="Arial"/>
              </a:rPr>
              <a:t>demmarer</a:t>
            </a:r>
            <a:endParaRPr sz="1600" b="0" i="0" u="none" strike="noStrike" cap="none" dirty="0">
              <a:solidFill>
                <a:srgbClr val="002060"/>
              </a:solidFill>
              <a:latin typeface="Arial"/>
              <a:ea typeface="Arial"/>
              <a:cs typeface="Arial"/>
              <a:sym typeface="Arial"/>
            </a:endParaRPr>
          </a:p>
        </p:txBody>
      </p:sp>
      <p:sp>
        <p:nvSpPr>
          <p:cNvPr id="200" name="Google Shape;200;p14"/>
          <p:cNvSpPr/>
          <p:nvPr/>
        </p:nvSpPr>
        <p:spPr>
          <a:xfrm>
            <a:off x="2170519" y="3736354"/>
            <a:ext cx="1944216" cy="216024"/>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1" i="0" u="none" strike="noStrike" cap="none" dirty="0" err="1">
                <a:solidFill>
                  <a:srgbClr val="002060"/>
                </a:solidFill>
                <a:latin typeface="Arial"/>
                <a:ea typeface="Arial"/>
                <a:cs typeface="Arial"/>
                <a:sym typeface="Arial"/>
              </a:rPr>
              <a:t>VehiculePrioritaire</a:t>
            </a:r>
            <a:endParaRPr sz="1400" b="1" i="0" u="none" strike="noStrike" cap="none" dirty="0">
              <a:solidFill>
                <a:srgbClr val="002060"/>
              </a:solidFill>
              <a:latin typeface="Arial"/>
              <a:ea typeface="Arial"/>
              <a:cs typeface="Arial"/>
              <a:sym typeface="Arial"/>
            </a:endParaRPr>
          </a:p>
        </p:txBody>
      </p:sp>
      <p:sp>
        <p:nvSpPr>
          <p:cNvPr id="201" name="Google Shape;201;p14"/>
          <p:cNvSpPr/>
          <p:nvPr/>
        </p:nvSpPr>
        <p:spPr>
          <a:xfrm>
            <a:off x="2170519" y="3955513"/>
            <a:ext cx="1944216" cy="288032"/>
          </a:xfrm>
          <a:prstGeom prst="rect">
            <a:avLst/>
          </a:prstGeom>
          <a:solidFill>
            <a:srgbClr val="D8E2F3"/>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dirty="0">
                <a:solidFill>
                  <a:srgbClr val="002060"/>
                </a:solidFill>
                <a:latin typeface="Arial"/>
                <a:ea typeface="Arial"/>
                <a:cs typeface="Arial"/>
                <a:sym typeface="Arial"/>
              </a:rPr>
              <a:t>+ </a:t>
            </a:r>
            <a:r>
              <a:rPr lang="fr-FR" sz="1400" b="0" i="0" u="none" strike="noStrike" cap="none" dirty="0" err="1">
                <a:solidFill>
                  <a:srgbClr val="002060"/>
                </a:solidFill>
                <a:latin typeface="Arial"/>
                <a:ea typeface="Arial"/>
                <a:cs typeface="Arial"/>
                <a:sym typeface="Arial"/>
              </a:rPr>
              <a:t>allumeGyropahre</a:t>
            </a:r>
            <a:endParaRPr sz="1400" b="0" i="0" u="none" strike="noStrike" cap="none" dirty="0">
              <a:solidFill>
                <a:srgbClr val="002060"/>
              </a:solidFill>
              <a:latin typeface="Arial"/>
              <a:ea typeface="Arial"/>
              <a:cs typeface="Arial"/>
              <a:sym typeface="Arial"/>
            </a:endParaRPr>
          </a:p>
        </p:txBody>
      </p:sp>
      <p:grpSp>
        <p:nvGrpSpPr>
          <p:cNvPr id="202" name="Google Shape;202;p14"/>
          <p:cNvGrpSpPr/>
          <p:nvPr/>
        </p:nvGrpSpPr>
        <p:grpSpPr>
          <a:xfrm>
            <a:off x="3048296" y="4240410"/>
            <a:ext cx="188661" cy="1030112"/>
            <a:chOff x="1237827" y="2355037"/>
            <a:chExt cx="188661" cy="1030112"/>
          </a:xfrm>
        </p:grpSpPr>
        <p:cxnSp>
          <p:nvCxnSpPr>
            <p:cNvPr id="203" name="Google Shape;203;p14"/>
            <p:cNvCxnSpPr/>
            <p:nvPr/>
          </p:nvCxnSpPr>
          <p:spPr>
            <a:xfrm>
              <a:off x="1332157" y="2420888"/>
              <a:ext cx="0" cy="964261"/>
            </a:xfrm>
            <a:prstGeom prst="straightConnector1">
              <a:avLst/>
            </a:prstGeom>
            <a:noFill/>
            <a:ln w="28575" cap="flat" cmpd="sng">
              <a:solidFill>
                <a:schemeClr val="dk1"/>
              </a:solidFill>
              <a:prstDash val="solid"/>
              <a:miter lim="800000"/>
              <a:headEnd type="none" w="sm" len="sm"/>
              <a:tailEnd type="none" w="sm" len="sm"/>
            </a:ln>
          </p:spPr>
        </p:cxnSp>
        <p:sp>
          <p:nvSpPr>
            <p:cNvPr id="204" name="Google Shape;204;p14"/>
            <p:cNvSpPr/>
            <p:nvPr/>
          </p:nvSpPr>
          <p:spPr>
            <a:xfrm>
              <a:off x="1237827" y="2355037"/>
              <a:ext cx="188661" cy="162639"/>
            </a:xfrm>
            <a:prstGeom prst="triangle">
              <a:avLst>
                <a:gd name="adj" fmla="val 50000"/>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5" name="Google Shape;205;p14"/>
          <p:cNvSpPr/>
          <p:nvPr/>
        </p:nvSpPr>
        <p:spPr>
          <a:xfrm>
            <a:off x="2170519" y="5270522"/>
            <a:ext cx="1944216" cy="216024"/>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1" i="0" u="none" strike="noStrike" cap="none" dirty="0">
                <a:solidFill>
                  <a:srgbClr val="002060"/>
                </a:solidFill>
                <a:latin typeface="Arial"/>
                <a:ea typeface="Arial"/>
                <a:cs typeface="Arial"/>
                <a:sym typeface="Arial"/>
              </a:rPr>
              <a:t>Ambulance</a:t>
            </a:r>
            <a:endParaRPr sz="1400" b="0" i="0" u="none" strike="noStrike" cap="none" dirty="0">
              <a:solidFill>
                <a:srgbClr val="000000"/>
              </a:solidFill>
              <a:latin typeface="Arial"/>
              <a:ea typeface="Arial"/>
              <a:cs typeface="Arial"/>
              <a:sym typeface="Arial"/>
            </a:endParaRPr>
          </a:p>
        </p:txBody>
      </p:sp>
      <p:sp>
        <p:nvSpPr>
          <p:cNvPr id="206" name="Google Shape;206;p14"/>
          <p:cNvSpPr/>
          <p:nvPr/>
        </p:nvSpPr>
        <p:spPr>
          <a:xfrm>
            <a:off x="2170519" y="5464546"/>
            <a:ext cx="1944216" cy="288032"/>
          </a:xfrm>
          <a:prstGeom prst="rect">
            <a:avLst/>
          </a:prstGeom>
          <a:solidFill>
            <a:srgbClr val="D8E2F3"/>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rgbClr val="002060"/>
                </a:solidFill>
                <a:latin typeface="Arial"/>
                <a:ea typeface="Arial"/>
                <a:cs typeface="Arial"/>
                <a:sym typeface="Arial"/>
              </a:rPr>
              <a:t>- malade : String</a:t>
            </a:r>
            <a:endParaRPr sz="1400" b="0" i="0" u="none" strike="noStrike" cap="none" dirty="0">
              <a:solidFill>
                <a:srgbClr val="000000"/>
              </a:solidFill>
              <a:latin typeface="Arial"/>
              <a:ea typeface="Arial"/>
              <a:cs typeface="Arial"/>
              <a:sym typeface="Arial"/>
            </a:endParaRPr>
          </a:p>
        </p:txBody>
      </p:sp>
      <p:sp>
        <p:nvSpPr>
          <p:cNvPr id="207" name="Google Shape;207;p14"/>
          <p:cNvSpPr/>
          <p:nvPr/>
        </p:nvSpPr>
        <p:spPr>
          <a:xfrm>
            <a:off x="2170519" y="5734928"/>
            <a:ext cx="1944216" cy="288032"/>
          </a:xfrm>
          <a:prstGeom prst="rect">
            <a:avLst/>
          </a:prstGeom>
          <a:solidFill>
            <a:srgbClr val="D8E2F3"/>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2060"/>
                </a:solidFill>
                <a:latin typeface="Arial"/>
                <a:ea typeface="Arial"/>
                <a:cs typeface="Arial"/>
                <a:sym typeface="Arial"/>
              </a:rPr>
              <a:t>+ chercher (String)</a:t>
            </a:r>
            <a:endParaRPr sz="1400" b="0" i="0" u="none" strike="noStrike" cap="none">
              <a:solidFill>
                <a:srgbClr val="000000"/>
              </a:solidFill>
              <a:latin typeface="Arial"/>
              <a:ea typeface="Arial"/>
              <a:cs typeface="Arial"/>
              <a:sym typeface="Arial"/>
            </a:endParaRPr>
          </a:p>
        </p:txBody>
      </p:sp>
      <p:sp>
        <p:nvSpPr>
          <p:cNvPr id="208" name="Google Shape;208;p14"/>
          <p:cNvSpPr/>
          <p:nvPr/>
        </p:nvSpPr>
        <p:spPr>
          <a:xfrm>
            <a:off x="4178772" y="1464571"/>
            <a:ext cx="3744416" cy="1490317"/>
          </a:xfrm>
          <a:prstGeom prst="rect">
            <a:avLst/>
          </a:prstGeom>
          <a:solidFill>
            <a:srgbClr val="D8E2F3"/>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public class Voiture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	public </a:t>
            </a:r>
            <a:r>
              <a:rPr lang="fr-FR" sz="1665" b="0" i="0" u="none" strike="noStrike" cap="none" dirty="0" err="1">
                <a:solidFill>
                  <a:srgbClr val="002060"/>
                </a:solidFill>
                <a:latin typeface="Arial"/>
                <a:ea typeface="Arial"/>
                <a:cs typeface="Arial"/>
                <a:sym typeface="Arial"/>
              </a:rPr>
              <a:t>void</a:t>
            </a:r>
            <a:r>
              <a:rPr lang="fr-FR" sz="1665" b="0" i="0" u="none" strike="noStrike" cap="none" dirty="0">
                <a:solidFill>
                  <a:srgbClr val="002060"/>
                </a:solidFill>
                <a:latin typeface="Arial"/>
                <a:ea typeface="Arial"/>
                <a:cs typeface="Arial"/>
                <a:sym typeface="Arial"/>
              </a:rPr>
              <a:t> </a:t>
            </a:r>
            <a:r>
              <a:rPr lang="fr-FR" sz="1665" b="0" i="0" u="none" strike="noStrike" cap="none" dirty="0" err="1">
                <a:solidFill>
                  <a:srgbClr val="002060"/>
                </a:solidFill>
                <a:latin typeface="Arial"/>
                <a:ea typeface="Arial"/>
                <a:cs typeface="Arial"/>
                <a:sym typeface="Arial"/>
              </a:rPr>
              <a:t>demarrer</a:t>
            </a:r>
            <a:r>
              <a:rPr lang="fr-FR" sz="166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209" name="Google Shape;209;p14"/>
          <p:cNvSpPr/>
          <p:nvPr/>
        </p:nvSpPr>
        <p:spPr>
          <a:xfrm>
            <a:off x="4155541" y="3099207"/>
            <a:ext cx="3744416" cy="1490317"/>
          </a:xfrm>
          <a:prstGeom prst="rect">
            <a:avLst/>
          </a:prstGeom>
          <a:solidFill>
            <a:srgbClr val="D8E2F3"/>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000000"/>
              </a:buClr>
              <a:buSzPts val="1395"/>
              <a:buFont typeface="Arial"/>
              <a:buNone/>
            </a:pPr>
            <a:r>
              <a:rPr lang="fr-FR" sz="1395" b="0" i="0" u="none" strike="noStrike" cap="none" dirty="0">
                <a:solidFill>
                  <a:srgbClr val="002060"/>
                </a:solidFill>
                <a:latin typeface="Arial"/>
                <a:ea typeface="Arial"/>
                <a:cs typeface="Arial"/>
                <a:sym typeface="Arial"/>
              </a:rPr>
              <a:t>public class </a:t>
            </a:r>
            <a:r>
              <a:rPr lang="fr-FR" sz="1395" b="0" i="0" u="none" strike="noStrike" cap="none" dirty="0" err="1">
                <a:solidFill>
                  <a:srgbClr val="002060"/>
                </a:solidFill>
                <a:latin typeface="Arial"/>
                <a:ea typeface="Arial"/>
                <a:cs typeface="Arial"/>
                <a:sym typeface="Arial"/>
              </a:rPr>
              <a:t>VehiculePrioritaire</a:t>
            </a:r>
            <a:r>
              <a:rPr lang="fr-FR" sz="1395" b="0" i="0" u="none" strike="noStrike" cap="none" dirty="0">
                <a:solidFill>
                  <a:srgbClr val="002060"/>
                </a:solidFill>
                <a:latin typeface="Arial"/>
                <a:ea typeface="Arial"/>
                <a:cs typeface="Arial"/>
                <a:sym typeface="Arial"/>
              </a:rPr>
              <a:t>  </a:t>
            </a:r>
            <a:r>
              <a:rPr lang="fr-FR" sz="1395" b="0" i="0" u="none" strike="noStrike" cap="none" dirty="0" err="1">
                <a:solidFill>
                  <a:srgbClr val="002060"/>
                </a:solidFill>
                <a:latin typeface="Arial"/>
                <a:ea typeface="Arial"/>
                <a:cs typeface="Arial"/>
                <a:sym typeface="Arial"/>
              </a:rPr>
              <a:t>extends</a:t>
            </a:r>
            <a:r>
              <a:rPr lang="fr-FR" sz="1395" b="0" i="0" u="none" strike="noStrike" cap="none" dirty="0">
                <a:solidFill>
                  <a:srgbClr val="002060"/>
                </a:solidFill>
                <a:latin typeface="Arial"/>
                <a:ea typeface="Arial"/>
                <a:cs typeface="Arial"/>
                <a:sym typeface="Arial"/>
              </a:rPr>
              <a:t> Voiture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395"/>
              <a:buFont typeface="Arial"/>
              <a:buNone/>
            </a:pPr>
            <a:r>
              <a:rPr lang="fr-FR" sz="139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395"/>
              <a:buFont typeface="Arial"/>
              <a:buNone/>
            </a:pPr>
            <a:r>
              <a:rPr lang="fr-FR" sz="1395" b="0" i="0" u="none" strike="noStrike" cap="none" dirty="0">
                <a:solidFill>
                  <a:srgbClr val="002060"/>
                </a:solidFill>
                <a:latin typeface="Arial"/>
                <a:ea typeface="Arial"/>
                <a:cs typeface="Arial"/>
                <a:sym typeface="Arial"/>
              </a:rPr>
              <a:t>    public </a:t>
            </a:r>
            <a:r>
              <a:rPr lang="fr-FR" sz="1395" b="0" i="0" u="none" strike="noStrike" cap="none" dirty="0" err="1">
                <a:solidFill>
                  <a:srgbClr val="002060"/>
                </a:solidFill>
                <a:latin typeface="Arial"/>
                <a:ea typeface="Arial"/>
                <a:cs typeface="Arial"/>
                <a:sym typeface="Arial"/>
              </a:rPr>
              <a:t>void</a:t>
            </a:r>
            <a:r>
              <a:rPr lang="fr-FR" sz="1395" b="0" i="0" u="none" strike="noStrike" cap="none" dirty="0">
                <a:solidFill>
                  <a:srgbClr val="002060"/>
                </a:solidFill>
                <a:latin typeface="Arial"/>
                <a:ea typeface="Arial"/>
                <a:cs typeface="Arial"/>
                <a:sym typeface="Arial"/>
              </a:rPr>
              <a:t> </a:t>
            </a:r>
            <a:r>
              <a:rPr lang="fr-FR" sz="1395" b="0" i="0" u="none" strike="noStrike" cap="none" dirty="0" err="1">
                <a:solidFill>
                  <a:srgbClr val="002060"/>
                </a:solidFill>
                <a:latin typeface="Arial"/>
                <a:ea typeface="Arial"/>
                <a:cs typeface="Arial"/>
                <a:sym typeface="Arial"/>
              </a:rPr>
              <a:t>allumeGyrophare</a:t>
            </a:r>
            <a:r>
              <a:rPr lang="fr-FR" sz="139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395"/>
              <a:buFont typeface="Arial"/>
              <a:buNone/>
            </a:pPr>
            <a:r>
              <a:rPr lang="fr-FR" sz="139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395"/>
              <a:buFont typeface="Arial"/>
              <a:buNone/>
            </a:pPr>
            <a:r>
              <a:rPr lang="fr-FR" sz="139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395"/>
              <a:buFont typeface="Arial"/>
              <a:buNone/>
            </a:pPr>
            <a:r>
              <a:rPr lang="fr-FR" sz="139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395"/>
              <a:buFont typeface="Arial"/>
              <a:buNone/>
            </a:pPr>
            <a:r>
              <a:rPr lang="fr-FR" sz="1395" b="0" i="0" u="none" strike="noStrike" cap="none" dirty="0">
                <a:solidFill>
                  <a:srgbClr val="00206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210" name="Google Shape;210;p14"/>
          <p:cNvSpPr/>
          <p:nvPr/>
        </p:nvSpPr>
        <p:spPr>
          <a:xfrm>
            <a:off x="4178772" y="4789861"/>
            <a:ext cx="3744416" cy="1792607"/>
          </a:xfrm>
          <a:prstGeom prst="rect">
            <a:avLst/>
          </a:prstGeom>
          <a:solidFill>
            <a:srgbClr val="D8E2F3"/>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public class Ambulance  </a:t>
            </a:r>
            <a:r>
              <a:rPr lang="fr-FR" sz="1665" b="0" i="0" u="none" strike="noStrike" cap="none" dirty="0" err="1">
                <a:solidFill>
                  <a:srgbClr val="002060"/>
                </a:solidFill>
                <a:latin typeface="Arial"/>
                <a:ea typeface="Arial"/>
                <a:cs typeface="Arial"/>
                <a:sym typeface="Arial"/>
              </a:rPr>
              <a:t>extends</a:t>
            </a:r>
            <a:r>
              <a:rPr lang="fr-FR" sz="1665" b="0" i="0" u="none" strike="noStrike" cap="none" dirty="0">
                <a:solidFill>
                  <a:srgbClr val="002060"/>
                </a:solidFill>
                <a:latin typeface="Arial"/>
                <a:ea typeface="Arial"/>
                <a:cs typeface="Arial"/>
                <a:sym typeface="Arial"/>
              </a:rPr>
              <a:t> </a:t>
            </a:r>
            <a:r>
              <a:rPr lang="fr-FR" sz="1665" b="0" i="0" u="none" strike="noStrike" cap="none" dirty="0" err="1">
                <a:solidFill>
                  <a:srgbClr val="002060"/>
                </a:solidFill>
                <a:latin typeface="Arial"/>
                <a:ea typeface="Arial"/>
                <a:cs typeface="Arial"/>
                <a:sym typeface="Arial"/>
              </a:rPr>
              <a:t>VehiculePrioritaire</a:t>
            </a:r>
            <a:r>
              <a:rPr lang="fr-FR" sz="166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   </a:t>
            </a:r>
            <a:r>
              <a:rPr lang="fr-FR" sz="1665" b="0" i="0" u="none" strike="noStrike" cap="none" dirty="0" err="1">
                <a:solidFill>
                  <a:srgbClr val="002060"/>
                </a:solidFill>
                <a:latin typeface="Arial"/>
                <a:ea typeface="Arial"/>
                <a:cs typeface="Arial"/>
                <a:sym typeface="Arial"/>
              </a:rPr>
              <a:t>private</a:t>
            </a:r>
            <a:r>
              <a:rPr lang="fr-FR" sz="1665" b="0" i="0" u="none" strike="noStrike" cap="none" dirty="0">
                <a:solidFill>
                  <a:srgbClr val="002060"/>
                </a:solidFill>
                <a:latin typeface="Arial"/>
                <a:ea typeface="Arial"/>
                <a:cs typeface="Arial"/>
                <a:sym typeface="Arial"/>
              </a:rPr>
              <a:t> String malade;</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    public </a:t>
            </a:r>
            <a:r>
              <a:rPr lang="fr-FR" sz="1665" b="0" i="0" u="none" strike="noStrike" cap="none" dirty="0" err="1">
                <a:solidFill>
                  <a:srgbClr val="002060"/>
                </a:solidFill>
                <a:latin typeface="Arial"/>
                <a:ea typeface="Arial"/>
                <a:cs typeface="Arial"/>
                <a:sym typeface="Arial"/>
              </a:rPr>
              <a:t>void</a:t>
            </a:r>
            <a:r>
              <a:rPr lang="fr-FR" sz="1665" b="0" i="0" u="none" strike="noStrike" cap="none" dirty="0">
                <a:solidFill>
                  <a:srgbClr val="002060"/>
                </a:solidFill>
                <a:latin typeface="Arial"/>
                <a:ea typeface="Arial"/>
                <a:cs typeface="Arial"/>
                <a:sym typeface="Arial"/>
              </a:rPr>
              <a:t> chercher(String ma)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211" name="Google Shape;211;p14"/>
          <p:cNvSpPr/>
          <p:nvPr/>
        </p:nvSpPr>
        <p:spPr>
          <a:xfrm>
            <a:off x="8196500" y="3508343"/>
            <a:ext cx="3559686" cy="1118534"/>
          </a:xfrm>
          <a:prstGeom prst="rect">
            <a:avLst/>
          </a:prstGeom>
          <a:solidFill>
            <a:srgbClr val="D8E2F3"/>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1665"/>
              <a:buFont typeface="Arial"/>
              <a:buNone/>
            </a:pPr>
            <a:r>
              <a:rPr lang="fr-FR" sz="1665" b="0" i="0" u="none" strike="noStrike" cap="none" dirty="0">
                <a:solidFill>
                  <a:srgbClr val="002060"/>
                </a:solidFill>
                <a:latin typeface="Arial"/>
                <a:ea typeface="Arial"/>
                <a:cs typeface="Arial"/>
                <a:sym typeface="Arial"/>
              </a:rPr>
              <a:t>Ambulance </a:t>
            </a:r>
            <a:r>
              <a:rPr lang="fr-FR" sz="1665" b="0" i="0" u="none" strike="noStrike" cap="none" dirty="0" err="1">
                <a:solidFill>
                  <a:srgbClr val="002060"/>
                </a:solidFill>
                <a:latin typeface="Arial"/>
                <a:ea typeface="Arial"/>
                <a:cs typeface="Arial"/>
                <a:sym typeface="Arial"/>
              </a:rPr>
              <a:t>am</a:t>
            </a:r>
            <a:r>
              <a:rPr lang="fr-FR" sz="1665" b="0" i="0" u="none" strike="noStrike" cap="none" dirty="0">
                <a:solidFill>
                  <a:srgbClr val="002060"/>
                </a:solidFill>
                <a:latin typeface="Arial"/>
                <a:ea typeface="Arial"/>
                <a:cs typeface="Arial"/>
                <a:sym typeface="Arial"/>
              </a:rPr>
              <a:t> =  new Ambulance(...);</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665"/>
              <a:buFont typeface="Arial"/>
              <a:buNone/>
            </a:pPr>
            <a:r>
              <a:rPr lang="fr-FR" sz="1665" b="0" i="0" u="none" strike="noStrike" cap="none" dirty="0" err="1">
                <a:solidFill>
                  <a:srgbClr val="002060"/>
                </a:solidFill>
                <a:latin typeface="Arial"/>
                <a:ea typeface="Arial"/>
                <a:cs typeface="Arial"/>
                <a:sym typeface="Arial"/>
              </a:rPr>
              <a:t>am.demarer</a:t>
            </a:r>
            <a:r>
              <a:rPr lang="fr-FR" sz="1665" b="0" i="0" u="none" strike="noStrike" cap="none" dirty="0">
                <a:solidFill>
                  <a:srgbClr val="00206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665"/>
              <a:buFont typeface="Arial"/>
              <a:buNone/>
            </a:pPr>
            <a:r>
              <a:rPr lang="fr-FR" sz="1665" b="0" i="0" u="none" strike="noStrike" cap="none" dirty="0" err="1">
                <a:solidFill>
                  <a:srgbClr val="002060"/>
                </a:solidFill>
                <a:latin typeface="Arial"/>
                <a:ea typeface="Arial"/>
                <a:cs typeface="Arial"/>
                <a:sym typeface="Arial"/>
              </a:rPr>
              <a:t>am.allumeGyrophare</a:t>
            </a:r>
            <a:r>
              <a:rPr lang="fr-FR" sz="1665" b="0" i="0" u="none" strike="noStrike" cap="none" dirty="0">
                <a:solidFill>
                  <a:srgbClr val="00206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665"/>
              <a:buFont typeface="Arial"/>
              <a:buNone/>
            </a:pPr>
            <a:r>
              <a:rPr lang="fr-FR" sz="1665" b="0" i="0" u="none" strike="noStrike" cap="none" dirty="0" err="1">
                <a:solidFill>
                  <a:srgbClr val="002060"/>
                </a:solidFill>
                <a:latin typeface="Arial"/>
                <a:ea typeface="Arial"/>
                <a:cs typeface="Arial"/>
                <a:sym typeface="Arial"/>
              </a:rPr>
              <a:t>am.chercher</a:t>
            </a:r>
            <a:r>
              <a:rPr lang="fr-FR" sz="1665" b="0" i="0" u="none" strike="noStrike" cap="none" dirty="0">
                <a:solidFill>
                  <a:srgbClr val="002060"/>
                </a:solidFill>
                <a:latin typeface="Arial"/>
                <a:ea typeface="Arial"/>
                <a:cs typeface="Arial"/>
                <a:sym typeface="Arial"/>
              </a:rPr>
              <a:t>("Raoul");</a:t>
            </a:r>
            <a:endParaRPr sz="1400" b="0" i="0" u="none" strike="noStrike" cap="none" dirty="0">
              <a:solidFill>
                <a:srgbClr val="000000"/>
              </a:solidFill>
              <a:latin typeface="Arial"/>
              <a:ea typeface="Arial"/>
              <a:cs typeface="Arial"/>
              <a:sym typeface="Arial"/>
            </a:endParaRPr>
          </a:p>
        </p:txBody>
      </p:sp>
      <p:cxnSp>
        <p:nvCxnSpPr>
          <p:cNvPr id="212" name="Google Shape;212;p14"/>
          <p:cNvCxnSpPr/>
          <p:nvPr/>
        </p:nvCxnSpPr>
        <p:spPr>
          <a:xfrm rot="10800000">
            <a:off x="6615585" y="2249393"/>
            <a:ext cx="1667643" cy="1631053"/>
          </a:xfrm>
          <a:prstGeom prst="straightConnector1">
            <a:avLst/>
          </a:prstGeom>
          <a:noFill/>
          <a:ln w="9525" cap="flat" cmpd="sng">
            <a:solidFill>
              <a:schemeClr val="dk1"/>
            </a:solidFill>
            <a:prstDash val="solid"/>
            <a:miter lim="800000"/>
            <a:headEnd type="none" w="sm" len="sm"/>
            <a:tailEnd type="none" w="sm" len="sm"/>
          </a:ln>
        </p:spPr>
      </p:cxnSp>
      <p:cxnSp>
        <p:nvCxnSpPr>
          <p:cNvPr id="213" name="Google Shape;213;p14"/>
          <p:cNvCxnSpPr/>
          <p:nvPr/>
        </p:nvCxnSpPr>
        <p:spPr>
          <a:xfrm rot="10800000">
            <a:off x="7154375" y="3916450"/>
            <a:ext cx="1128853" cy="179944"/>
          </a:xfrm>
          <a:prstGeom prst="straightConnector1">
            <a:avLst/>
          </a:prstGeom>
          <a:noFill/>
          <a:ln w="9525" cap="flat" cmpd="sng">
            <a:solidFill>
              <a:schemeClr val="dk1"/>
            </a:solidFill>
            <a:prstDash val="solid"/>
            <a:miter lim="800000"/>
            <a:headEnd type="none" w="sm" len="sm"/>
            <a:tailEnd type="none" w="sm" len="sm"/>
          </a:ln>
        </p:spPr>
      </p:cxnSp>
      <p:cxnSp>
        <p:nvCxnSpPr>
          <p:cNvPr id="214" name="Google Shape;214;p14"/>
          <p:cNvCxnSpPr/>
          <p:nvPr/>
        </p:nvCxnSpPr>
        <p:spPr>
          <a:xfrm flipH="1">
            <a:off x="7062986" y="4403049"/>
            <a:ext cx="1220242" cy="1133336"/>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15</a:t>
            </a:fld>
            <a:endParaRPr/>
          </a:p>
        </p:txBody>
      </p:sp>
      <p:grpSp>
        <p:nvGrpSpPr>
          <p:cNvPr id="220" name="Google Shape;220;p15"/>
          <p:cNvGrpSpPr/>
          <p:nvPr/>
        </p:nvGrpSpPr>
        <p:grpSpPr>
          <a:xfrm>
            <a:off x="0" y="1214290"/>
            <a:ext cx="12192000" cy="4254648"/>
            <a:chOff x="-1672473" y="1214290"/>
            <a:chExt cx="12192000" cy="4254648"/>
          </a:xfrm>
        </p:grpSpPr>
        <p:sp>
          <p:nvSpPr>
            <p:cNvPr id="221" name="Google Shape;221;p15"/>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222" name="Google Shape;222;p15"/>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223" name="Google Shape;223;p15"/>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Héritage: Chaînage des constructeurs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b="1" dirty="0"/>
              <a:t>Héritage: Chaînage des constructeurs</a:t>
            </a:r>
            <a:br>
              <a:rPr lang="fr-FR" b="1" dirty="0"/>
            </a:br>
            <a:endParaRPr b="1" dirty="0"/>
          </a:p>
        </p:txBody>
      </p:sp>
      <p:sp>
        <p:nvSpPr>
          <p:cNvPr id="229" name="Google Shape;2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16</a:t>
            </a:fld>
            <a:endParaRPr/>
          </a:p>
        </p:txBody>
      </p:sp>
      <p:sp>
        <p:nvSpPr>
          <p:cNvPr id="230" name="Google Shape;230;p16"/>
          <p:cNvSpPr/>
          <p:nvPr/>
        </p:nvSpPr>
        <p:spPr>
          <a:xfrm>
            <a:off x="521110" y="2050278"/>
            <a:ext cx="11015894" cy="4504633"/>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Tout constructeur, sauf celui de la classe </a:t>
            </a:r>
            <a:r>
              <a:rPr lang="fr-FR" sz="2400" b="0" i="0" u="none" strike="noStrike" cap="none" dirty="0" err="1">
                <a:solidFill>
                  <a:schemeClr val="dk1"/>
                </a:solidFill>
                <a:latin typeface="Times New Roman"/>
                <a:ea typeface="Times New Roman"/>
                <a:cs typeface="Times New Roman"/>
                <a:sym typeface="Times New Roman"/>
              </a:rPr>
              <a:t>java.lang.Object</a:t>
            </a:r>
            <a:r>
              <a:rPr lang="fr-FR" sz="2400" b="0" i="0" u="none" strike="noStrike" cap="none" dirty="0">
                <a:solidFill>
                  <a:schemeClr val="dk1"/>
                </a:solidFill>
                <a:latin typeface="Times New Roman"/>
                <a:ea typeface="Times New Roman"/>
                <a:cs typeface="Times New Roman"/>
                <a:sym typeface="Times New Roman"/>
              </a:rPr>
              <a:t>, fait appel à un autre constructeur qui est : </a:t>
            </a:r>
            <a:endParaRPr sz="1400" b="0" i="0" u="none" strike="noStrike" cap="none" dirty="0">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dirty="0">
                <a:solidFill>
                  <a:schemeClr val="dk1"/>
                </a:solidFill>
                <a:latin typeface="Times New Roman"/>
                <a:ea typeface="Times New Roman"/>
                <a:cs typeface="Times New Roman"/>
                <a:sym typeface="Times New Roman"/>
              </a:rPr>
              <a:t>          - un constructeur de sa superclasse (appelé par super(...)) ;  3 utilisations poss:</a:t>
            </a:r>
          </a:p>
          <a:p>
            <a:pPr marL="0" marR="0" lvl="0" indent="0" algn="l" rtl="0">
              <a:lnSpc>
                <a:spcPct val="100000"/>
              </a:lnSpc>
              <a:spcBef>
                <a:spcPts val="0"/>
              </a:spcBef>
              <a:spcAft>
                <a:spcPts val="0"/>
              </a:spcAft>
              <a:buClr>
                <a:srgbClr val="000000"/>
              </a:buClr>
              <a:buSzPts val="2400"/>
              <a:buFont typeface="Arial"/>
              <a:buNone/>
            </a:pPr>
            <a:r>
              <a:rPr lang="fr-FR" sz="2400" dirty="0" err="1">
                <a:solidFill>
                  <a:schemeClr val="dk1"/>
                </a:solidFill>
                <a:latin typeface="Times New Roman"/>
                <a:cs typeface="Times New Roman"/>
                <a:sym typeface="Times New Roman"/>
              </a:rPr>
              <a:t>super.nom</a:t>
            </a:r>
            <a:r>
              <a:rPr lang="fr-FR" sz="2400" dirty="0">
                <a:solidFill>
                  <a:schemeClr val="dk1"/>
                </a:solidFill>
                <a:latin typeface="Times New Roman"/>
                <a:cs typeface="Times New Roman"/>
                <a:sym typeface="Times New Roman"/>
              </a:rPr>
              <a:t>;           </a:t>
            </a:r>
            <a:r>
              <a:rPr lang="fr-FR" sz="2400" dirty="0" err="1">
                <a:solidFill>
                  <a:schemeClr val="dk1"/>
                </a:solidFill>
                <a:latin typeface="Times New Roman"/>
                <a:cs typeface="Times New Roman"/>
                <a:sym typeface="Times New Roman"/>
              </a:rPr>
              <a:t>super.calculer</a:t>
            </a:r>
            <a:r>
              <a:rPr lang="fr-FR" sz="2400" dirty="0">
                <a:solidFill>
                  <a:schemeClr val="dk1"/>
                </a:solidFill>
                <a:latin typeface="Times New Roman"/>
                <a:cs typeface="Times New Roman"/>
                <a:sym typeface="Times New Roman"/>
              </a:rPr>
              <a:t>()       ;        super(); super(</a:t>
            </a:r>
            <a:r>
              <a:rPr lang="fr-FR" sz="2400" dirty="0" err="1">
                <a:solidFill>
                  <a:schemeClr val="dk1"/>
                </a:solidFill>
                <a:latin typeface="Times New Roman"/>
                <a:cs typeface="Times New Roman"/>
                <a:sym typeface="Times New Roman"/>
              </a:rPr>
              <a:t>a,b</a:t>
            </a:r>
            <a:r>
              <a:rPr lang="fr-FR" sz="2400" dirty="0">
                <a:solidFill>
                  <a:schemeClr val="dk1"/>
                </a:solidFill>
                <a:latin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dirty="0">
                <a:solidFill>
                  <a:schemeClr val="dk1"/>
                </a:solidFill>
                <a:latin typeface="Times New Roman"/>
                <a:ea typeface="Times New Roman"/>
                <a:cs typeface="Times New Roman"/>
                <a:sym typeface="Times New Roman"/>
              </a:rPr>
              <a:t>          - un autre constructeur de la même classe (appelé par </a:t>
            </a:r>
            <a:r>
              <a:rPr lang="fr-FR" sz="2400" b="0" i="0" u="none" strike="noStrike" cap="none" dirty="0" err="1">
                <a:solidFill>
                  <a:schemeClr val="dk1"/>
                </a:solidFill>
                <a:latin typeface="Times New Roman"/>
                <a:ea typeface="Times New Roman"/>
                <a:cs typeface="Times New Roman"/>
                <a:sym typeface="Times New Roman"/>
              </a:rPr>
              <a:t>this</a:t>
            </a:r>
            <a:r>
              <a:rPr lang="fr-FR" sz="2400" b="0" i="0" u="none" strike="noStrike" cap="none" dirty="0">
                <a:solidFill>
                  <a:schemeClr val="dk1"/>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Clr>
                <a:srgbClr val="000000"/>
              </a:buClr>
              <a:buSzPts val="2400"/>
              <a:buFont typeface="Arial"/>
              <a:buNone/>
            </a:pPr>
            <a:r>
              <a:rPr lang="fr-FR" sz="2400" dirty="0" err="1">
                <a:solidFill>
                  <a:schemeClr val="dk1"/>
                </a:solidFill>
                <a:latin typeface="Times New Roman"/>
                <a:cs typeface="Times New Roman"/>
                <a:sym typeface="Times New Roman"/>
              </a:rPr>
              <a:t>this.adresse</a:t>
            </a:r>
            <a:r>
              <a:rPr lang="fr-FR" sz="2400" dirty="0">
                <a:solidFill>
                  <a:schemeClr val="dk1"/>
                </a:solidFill>
                <a:latin typeface="Times New Roman"/>
                <a:cs typeface="Times New Roman"/>
                <a:sym typeface="Times New Roman"/>
              </a:rPr>
              <a:t>;         </a:t>
            </a:r>
            <a:r>
              <a:rPr lang="fr-FR" sz="2400" dirty="0" err="1">
                <a:solidFill>
                  <a:schemeClr val="dk1"/>
                </a:solidFill>
                <a:latin typeface="Times New Roman"/>
                <a:cs typeface="Times New Roman"/>
                <a:sym typeface="Times New Roman"/>
              </a:rPr>
              <a:t>this.calcul</a:t>
            </a:r>
            <a:r>
              <a:rPr lang="fr-FR" sz="2400" dirty="0">
                <a:solidFill>
                  <a:schemeClr val="dk1"/>
                </a:solidFill>
                <a:latin typeface="Times New Roman"/>
                <a:cs typeface="Times New Roman"/>
                <a:sym typeface="Times New Roman"/>
              </a:rPr>
              <a:t>();	</a:t>
            </a:r>
            <a:r>
              <a:rPr lang="fr-FR" sz="2400" dirty="0" err="1">
                <a:solidFill>
                  <a:schemeClr val="dk1"/>
                </a:solidFill>
                <a:latin typeface="Times New Roman"/>
                <a:cs typeface="Times New Roman"/>
                <a:sym typeface="Times New Roman"/>
              </a:rPr>
              <a:t>this</a:t>
            </a:r>
            <a:r>
              <a:rPr lang="fr-FR" sz="2400" dirty="0">
                <a:solidFill>
                  <a:schemeClr val="dk1"/>
                </a:solidFill>
                <a:latin typeface="Times New Roman"/>
                <a:cs typeface="Times New Roman"/>
                <a:sym typeface="Times New Roman"/>
              </a:rPr>
              <a:t>();  </a:t>
            </a:r>
            <a:r>
              <a:rPr lang="fr-FR" sz="2400" dirty="0" err="1">
                <a:solidFill>
                  <a:schemeClr val="dk1"/>
                </a:solidFill>
                <a:latin typeface="Times New Roman"/>
                <a:cs typeface="Times New Roman"/>
                <a:sym typeface="Times New Roman"/>
              </a:rPr>
              <a:t>this</a:t>
            </a:r>
            <a:r>
              <a:rPr lang="fr-FR" sz="2400" dirty="0">
                <a:solidFill>
                  <a:schemeClr val="dk1"/>
                </a:solidFill>
                <a:latin typeface="Times New Roman"/>
                <a:cs typeface="Times New Roman"/>
                <a:sym typeface="Times New Roman"/>
              </a:rPr>
              <a:t>(a);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Cet appel de </a:t>
            </a:r>
            <a:r>
              <a:rPr lang="fr-FR" sz="2400" b="0" i="0" u="none" strike="noStrike" cap="none" dirty="0" err="1">
                <a:solidFill>
                  <a:schemeClr val="dk1"/>
                </a:solidFill>
                <a:latin typeface="Times New Roman"/>
                <a:ea typeface="Times New Roman"/>
                <a:cs typeface="Times New Roman"/>
                <a:sym typeface="Times New Roman"/>
              </a:rPr>
              <a:t>constr</a:t>
            </a:r>
            <a:r>
              <a:rPr lang="fr-FR" sz="2400" b="0" i="0" u="none" strike="noStrike" cap="none" dirty="0">
                <a:solidFill>
                  <a:schemeClr val="dk1"/>
                </a:solidFill>
                <a:latin typeface="Times New Roman"/>
                <a:ea typeface="Times New Roman"/>
                <a:cs typeface="Times New Roman"/>
                <a:sym typeface="Times New Roman"/>
              </a:rPr>
              <a:t> est mis</a:t>
            </a:r>
            <a:r>
              <a:rPr lang="fr-FR" sz="2400" b="1" i="0" u="sng" strike="noStrike" cap="none" dirty="0">
                <a:solidFill>
                  <a:schemeClr val="dk1"/>
                </a:solidFill>
                <a:latin typeface="Times New Roman"/>
                <a:ea typeface="Times New Roman"/>
                <a:cs typeface="Times New Roman"/>
                <a:sym typeface="Times New Roman"/>
              </a:rPr>
              <a:t> nécessairement en première ligne du constructeur.</a:t>
            </a:r>
            <a:endParaRPr sz="1400" b="0" i="0" u="none" strike="noStrike" cap="none" dirty="0">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 En cas d'absence de cet appel, le compilateur </a:t>
            </a:r>
            <a:r>
              <a:rPr lang="fr-FR" sz="2400" b="1" i="0" u="sng" strike="noStrike" cap="none" dirty="0">
                <a:solidFill>
                  <a:schemeClr val="dk1"/>
                </a:solidFill>
                <a:latin typeface="Times New Roman"/>
                <a:ea typeface="Times New Roman"/>
                <a:cs typeface="Times New Roman"/>
                <a:sym typeface="Times New Roman"/>
              </a:rPr>
              <a:t>ajoute super(); en première ligne </a:t>
            </a:r>
            <a:r>
              <a:rPr lang="fr-FR" sz="2400" b="0" i="0" u="none" strike="noStrike" cap="none" dirty="0">
                <a:solidFill>
                  <a:schemeClr val="dk1"/>
                </a:solidFill>
                <a:latin typeface="Times New Roman"/>
                <a:ea typeface="Times New Roman"/>
                <a:cs typeface="Times New Roman"/>
                <a:sym typeface="Times New Roman"/>
              </a:rPr>
              <a:t>du constructeur. </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7"/>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Héritage: Chaînage des constructeurs</a:t>
            </a:r>
            <a:br>
              <a:rPr lang="fr-FR" b="1"/>
            </a:br>
            <a:endParaRPr b="1"/>
          </a:p>
        </p:txBody>
      </p:sp>
      <p:sp>
        <p:nvSpPr>
          <p:cNvPr id="236" name="Google Shape;23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17</a:t>
            </a:fld>
            <a:endParaRPr/>
          </a:p>
        </p:txBody>
      </p:sp>
      <p:sp>
        <p:nvSpPr>
          <p:cNvPr id="237" name="Google Shape;237;p17"/>
          <p:cNvSpPr/>
          <p:nvPr/>
        </p:nvSpPr>
        <p:spPr>
          <a:xfrm>
            <a:off x="588053" y="2112632"/>
            <a:ext cx="9732994" cy="2123658"/>
          </a:xfrm>
          <a:prstGeom prst="rect">
            <a:avLst/>
          </a:prstGeom>
          <a:noFill/>
          <a:ln>
            <a:noFill/>
          </a:ln>
        </p:spPr>
        <p:txBody>
          <a:bodyPr spcFirstLastPara="1" wrap="square" lIns="91425" tIns="45700" rIns="91425" bIns="45700" anchor="ctr" anchorCtr="0">
            <a:noAutofit/>
          </a:bodyPr>
          <a:lstStyle/>
          <a:p>
            <a:pPr marL="342900" marR="0" lvl="0" indent="-342900" algn="just" rtl="0">
              <a:lnSpc>
                <a:spcPct val="15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Il n’est pas possible d’utiliser à la fois un autre constructeur de la classe et un constructeur de sa classe mère dans la définition d’un de ses constructeurs.</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38" name="Google Shape;238;p17"/>
          <p:cNvSpPr/>
          <p:nvPr/>
        </p:nvSpPr>
        <p:spPr>
          <a:xfrm>
            <a:off x="3802815" y="4202137"/>
            <a:ext cx="4392488" cy="1969350"/>
          </a:xfrm>
          <a:prstGeom prst="rect">
            <a:avLst/>
          </a:prstGeom>
          <a:solidFill>
            <a:srgbClr val="D5DBE5"/>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public class </a:t>
            </a:r>
            <a:r>
              <a:rPr lang="fr-FR" sz="1800" b="0" i="0" u="none" strike="noStrike" cap="none" dirty="0">
                <a:solidFill>
                  <a:schemeClr val="dk1"/>
                </a:solidFill>
                <a:latin typeface="Calibri"/>
                <a:ea typeface="Calibri"/>
                <a:cs typeface="Calibri"/>
                <a:sym typeface="Calibri"/>
              </a:rPr>
              <a:t>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public </a:t>
            </a:r>
            <a:r>
              <a:rPr lang="fr-FR" sz="1800" b="0" i="0" u="none" strike="noStrike" cap="none" dirty="0">
                <a:solidFill>
                  <a:schemeClr val="dk1"/>
                </a:solidFill>
                <a:latin typeface="Calibri"/>
                <a:ea typeface="Calibri"/>
                <a:cs typeface="Calibri"/>
                <a:sym typeface="Calibri"/>
              </a:rPr>
              <a:t>A ( </a:t>
            </a:r>
            <a:r>
              <a:rPr lang="fr-FR" sz="1800" b="0" i="0" u="none" strike="noStrike" cap="none" dirty="0" err="1">
                <a:solidFill>
                  <a:schemeClr val="dk1"/>
                </a:solidFill>
                <a:latin typeface="Calibri"/>
                <a:ea typeface="Calibri"/>
                <a:cs typeface="Calibri"/>
                <a:sym typeface="Calibri"/>
              </a:rPr>
              <a:t>int</a:t>
            </a:r>
            <a:r>
              <a:rPr lang="fr-FR" sz="1800" b="0" i="0" u="none" strike="noStrike" cap="none" dirty="0">
                <a:solidFill>
                  <a:schemeClr val="dk1"/>
                </a:solidFill>
                <a:latin typeface="Calibri"/>
                <a:ea typeface="Calibri"/>
                <a:cs typeface="Calibri"/>
                <a:sym typeface="Calibri"/>
              </a:rPr>
              <a:t> 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 	</a:t>
            </a:r>
            <a:r>
              <a:rPr lang="fr-FR" sz="1800" b="0" i="0" u="none" strike="noStrike" cap="none" dirty="0">
                <a:solidFill>
                  <a:srgbClr val="2E75B5"/>
                </a:solidFill>
                <a:latin typeface="Calibri"/>
                <a:ea typeface="Calibri"/>
                <a:cs typeface="Calibri"/>
                <a:sym typeface="Calibri"/>
              </a:rPr>
              <a:t>super();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rgbClr val="2E75B5"/>
                </a:solidFill>
                <a:latin typeface="Calibri"/>
                <a:ea typeface="Calibri"/>
                <a:cs typeface="Calibri"/>
                <a:sym typeface="Calibri"/>
              </a:rPr>
              <a:t> 	</a:t>
            </a:r>
            <a:r>
              <a:rPr lang="fr-FR" sz="1800" b="0" i="0" u="none" strike="noStrike" cap="none" dirty="0" err="1">
                <a:solidFill>
                  <a:srgbClr val="2E75B5"/>
                </a:solidFill>
                <a:latin typeface="Calibri"/>
                <a:ea typeface="Calibri"/>
                <a:cs typeface="Calibri"/>
                <a:sym typeface="Calibri"/>
              </a:rPr>
              <a:t>this</a:t>
            </a:r>
            <a:r>
              <a:rPr lang="fr-FR" sz="1800" b="0" i="0" u="none" strike="noStrike" cap="none" dirty="0">
                <a:solidFill>
                  <a:srgbClr val="2E75B5"/>
                </a:solidFill>
                <a:latin typeface="Calibri"/>
                <a:ea typeface="Calibri"/>
                <a:cs typeface="Calibri"/>
                <a:sym typeface="Calibri"/>
              </a:rPr>
              <a:t>() ; //appel du constructeur</a:t>
            </a:r>
          </a:p>
          <a:p>
            <a:pPr marL="0" marR="0" lvl="0" indent="0" algn="l" rtl="0">
              <a:lnSpc>
                <a:spcPct val="100000"/>
              </a:lnSpc>
              <a:spcBef>
                <a:spcPts val="0"/>
              </a:spcBef>
              <a:spcAft>
                <a:spcPts val="0"/>
              </a:spcAft>
              <a:buClr>
                <a:srgbClr val="000000"/>
              </a:buClr>
              <a:buSzPts val="1800"/>
              <a:buFont typeface="Arial"/>
              <a:buNone/>
            </a:pPr>
            <a:r>
              <a:rPr lang="fr-FR" sz="1800" dirty="0">
                <a:solidFill>
                  <a:srgbClr val="2E75B5"/>
                </a:solidFill>
                <a:latin typeface="Calibri"/>
                <a:cs typeface="Calibri"/>
                <a:sym typeface="Calibri"/>
              </a:rPr>
              <a:t>		sans arg de la classe 		courante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rgbClr val="CC0000"/>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
        <p:nvSpPr>
          <p:cNvPr id="239" name="Google Shape;239;p17"/>
          <p:cNvSpPr txBox="1"/>
          <p:nvPr/>
        </p:nvSpPr>
        <p:spPr>
          <a:xfrm rot="-5400000">
            <a:off x="6902048" y="4710195"/>
            <a:ext cx="2001736"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fr-FR" sz="3200" b="0" i="0" u="none" strike="noStrike" cap="none">
                <a:solidFill>
                  <a:srgbClr val="FF0000"/>
                </a:solidFill>
                <a:latin typeface="Calibri"/>
                <a:ea typeface="Calibri"/>
                <a:cs typeface="Calibri"/>
                <a:sym typeface="Calibri"/>
              </a:rPr>
              <a:t>INTERDIT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8"/>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b="1" dirty="0"/>
              <a:t>Héritage: Chaînage des constructeurs</a:t>
            </a:r>
            <a:br>
              <a:rPr lang="fr-FR" b="1" dirty="0"/>
            </a:br>
            <a:endParaRPr b="1" dirty="0"/>
          </a:p>
        </p:txBody>
      </p:sp>
      <p:sp>
        <p:nvSpPr>
          <p:cNvPr id="245" name="Google Shape;24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18</a:t>
            </a:fld>
            <a:endParaRPr/>
          </a:p>
        </p:txBody>
      </p:sp>
      <p:sp>
        <p:nvSpPr>
          <p:cNvPr id="246" name="Google Shape;246;p18"/>
          <p:cNvSpPr/>
          <p:nvPr/>
        </p:nvSpPr>
        <p:spPr>
          <a:xfrm>
            <a:off x="494492" y="2011703"/>
            <a:ext cx="3634200" cy="2031325"/>
          </a:xfrm>
          <a:prstGeom prst="rect">
            <a:avLst/>
          </a:prstGeom>
          <a:solidFill>
            <a:srgbClr val="D8E2F3"/>
          </a:solidFill>
          <a:ln>
            <a:noFill/>
          </a:ln>
        </p:spPr>
        <p:txBody>
          <a:bodyPr spcFirstLastPara="1" wrap="square" lIns="91425" tIns="45700" rIns="91425" bIns="45700" anchor="ctr" anchorCtr="0">
            <a:noAutofit/>
          </a:bodyPr>
          <a:lstStyle/>
          <a:p>
            <a:pPr marR="0" lvl="0" algn="l" rtl="0">
              <a:lnSpc>
                <a:spcPct val="100000"/>
              </a:lnSpc>
              <a:spcBef>
                <a:spcPts val="0"/>
              </a:spcBef>
              <a:spcAft>
                <a:spcPts val="0"/>
              </a:spcAft>
              <a:buClr>
                <a:schemeClr val="dk1"/>
              </a:buClr>
              <a:buSzPts val="1800"/>
            </a:pPr>
            <a:r>
              <a:rPr lang="fr-FR" sz="1800" b="0" i="0" u="none" strike="noStrike" cap="none" dirty="0">
                <a:solidFill>
                  <a:schemeClr val="dk1"/>
                </a:solidFill>
                <a:latin typeface="Times New Roman"/>
                <a:ea typeface="Times New Roman"/>
                <a:cs typeface="Times New Roman"/>
                <a:sym typeface="Times New Roman"/>
              </a:rPr>
              <a:t>public class 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public A() {</a:t>
            </a: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  </a:t>
            </a:r>
            <a:r>
              <a:rPr lang="fr-FR" sz="1600" b="0" i="0" u="none" strike="noStrike" cap="none" dirty="0" err="1">
                <a:solidFill>
                  <a:schemeClr val="dk1"/>
                </a:solidFill>
                <a:latin typeface="Times New Roman"/>
                <a:ea typeface="Times New Roman"/>
                <a:cs typeface="Times New Roman"/>
                <a:sym typeface="Times New Roman"/>
              </a:rPr>
              <a:t>System.out.println</a:t>
            </a:r>
            <a:r>
              <a:rPr lang="fr-FR" sz="1600" b="0" i="0" u="none" strike="noStrike" cap="none" dirty="0">
                <a:solidFill>
                  <a:schemeClr val="dk1"/>
                </a:solidFill>
                <a:latin typeface="Times New Roman"/>
                <a:ea typeface="Times New Roman"/>
                <a:cs typeface="Times New Roman"/>
                <a:sym typeface="Times New Roman"/>
              </a:rPr>
              <a:t>("constructeur de A");</a:t>
            </a:r>
            <a:br>
              <a:rPr lang="fr-FR" sz="16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
        <p:nvSpPr>
          <p:cNvPr id="247" name="Google Shape;247;p18"/>
          <p:cNvSpPr/>
          <p:nvPr/>
        </p:nvSpPr>
        <p:spPr>
          <a:xfrm>
            <a:off x="4352414" y="1924367"/>
            <a:ext cx="3634201" cy="4431983"/>
          </a:xfrm>
          <a:prstGeom prst="rect">
            <a:avLst/>
          </a:prstGeom>
          <a:solidFill>
            <a:srgbClr val="D8E2F3"/>
          </a:solid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fr-FR" sz="1800" b="0" i="0" u="none" strike="noStrike" cap="none" dirty="0">
                <a:solidFill>
                  <a:schemeClr val="dk1"/>
                </a:solidFill>
                <a:latin typeface="Times New Roman"/>
                <a:ea typeface="Times New Roman"/>
                <a:cs typeface="Times New Roman"/>
                <a:sym typeface="Times New Roman"/>
              </a:rPr>
              <a:t>public class B </a:t>
            </a:r>
            <a:r>
              <a:rPr lang="fr-FR" sz="1800" b="0" i="0" u="none" strike="noStrike" cap="none" dirty="0" err="1">
                <a:solidFill>
                  <a:srgbClr val="FF0000"/>
                </a:solidFill>
                <a:latin typeface="Times New Roman"/>
                <a:ea typeface="Times New Roman"/>
                <a:cs typeface="Times New Roman"/>
                <a:sym typeface="Times New Roman"/>
              </a:rPr>
              <a:t>extends</a:t>
            </a:r>
            <a:r>
              <a:rPr lang="fr-FR" sz="1800" b="0" i="0" u="none" strike="noStrike" cap="none" dirty="0">
                <a:solidFill>
                  <a:schemeClr val="dk1"/>
                </a:solidFill>
                <a:latin typeface="Times New Roman"/>
                <a:ea typeface="Times New Roman"/>
                <a:cs typeface="Times New Roman"/>
                <a:sym typeface="Times New Roman"/>
              </a:rPr>
              <a:t> 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public B(){</a:t>
            </a:r>
          </a:p>
          <a:p>
            <a:pPr marL="0" marR="0" lvl="0" indent="0" algn="l" rtl="0">
              <a:lnSpc>
                <a:spcPct val="100000"/>
              </a:lnSpc>
              <a:spcBef>
                <a:spcPts val="0"/>
              </a:spcBef>
              <a:spcAft>
                <a:spcPts val="0"/>
              </a:spcAft>
              <a:buClr>
                <a:srgbClr val="000000"/>
              </a:buClr>
              <a:buSzPts val="1800"/>
              <a:buFont typeface="Arial"/>
              <a:buNone/>
            </a:pPr>
            <a:r>
              <a:rPr lang="fr-FR" sz="1800" dirty="0">
                <a:solidFill>
                  <a:schemeClr val="dk1"/>
                </a:solidFill>
                <a:latin typeface="Times New Roman"/>
                <a:ea typeface="Times New Roman"/>
                <a:cs typeface="Times New Roman"/>
                <a:sym typeface="Times New Roman"/>
              </a:rPr>
              <a:t>   </a:t>
            </a: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  </a:t>
            </a:r>
            <a:r>
              <a:rPr lang="fr-FR" sz="1600" b="0" i="0" u="none" strike="noStrike" cap="none" dirty="0" err="1">
                <a:solidFill>
                  <a:schemeClr val="dk1"/>
                </a:solidFill>
                <a:latin typeface="Times New Roman"/>
                <a:ea typeface="Times New Roman"/>
                <a:cs typeface="Times New Roman"/>
                <a:sym typeface="Times New Roman"/>
              </a:rPr>
              <a:t>System.out.println</a:t>
            </a:r>
            <a:r>
              <a:rPr lang="fr-FR" sz="1600" b="0" i="0" u="none" strike="noStrike" cap="none" dirty="0">
                <a:solidFill>
                  <a:schemeClr val="dk1"/>
                </a:solidFill>
                <a:latin typeface="Times New Roman"/>
                <a:ea typeface="Times New Roman"/>
                <a:cs typeface="Times New Roman"/>
                <a:sym typeface="Times New Roman"/>
              </a:rPr>
              <a:t>("constructeur de B");</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R="0" lvl="0" algn="l" rtl="0">
              <a:lnSpc>
                <a:spcPct val="100000"/>
              </a:lnSpc>
              <a:spcBef>
                <a:spcPts val="0"/>
              </a:spcBef>
              <a:spcAft>
                <a:spcPts val="0"/>
              </a:spcAft>
              <a:buClr>
                <a:schemeClr val="dk1"/>
              </a:buClr>
              <a:buSzPts val="1800"/>
            </a:pPr>
            <a:r>
              <a:rPr lang="fr-FR" sz="1800" b="0" i="0" u="none" strike="noStrike" cap="none" dirty="0">
                <a:solidFill>
                  <a:schemeClr val="dk1"/>
                </a:solidFill>
                <a:latin typeface="Times New Roman"/>
                <a:ea typeface="Times New Roman"/>
                <a:cs typeface="Times New Roman"/>
                <a:sym typeface="Times New Roman"/>
              </a:rPr>
              <a:t>public B(</a:t>
            </a:r>
            <a:r>
              <a:rPr lang="fr-FR" sz="1800" b="0" i="0" u="none" strike="noStrike" cap="none" dirty="0" err="1">
                <a:solidFill>
                  <a:schemeClr val="dk1"/>
                </a:solidFill>
                <a:latin typeface="Times New Roman"/>
                <a:ea typeface="Times New Roman"/>
                <a:cs typeface="Times New Roman"/>
                <a:sym typeface="Times New Roman"/>
              </a:rPr>
              <a:t>int</a:t>
            </a:r>
            <a:r>
              <a:rPr lang="fr-FR" sz="1800" b="0" i="0" u="none" strike="noStrike" cap="none" dirty="0">
                <a:solidFill>
                  <a:schemeClr val="dk1"/>
                </a:solidFill>
                <a:latin typeface="Times New Roman"/>
                <a:ea typeface="Times New Roman"/>
                <a:cs typeface="Times New Roman"/>
                <a:sym typeface="Times New Roman"/>
              </a:rPr>
              <a:t> 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Times New Roman"/>
                <a:ea typeface="Times New Roman"/>
                <a:cs typeface="Times New Roman"/>
                <a:sym typeface="Times New Roman"/>
              </a:rPr>
              <a:t>  </a:t>
            </a:r>
            <a:r>
              <a:rPr lang="fr-FR" sz="1600" b="0" i="0" u="none" strike="noStrike" cap="none" dirty="0" err="1">
                <a:solidFill>
                  <a:srgbClr val="FF0000"/>
                </a:solidFill>
                <a:latin typeface="Times New Roman"/>
                <a:ea typeface="Times New Roman"/>
                <a:cs typeface="Times New Roman"/>
                <a:sym typeface="Times New Roman"/>
              </a:rPr>
              <a:t>this</a:t>
            </a:r>
            <a:r>
              <a:rPr lang="fr-FR" sz="1600" b="0" i="0" u="none" strike="noStrike" cap="none" dirty="0">
                <a:solidFill>
                  <a:srgbClr val="FF0000"/>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Times New Roman"/>
                <a:ea typeface="Times New Roman"/>
                <a:cs typeface="Times New Roman"/>
                <a:sym typeface="Times New Roman"/>
              </a:rPr>
              <a:t>  </a:t>
            </a:r>
            <a:r>
              <a:rPr lang="fr-FR" sz="1600" b="0" i="0" u="none" strike="noStrike" cap="none" dirty="0" err="1">
                <a:solidFill>
                  <a:schemeClr val="dk1"/>
                </a:solidFill>
                <a:latin typeface="Times New Roman"/>
                <a:ea typeface="Times New Roman"/>
                <a:cs typeface="Times New Roman"/>
                <a:sym typeface="Times New Roman"/>
              </a:rPr>
              <a:t>System.out.println</a:t>
            </a:r>
            <a:r>
              <a:rPr lang="fr-FR" sz="1600" b="0" i="0" u="none" strike="noStrike" cap="none" dirty="0">
                <a:solidFill>
                  <a:schemeClr val="dk1"/>
                </a:solidFill>
                <a:latin typeface="Times New Roman"/>
                <a:ea typeface="Times New Roman"/>
                <a:cs typeface="Times New Roman"/>
                <a:sym typeface="Times New Roman"/>
              </a:rPr>
              <a:t>( "autre constructeur de B");</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248" name="Google Shape;248;p18"/>
          <p:cNvSpPr/>
          <p:nvPr/>
        </p:nvSpPr>
        <p:spPr>
          <a:xfrm>
            <a:off x="8158469" y="2011703"/>
            <a:ext cx="3863501" cy="3939540"/>
          </a:xfrm>
          <a:prstGeom prst="rect">
            <a:avLst/>
          </a:prstGeom>
          <a:solidFill>
            <a:srgbClr val="D8E2F3"/>
          </a:solid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fr-FR" sz="1800" b="0" i="0" u="none" strike="noStrike" cap="none" dirty="0">
                <a:solidFill>
                  <a:schemeClr val="dk1"/>
                </a:solidFill>
                <a:latin typeface="Times New Roman"/>
                <a:ea typeface="Times New Roman"/>
                <a:cs typeface="Times New Roman"/>
                <a:sym typeface="Times New Roman"/>
              </a:rPr>
              <a:t>public class C </a:t>
            </a:r>
            <a:r>
              <a:rPr lang="fr-FR" sz="1800" b="0" i="0" u="none" strike="noStrike" cap="none" dirty="0" err="1">
                <a:solidFill>
                  <a:srgbClr val="FF0000"/>
                </a:solidFill>
                <a:latin typeface="Times New Roman"/>
                <a:ea typeface="Times New Roman"/>
                <a:cs typeface="Times New Roman"/>
                <a:sym typeface="Times New Roman"/>
              </a:rPr>
              <a:t>extends</a:t>
            </a:r>
            <a:r>
              <a:rPr lang="fr-FR" sz="1800" b="0" i="0" u="none" strike="noStrike" cap="none" dirty="0">
                <a:solidFill>
                  <a:schemeClr val="dk1"/>
                </a:solidFill>
                <a:latin typeface="Times New Roman"/>
                <a:ea typeface="Times New Roman"/>
                <a:cs typeface="Times New Roman"/>
                <a:sym typeface="Times New Roman"/>
              </a:rPr>
              <a:t> B {</a:t>
            </a:r>
            <a:endParaRPr sz="1400" b="0" i="0" u="none" strike="noStrike" cap="none" dirty="0">
              <a:solidFill>
                <a:srgbClr val="000000"/>
              </a:solidFill>
              <a:latin typeface="Arial"/>
              <a:ea typeface="Arial"/>
              <a:cs typeface="Arial"/>
              <a:sym typeface="Arial"/>
            </a:endParaRPr>
          </a:p>
          <a:p>
            <a:pPr lvl="0">
              <a:buSzPts val="1800"/>
            </a:pP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public C() {</a:t>
            </a: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    </a:t>
            </a:r>
            <a:r>
              <a:rPr lang="fr-FR" sz="1800" dirty="0">
                <a:solidFill>
                  <a:schemeClr val="dk1"/>
                </a:solidFill>
                <a:latin typeface="Times New Roman"/>
                <a:ea typeface="Times New Roman"/>
                <a:cs typeface="Times New Roman"/>
                <a:sym typeface="Times New Roman"/>
              </a:rPr>
              <a:t>super(3);</a:t>
            </a:r>
            <a:br>
              <a:rPr lang="fr-FR" sz="1600" b="0" i="0" u="none" strike="noStrike" cap="none" dirty="0">
                <a:solidFill>
                  <a:schemeClr val="dk1"/>
                </a:solidFill>
                <a:latin typeface="Times New Roman"/>
                <a:ea typeface="Times New Roman"/>
                <a:cs typeface="Times New Roman"/>
                <a:sym typeface="Times New Roman"/>
              </a:rPr>
            </a:br>
            <a:r>
              <a:rPr lang="fr-FR" sz="1600" b="0" i="0" u="none" strike="noStrike" cap="none" dirty="0">
                <a:solidFill>
                  <a:schemeClr val="dk1"/>
                </a:solidFill>
                <a:latin typeface="Times New Roman"/>
                <a:ea typeface="Times New Roman"/>
                <a:cs typeface="Times New Roman"/>
                <a:sym typeface="Times New Roman"/>
              </a:rPr>
              <a:t>    </a:t>
            </a:r>
            <a:r>
              <a:rPr lang="fr-FR" sz="1600" b="0" i="0" u="none" strike="noStrike" cap="none" dirty="0" err="1">
                <a:solidFill>
                  <a:schemeClr val="dk1"/>
                </a:solidFill>
                <a:latin typeface="Times New Roman"/>
                <a:ea typeface="Times New Roman"/>
                <a:cs typeface="Times New Roman"/>
                <a:sym typeface="Times New Roman"/>
              </a:rPr>
              <a:t>System.out.println</a:t>
            </a:r>
            <a:r>
              <a:rPr lang="fr-FR" sz="1600" b="0" i="0" u="none" strike="noStrike" cap="none" dirty="0">
                <a:solidFill>
                  <a:schemeClr val="dk1"/>
                </a:solidFill>
                <a:latin typeface="Times New Roman"/>
                <a:ea typeface="Times New Roman"/>
                <a:cs typeface="Times New Roman"/>
                <a:sym typeface="Times New Roman"/>
              </a:rPr>
              <a:t>("constructeur de C");</a:t>
            </a: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a:t>
            </a: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R="0" lvl="0" algn="l" rtl="0">
              <a:lnSpc>
                <a:spcPct val="100000"/>
              </a:lnSpc>
              <a:spcBef>
                <a:spcPts val="0"/>
              </a:spcBef>
              <a:spcAft>
                <a:spcPts val="0"/>
              </a:spcAft>
              <a:buClr>
                <a:schemeClr val="dk1"/>
              </a:buClr>
              <a:buSzPts val="1800"/>
            </a:pPr>
            <a:r>
              <a:rPr lang="fr-FR" sz="1800" b="0" i="0" u="none" strike="noStrike" cap="none" dirty="0">
                <a:solidFill>
                  <a:schemeClr val="dk1"/>
                </a:solidFill>
                <a:latin typeface="Times New Roman"/>
                <a:ea typeface="Times New Roman"/>
                <a:cs typeface="Times New Roman"/>
                <a:sym typeface="Times New Roman"/>
              </a:rPr>
              <a:t>public class </a:t>
            </a:r>
            <a:r>
              <a:rPr lang="fr-FR" sz="1800" b="0" i="0" u="none" strike="noStrike" cap="none" dirty="0" err="1">
                <a:solidFill>
                  <a:schemeClr val="dk1"/>
                </a:solidFill>
                <a:latin typeface="Times New Roman"/>
                <a:ea typeface="Times New Roman"/>
                <a:cs typeface="Times New Roman"/>
                <a:sym typeface="Times New Roman"/>
              </a:rPr>
              <a:t>EssaiChainage</a:t>
            </a:r>
            <a:r>
              <a:rPr lang="fr-FR" sz="1800" b="0" i="0" u="none" strike="noStrike" cap="none" dirty="0">
                <a:solidFill>
                  <a:schemeClr val="dk1"/>
                </a:solidFill>
                <a:latin typeface="Times New Roman"/>
                <a:ea typeface="Times New Roman"/>
                <a:cs typeface="Times New Roman"/>
                <a:sym typeface="Times New Roman"/>
              </a:rPr>
              <a:t> {</a:t>
            </a: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 public </a:t>
            </a:r>
            <a:r>
              <a:rPr lang="fr-FR" sz="1800" b="0" i="0" u="none" strike="noStrike" cap="none" dirty="0" err="1">
                <a:solidFill>
                  <a:schemeClr val="dk1"/>
                </a:solidFill>
                <a:latin typeface="Times New Roman"/>
                <a:ea typeface="Times New Roman"/>
                <a:cs typeface="Times New Roman"/>
                <a:sym typeface="Times New Roman"/>
              </a:rPr>
              <a:t>static</a:t>
            </a:r>
            <a:r>
              <a:rPr lang="fr-FR" sz="1800" b="0" i="0" u="none" strike="noStrike" cap="none" dirty="0">
                <a:solidFill>
                  <a:schemeClr val="dk1"/>
                </a:solidFill>
                <a:latin typeface="Times New Roman"/>
                <a:ea typeface="Times New Roman"/>
                <a:cs typeface="Times New Roman"/>
                <a:sym typeface="Times New Roman"/>
              </a:rPr>
              <a:t> </a:t>
            </a:r>
            <a:r>
              <a:rPr lang="fr-FR" sz="1800" b="0" i="0" u="none" strike="noStrike" cap="none" dirty="0" err="1">
                <a:solidFill>
                  <a:schemeClr val="dk1"/>
                </a:solidFill>
                <a:latin typeface="Times New Roman"/>
                <a:ea typeface="Times New Roman"/>
                <a:cs typeface="Times New Roman"/>
                <a:sym typeface="Times New Roman"/>
              </a:rPr>
              <a:t>void</a:t>
            </a:r>
            <a:r>
              <a:rPr lang="fr-FR" sz="1800" b="0" i="0" u="none" strike="noStrike" cap="none" dirty="0">
                <a:solidFill>
                  <a:schemeClr val="dk1"/>
                </a:solidFill>
                <a:latin typeface="Times New Roman"/>
                <a:ea typeface="Times New Roman"/>
                <a:cs typeface="Times New Roman"/>
                <a:sym typeface="Times New Roman"/>
              </a:rPr>
              <a:t> main(String[] </a:t>
            </a:r>
            <a:r>
              <a:rPr lang="fr-FR" sz="1800" b="0" i="0" u="none" strike="noStrike" cap="none" dirty="0" err="1">
                <a:solidFill>
                  <a:schemeClr val="dk1"/>
                </a:solidFill>
                <a:latin typeface="Times New Roman"/>
                <a:ea typeface="Times New Roman"/>
                <a:cs typeface="Times New Roman"/>
                <a:sym typeface="Times New Roman"/>
              </a:rPr>
              <a:t>argv</a:t>
            </a:r>
            <a:r>
              <a:rPr lang="fr-FR" sz="1800" b="0" i="0" u="none" strike="noStrike" cap="none" dirty="0">
                <a:solidFill>
                  <a:schemeClr val="dk1"/>
                </a:solidFill>
                <a:latin typeface="Times New Roman"/>
                <a:ea typeface="Times New Roman"/>
                <a:cs typeface="Times New Roman"/>
                <a:sym typeface="Times New Roman"/>
              </a:rPr>
              <a:t>) {</a:t>
            </a: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       </a:t>
            </a:r>
            <a:r>
              <a:rPr lang="fr-FR" sz="1600" b="0" i="0" u="none" strike="noStrike" cap="none" dirty="0">
                <a:solidFill>
                  <a:schemeClr val="dk1"/>
                </a:solidFill>
                <a:latin typeface="Times New Roman"/>
                <a:ea typeface="Times New Roman"/>
                <a:cs typeface="Times New Roman"/>
                <a:sym typeface="Times New Roman"/>
              </a:rPr>
              <a:t>new C();</a:t>
            </a: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  }</a:t>
            </a:r>
            <a:br>
              <a:rPr lang="fr-FR" sz="1800" b="0" i="0" u="none" strike="noStrike" cap="none" dirty="0">
                <a:solidFill>
                  <a:schemeClr val="dk1"/>
                </a:solidFill>
                <a:latin typeface="Times New Roman"/>
                <a:ea typeface="Times New Roman"/>
                <a:cs typeface="Times New Roman"/>
                <a:sym typeface="Times New Roman"/>
              </a:rPr>
            </a:br>
            <a:r>
              <a:rPr lang="fr-FR"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19</a:t>
            </a:fld>
            <a:endParaRPr/>
          </a:p>
        </p:txBody>
      </p:sp>
      <p:sp>
        <p:nvSpPr>
          <p:cNvPr id="254" name="Google Shape;254;p19"/>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Héritage: Chaînage des constructeurs</a:t>
            </a:r>
            <a:br>
              <a:rPr lang="fr-FR" b="1"/>
            </a:br>
            <a:endParaRPr b="1"/>
          </a:p>
        </p:txBody>
      </p:sp>
      <p:sp>
        <p:nvSpPr>
          <p:cNvPr id="255" name="Google Shape;255;p19"/>
          <p:cNvSpPr/>
          <p:nvPr/>
        </p:nvSpPr>
        <p:spPr>
          <a:xfrm>
            <a:off x="1188396" y="2459335"/>
            <a:ext cx="4649822" cy="1077218"/>
          </a:xfrm>
          <a:prstGeom prst="rect">
            <a:avLst/>
          </a:prstGeom>
          <a:solidFill>
            <a:srgbClr val="E1EF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mo"/>
              <a:buNone/>
            </a:pPr>
            <a:r>
              <a:rPr lang="fr-FR" sz="1600" b="0" i="0" u="none" strike="noStrike" cap="none" dirty="0">
                <a:solidFill>
                  <a:schemeClr val="dk1"/>
                </a:solidFill>
                <a:latin typeface="Arimo"/>
                <a:ea typeface="Arimo"/>
                <a:cs typeface="Arimo"/>
                <a:sym typeface="Arimo"/>
              </a:rPr>
              <a:t>constructeur de A</a:t>
            </a:r>
            <a:br>
              <a:rPr lang="fr-FR" sz="1600" b="0" i="0" u="none" strike="noStrike" cap="none" dirty="0">
                <a:solidFill>
                  <a:schemeClr val="dk1"/>
                </a:solidFill>
                <a:latin typeface="Arimo"/>
                <a:ea typeface="Arimo"/>
                <a:cs typeface="Arimo"/>
                <a:sym typeface="Arimo"/>
              </a:rPr>
            </a:br>
            <a:r>
              <a:rPr lang="fr-FR" sz="1600" b="0" i="0" u="none" strike="noStrike" cap="none" dirty="0">
                <a:solidFill>
                  <a:schemeClr val="dk1"/>
                </a:solidFill>
                <a:latin typeface="Arimo"/>
                <a:ea typeface="Arimo"/>
                <a:cs typeface="Arimo"/>
                <a:sym typeface="Arimo"/>
              </a:rPr>
              <a:t>constructeur de B</a:t>
            </a:r>
            <a:br>
              <a:rPr lang="fr-FR" sz="1600" b="0" i="0" u="none" strike="noStrike" cap="none" dirty="0">
                <a:solidFill>
                  <a:schemeClr val="dk1"/>
                </a:solidFill>
                <a:latin typeface="Arimo"/>
                <a:ea typeface="Arimo"/>
                <a:cs typeface="Arimo"/>
                <a:sym typeface="Arimo"/>
              </a:rPr>
            </a:br>
            <a:r>
              <a:rPr lang="fr-FR" sz="1600" b="0" i="0" u="none" strike="noStrike" cap="none" dirty="0">
                <a:solidFill>
                  <a:schemeClr val="dk1"/>
                </a:solidFill>
                <a:latin typeface="Arimo"/>
                <a:ea typeface="Arimo"/>
                <a:cs typeface="Arimo"/>
                <a:sym typeface="Arimo"/>
              </a:rPr>
              <a:t>autre constructeur de B</a:t>
            </a:r>
            <a:br>
              <a:rPr lang="fr-FR" sz="1600" b="0" i="0" u="none" strike="noStrike" cap="none" dirty="0">
                <a:solidFill>
                  <a:schemeClr val="dk1"/>
                </a:solidFill>
                <a:latin typeface="Arimo"/>
                <a:ea typeface="Arimo"/>
                <a:cs typeface="Arimo"/>
                <a:sym typeface="Arimo"/>
              </a:rPr>
            </a:br>
            <a:r>
              <a:rPr lang="fr-FR" sz="1600" b="0" i="0" u="none" strike="noStrike" cap="none" dirty="0">
                <a:solidFill>
                  <a:schemeClr val="dk1"/>
                </a:solidFill>
                <a:latin typeface="Arimo"/>
                <a:ea typeface="Arimo"/>
                <a:cs typeface="Arimo"/>
                <a:sym typeface="Arimo"/>
              </a:rPr>
              <a:t>constructeur de C</a:t>
            </a:r>
            <a:r>
              <a:rPr lang="fr-FR" sz="1600" b="0" i="0" u="none" strike="noStrike" cap="none" dirty="0">
                <a:solidFill>
                  <a:schemeClr val="dk1"/>
                </a:solidFill>
                <a:latin typeface="Calibri"/>
                <a:ea typeface="Calibri"/>
                <a:cs typeface="Calibri"/>
                <a:sym typeface="Calibri"/>
              </a:rPr>
              <a:t> </a:t>
            </a:r>
            <a:endParaRPr sz="1600" b="0" i="0" u="none" strike="noStrike" cap="none" dirty="0">
              <a:solidFill>
                <a:schemeClr val="dk1"/>
              </a:solidFill>
              <a:latin typeface="Arial"/>
              <a:ea typeface="Arial"/>
              <a:cs typeface="Arial"/>
              <a:sym typeface="Arial"/>
            </a:endParaRPr>
          </a:p>
        </p:txBody>
      </p:sp>
      <p:sp>
        <p:nvSpPr>
          <p:cNvPr id="256" name="Google Shape;256;p19"/>
          <p:cNvSpPr txBox="1"/>
          <p:nvPr/>
        </p:nvSpPr>
        <p:spPr>
          <a:xfrm>
            <a:off x="1245140" y="1760706"/>
            <a:ext cx="207199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sng" strike="noStrike" cap="none">
                <a:solidFill>
                  <a:schemeClr val="dk1"/>
                </a:solidFill>
                <a:latin typeface="Calibri"/>
                <a:ea typeface="Calibri"/>
                <a:cs typeface="Calibri"/>
                <a:sym typeface="Calibri"/>
              </a:rPr>
              <a:t>Affichage:</a:t>
            </a:r>
            <a:endParaRPr sz="1400" b="0" i="0" u="none" strike="noStrike" cap="none">
              <a:solidFill>
                <a:srgbClr val="000000"/>
              </a:solidFill>
              <a:latin typeface="Arial"/>
              <a:ea typeface="Arial"/>
              <a:cs typeface="Arial"/>
              <a:sym typeface="Arial"/>
            </a:endParaRPr>
          </a:p>
        </p:txBody>
      </p:sp>
      <p:sp>
        <p:nvSpPr>
          <p:cNvPr id="257" name="Google Shape;257;p19"/>
          <p:cNvSpPr txBox="1"/>
          <p:nvPr/>
        </p:nvSpPr>
        <p:spPr>
          <a:xfrm>
            <a:off x="1245140" y="3984185"/>
            <a:ext cx="207199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sng" strike="noStrike" cap="none">
                <a:solidFill>
                  <a:schemeClr val="dk1"/>
                </a:solidFill>
                <a:latin typeface="Calibri"/>
                <a:ea typeface="Calibri"/>
                <a:cs typeface="Calibri"/>
                <a:sym typeface="Calibri"/>
              </a:rPr>
              <a:t>Explication:</a:t>
            </a:r>
            <a:endParaRPr sz="1400" b="0" i="0" u="none" strike="noStrike" cap="none">
              <a:solidFill>
                <a:srgbClr val="000000"/>
              </a:solidFill>
              <a:latin typeface="Arial"/>
              <a:ea typeface="Arial"/>
              <a:cs typeface="Arial"/>
              <a:sym typeface="Arial"/>
            </a:endParaRPr>
          </a:p>
        </p:txBody>
      </p:sp>
      <p:sp>
        <p:nvSpPr>
          <p:cNvPr id="258" name="Google Shape;258;p19"/>
          <p:cNvSpPr/>
          <p:nvPr/>
        </p:nvSpPr>
        <p:spPr>
          <a:xfrm>
            <a:off x="1188396" y="4500638"/>
            <a:ext cx="8472439" cy="1815882"/>
          </a:xfrm>
          <a:prstGeom prst="rect">
            <a:avLst/>
          </a:prstGeom>
          <a:solidFill>
            <a:srgbClr val="E1EF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Arimo"/>
                <a:ea typeface="Arimo"/>
                <a:cs typeface="Arimo"/>
                <a:sym typeface="Arimo"/>
              </a:rPr>
              <a:t>-Peut-être avez-vous oublié constructeur de A, si vous n'avez plus pensé que l'instruction super(); est ajoutée en première ligne du constructeur sans paramètre de la classe B.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Arimo"/>
                <a:ea typeface="Arimo"/>
                <a:cs typeface="Arimo"/>
                <a:sym typeface="Arimo"/>
              </a:rPr>
              <a:t>-L'instruction super(); est aussi ajoutée en première ligne du constructeur de la classe A , faisant ainsi appel au constructeur sans paramètre de la classe Object, mais ce constructeur ne fait rien.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Arimo"/>
              <a:ea typeface="Arimo"/>
              <a:cs typeface="Arimo"/>
              <a:sym typeface="Arimo"/>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fr-FR"/>
              <a:t>PLAN </a:t>
            </a:r>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fr-FR" sz="1800"/>
              <a:t>2</a:t>
            </a:fld>
            <a:endParaRPr sz="1800"/>
          </a:p>
        </p:txBody>
      </p:sp>
      <p:sp>
        <p:nvSpPr>
          <p:cNvPr id="100" name="Google Shape;100;p2"/>
          <p:cNvSpPr txBox="1"/>
          <p:nvPr/>
        </p:nvSpPr>
        <p:spPr>
          <a:xfrm>
            <a:off x="2971046" y="1690688"/>
            <a:ext cx="6249908" cy="4305030"/>
          </a:xfrm>
          <a:prstGeom prst="rect">
            <a:avLst/>
          </a:prstGeom>
          <a:noFill/>
          <a:ln>
            <a:noFill/>
          </a:ln>
        </p:spPr>
        <p:txBody>
          <a:bodyPr spcFirstLastPara="1" wrap="square" lIns="91425" tIns="45700" rIns="91425" bIns="45700" anchor="t" anchorCtr="0">
            <a:noAutofit/>
          </a:bodyPr>
          <a:lstStyle/>
          <a:p>
            <a:pPr marL="288000" marR="0" lvl="0" indent="-177800" algn="l" rtl="0">
              <a:lnSpc>
                <a:spcPct val="70000"/>
              </a:lnSpc>
              <a:spcBef>
                <a:spcPts val="0"/>
              </a:spcBef>
              <a:spcAft>
                <a:spcPts val="0"/>
              </a:spcAft>
              <a:buClr>
                <a:schemeClr val="dk1"/>
              </a:buClr>
              <a:buSzPts val="2800"/>
              <a:buFont typeface="Arial"/>
              <a:buChar char="•"/>
            </a:pPr>
            <a:r>
              <a:rPr lang="fr-FR" sz="2405" b="0" i="0" u="none" strike="noStrike" cap="none">
                <a:solidFill>
                  <a:schemeClr val="dk1"/>
                </a:solidFill>
                <a:latin typeface="Calibri"/>
                <a:ea typeface="Calibri"/>
                <a:cs typeface="Calibri"/>
                <a:sym typeface="Calibri"/>
              </a:rPr>
              <a:t>Introduction </a:t>
            </a:r>
            <a:endParaRPr sz="2220">
              <a:solidFill>
                <a:schemeClr val="dk1"/>
              </a:solidFill>
              <a:latin typeface="Calibri"/>
              <a:ea typeface="Calibri"/>
              <a:cs typeface="Calibri"/>
              <a:sym typeface="Calibri"/>
            </a:endParaRPr>
          </a:p>
          <a:p>
            <a:pPr marL="288000" marR="0" lvl="0" indent="-165100" algn="l" rtl="0">
              <a:lnSpc>
                <a:spcPct val="70000"/>
              </a:lnSpc>
              <a:spcBef>
                <a:spcPts val="1000"/>
              </a:spcBef>
              <a:spcAft>
                <a:spcPts val="0"/>
              </a:spcAft>
              <a:buClr>
                <a:schemeClr val="dk1"/>
              </a:buClr>
              <a:buSzPts val="2600"/>
              <a:buChar char="•"/>
            </a:pPr>
            <a:r>
              <a:rPr lang="fr-FR" sz="2405">
                <a:solidFill>
                  <a:schemeClr val="dk1"/>
                </a:solidFill>
                <a:latin typeface="Calibri"/>
                <a:ea typeface="Calibri"/>
                <a:cs typeface="Calibri"/>
                <a:sym typeface="Calibri"/>
              </a:rPr>
              <a:t>Classe et objet</a:t>
            </a:r>
            <a:endParaRPr sz="2405">
              <a:solidFill>
                <a:schemeClr val="dk1"/>
              </a:solidFill>
              <a:latin typeface="Calibri"/>
              <a:ea typeface="Calibri"/>
              <a:cs typeface="Calibri"/>
              <a:sym typeface="Calibri"/>
            </a:endParaRPr>
          </a:p>
          <a:p>
            <a:pPr marL="288000"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Encapsulation</a:t>
            </a:r>
            <a:endParaRPr sz="2590" u="sng">
              <a:solidFill>
                <a:schemeClr val="dk1"/>
              </a:solidFill>
              <a:latin typeface="Calibri"/>
              <a:ea typeface="Calibri"/>
              <a:cs typeface="Calibri"/>
              <a:sym typeface="Calibri"/>
            </a:endParaRPr>
          </a:p>
          <a:p>
            <a:pPr marL="288000" marR="0" lvl="0" indent="-165100" algn="l" rtl="0">
              <a:lnSpc>
                <a:spcPct val="70000"/>
              </a:lnSpc>
              <a:spcBef>
                <a:spcPts val="1000"/>
              </a:spcBef>
              <a:spcAft>
                <a:spcPts val="0"/>
              </a:spcAft>
              <a:buClr>
                <a:schemeClr val="dk1"/>
              </a:buClr>
              <a:buSzPts val="2600"/>
              <a:buChar char="•"/>
            </a:pPr>
            <a:r>
              <a:rPr lang="fr-FR" sz="2590" b="1" u="sng">
                <a:solidFill>
                  <a:schemeClr val="dk1"/>
                </a:solidFill>
                <a:latin typeface="Calibri"/>
                <a:ea typeface="Calibri"/>
                <a:cs typeface="Calibri"/>
                <a:sym typeface="Calibri"/>
              </a:rPr>
              <a:t>Héritage</a:t>
            </a:r>
            <a:endParaRPr sz="2405">
              <a:solidFill>
                <a:schemeClr val="dk1"/>
              </a:solidFill>
              <a:latin typeface="Calibri"/>
              <a:ea typeface="Calibri"/>
              <a:cs typeface="Calibri"/>
              <a:sym typeface="Calibri"/>
            </a:endParaRPr>
          </a:p>
          <a:p>
            <a:pPr marL="288000"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Polymorphisme</a:t>
            </a:r>
            <a:endParaRPr sz="2220" b="0" i="0" u="none" strike="noStrike" cap="none">
              <a:solidFill>
                <a:schemeClr val="dk1"/>
              </a:solidFill>
              <a:latin typeface="Calibri"/>
              <a:ea typeface="Calibri"/>
              <a:cs typeface="Calibri"/>
              <a:sym typeface="Calibri"/>
            </a:endParaRPr>
          </a:p>
          <a:p>
            <a:pPr marL="288000"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Exceptions</a:t>
            </a:r>
            <a:endParaRPr sz="2220" b="0" i="0" u="none" strike="noStrike" cap="none">
              <a:solidFill>
                <a:schemeClr val="dk1"/>
              </a:solidFill>
              <a:latin typeface="Calibri"/>
              <a:ea typeface="Calibri"/>
              <a:cs typeface="Calibri"/>
              <a:sym typeface="Calibri"/>
            </a:endParaRPr>
          </a:p>
          <a:p>
            <a:pPr marL="288000"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Interfaces</a:t>
            </a:r>
            <a:endParaRPr sz="2220" b="0" i="0" u="none" strike="noStrike" cap="none">
              <a:solidFill>
                <a:schemeClr val="dk1"/>
              </a:solidFill>
              <a:latin typeface="Calibri"/>
              <a:ea typeface="Calibri"/>
              <a:cs typeface="Calibri"/>
              <a:sym typeface="Calibri"/>
            </a:endParaRPr>
          </a:p>
          <a:p>
            <a:pPr marL="288000"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Collection</a:t>
            </a:r>
            <a:endParaRPr sz="1400" b="0" i="0" u="none" strike="noStrike" cap="none">
              <a:solidFill>
                <a:srgbClr val="000000"/>
              </a:solidFill>
              <a:latin typeface="Arial"/>
              <a:ea typeface="Arial"/>
              <a:cs typeface="Arial"/>
              <a:sym typeface="Arial"/>
            </a:endParaRPr>
          </a:p>
          <a:p>
            <a:pPr marL="288000"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Interface Fonctionnelle</a:t>
            </a:r>
            <a:endParaRPr sz="1400" b="0" i="0" u="none" strike="noStrike" cap="none">
              <a:solidFill>
                <a:srgbClr val="000000"/>
              </a:solidFill>
              <a:latin typeface="Arial"/>
              <a:ea typeface="Arial"/>
              <a:cs typeface="Arial"/>
              <a:sym typeface="Arial"/>
            </a:endParaRPr>
          </a:p>
          <a:p>
            <a:pPr marL="288000"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Expression Lambda</a:t>
            </a:r>
            <a:endParaRPr sz="1400" b="0" i="0" u="none" strike="noStrike" cap="none">
              <a:solidFill>
                <a:srgbClr val="000000"/>
              </a:solidFill>
              <a:latin typeface="Arial"/>
              <a:ea typeface="Arial"/>
              <a:cs typeface="Arial"/>
              <a:sym typeface="Arial"/>
            </a:endParaRPr>
          </a:p>
          <a:p>
            <a:pPr marL="288000"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Stream</a:t>
            </a:r>
            <a:endParaRPr sz="1400" b="0" i="0" u="none" strike="noStrike" cap="none">
              <a:solidFill>
                <a:srgbClr val="000000"/>
              </a:solidFill>
              <a:latin typeface="Arial"/>
              <a:ea typeface="Arial"/>
              <a:cs typeface="Arial"/>
              <a:sym typeface="Arial"/>
            </a:endParaRPr>
          </a:p>
          <a:p>
            <a:pPr marL="228600" marR="0" lvl="0" indent="-75882" algn="l" rtl="0">
              <a:lnSpc>
                <a:spcPct val="70000"/>
              </a:lnSpc>
              <a:spcBef>
                <a:spcPts val="1000"/>
              </a:spcBef>
              <a:spcAft>
                <a:spcPts val="0"/>
              </a:spcAft>
              <a:buClr>
                <a:schemeClr val="dk1"/>
              </a:buClr>
              <a:buSzPts val="2405"/>
              <a:buFont typeface="Arial"/>
              <a:buNone/>
            </a:pPr>
            <a:endParaRPr sz="2405"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20</a:t>
            </a:fld>
            <a:endParaRPr/>
          </a:p>
        </p:txBody>
      </p:sp>
      <p:sp>
        <p:nvSpPr>
          <p:cNvPr id="264" name="Google Shape;264;p20"/>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Héritage: Chaînage des constructeurs</a:t>
            </a:r>
            <a:br>
              <a:rPr lang="fr-FR" b="1"/>
            </a:br>
            <a:endParaRPr b="1"/>
          </a:p>
        </p:txBody>
      </p:sp>
      <p:sp>
        <p:nvSpPr>
          <p:cNvPr id="265" name="Google Shape;265;p20"/>
          <p:cNvSpPr/>
          <p:nvPr/>
        </p:nvSpPr>
        <p:spPr>
          <a:xfrm>
            <a:off x="1956297" y="2514708"/>
            <a:ext cx="8177962" cy="3318499"/>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public class </a:t>
            </a:r>
            <a:r>
              <a:rPr lang="fr-FR" sz="1600" b="0" i="0" u="none" strike="noStrike" cap="none" dirty="0" err="1">
                <a:solidFill>
                  <a:schemeClr val="dk1"/>
                </a:solidFill>
                <a:latin typeface="Calibri"/>
                <a:ea typeface="Calibri"/>
                <a:cs typeface="Calibri"/>
                <a:sym typeface="Calibri"/>
              </a:rPr>
              <a:t>VoitureElectrique</a:t>
            </a:r>
            <a:r>
              <a:rPr lang="fr-FR" sz="1600" b="0" i="0" u="none" strike="noStrike" cap="none" dirty="0">
                <a:solidFill>
                  <a:schemeClr val="dk1"/>
                </a:solidFill>
                <a:latin typeface="Calibri"/>
                <a:ea typeface="Calibri"/>
                <a:cs typeface="Calibri"/>
                <a:sym typeface="Calibri"/>
              </a:rPr>
              <a:t> </a:t>
            </a:r>
            <a:r>
              <a:rPr lang="fr-FR" sz="1600" b="1" i="0" u="none" strike="noStrike" cap="none" dirty="0" err="1">
                <a:solidFill>
                  <a:schemeClr val="dk1"/>
                </a:solidFill>
                <a:latin typeface="Calibri"/>
                <a:ea typeface="Calibri"/>
                <a:cs typeface="Calibri"/>
                <a:sym typeface="Calibri"/>
              </a:rPr>
              <a:t>extends</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Voiture{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public </a:t>
            </a:r>
            <a:r>
              <a:rPr lang="fr-FR" sz="1600" b="0" i="0" u="none" strike="noStrike" cap="none" dirty="0" err="1">
                <a:solidFill>
                  <a:schemeClr val="dk1"/>
                </a:solidFill>
                <a:latin typeface="Calibri"/>
                <a:ea typeface="Calibri"/>
                <a:cs typeface="Calibri"/>
                <a:sym typeface="Calibri"/>
              </a:rPr>
              <a:t>VoitureElectrique</a:t>
            </a:r>
            <a:r>
              <a:rPr lang="fr-FR" sz="1600" b="0" i="0" u="none" strike="noStrike" cap="none" dirty="0">
                <a:solidFill>
                  <a:schemeClr val="dk1"/>
                </a:solidFill>
                <a:latin typeface="Calibri"/>
                <a:ea typeface="Calibri"/>
                <a:cs typeface="Calibri"/>
                <a:sym typeface="Calibri"/>
              </a:rPr>
              <a:t>( </a:t>
            </a:r>
            <a:r>
              <a:rPr lang="fr-FR" sz="1600" b="0" i="0" u="none" strike="noStrike" cap="none" dirty="0" err="1">
                <a:solidFill>
                  <a:schemeClr val="dk1"/>
                </a:solidFill>
                <a:latin typeface="Calibri"/>
                <a:ea typeface="Calibri"/>
                <a:cs typeface="Calibri"/>
                <a:sym typeface="Calibri"/>
              </a:rPr>
              <a:t>int</a:t>
            </a:r>
            <a:r>
              <a:rPr lang="fr-FR" sz="1600" b="0" i="0" u="none" strike="noStrike" cap="none" dirty="0">
                <a:solidFill>
                  <a:schemeClr val="dk1"/>
                </a:solidFill>
                <a:latin typeface="Calibri"/>
                <a:ea typeface="Calibri"/>
                <a:cs typeface="Calibri"/>
                <a:sym typeface="Calibri"/>
              </a:rPr>
              <a:t> puissance, </a:t>
            </a:r>
            <a:r>
              <a:rPr lang="fr-FR" sz="1600" b="0" i="0" u="none" strike="noStrike" cap="none" dirty="0" err="1">
                <a:solidFill>
                  <a:schemeClr val="dk1"/>
                </a:solidFill>
                <a:latin typeface="Calibri"/>
                <a:ea typeface="Calibri"/>
                <a:cs typeface="Calibri"/>
                <a:sym typeface="Calibri"/>
              </a:rPr>
              <a:t>boolean</a:t>
            </a:r>
            <a:r>
              <a:rPr lang="fr-FR" sz="1600" b="0" i="0" u="none" strike="noStrike" cap="none" dirty="0">
                <a:solidFill>
                  <a:schemeClr val="dk1"/>
                </a:solidFill>
                <a:latin typeface="Calibri"/>
                <a:ea typeface="Calibri"/>
                <a:cs typeface="Calibri"/>
                <a:sym typeface="Calibri"/>
              </a:rPr>
              <a:t> </a:t>
            </a:r>
            <a:r>
              <a:rPr lang="fr-FR" sz="1600" b="0" i="0" u="none" strike="noStrike" cap="none" dirty="0" err="1">
                <a:solidFill>
                  <a:schemeClr val="dk1"/>
                </a:solidFill>
                <a:latin typeface="Calibri"/>
                <a:ea typeface="Calibri"/>
                <a:cs typeface="Calibri"/>
                <a:sym typeface="Calibri"/>
              </a:rPr>
              <a:t>estDemarer</a:t>
            </a:r>
            <a:r>
              <a:rPr lang="fr-FR" sz="1600" b="0" i="0" u="none" strike="noStrike" cap="none" dirty="0">
                <a:solidFill>
                  <a:schemeClr val="dk1"/>
                </a:solidFill>
                <a:latin typeface="Calibri"/>
                <a:ea typeface="Calibri"/>
                <a:cs typeface="Calibri"/>
                <a:sym typeface="Calibri"/>
              </a:rPr>
              <a:t>, </a:t>
            </a:r>
            <a:r>
              <a:rPr lang="fr-FR" sz="1600" b="0" i="0" u="none" strike="noStrike" cap="none" dirty="0" err="1">
                <a:solidFill>
                  <a:schemeClr val="dk1"/>
                </a:solidFill>
                <a:latin typeface="Calibri"/>
                <a:ea typeface="Calibri"/>
                <a:cs typeface="Calibri"/>
                <a:sym typeface="Calibri"/>
              </a:rPr>
              <a:t>float</a:t>
            </a:r>
            <a:r>
              <a:rPr lang="fr-FR" sz="1600" b="0" i="0" u="none" strike="noStrike" cap="none" dirty="0">
                <a:solidFill>
                  <a:schemeClr val="dk1"/>
                </a:solidFill>
                <a:latin typeface="Calibri"/>
                <a:ea typeface="Calibri"/>
                <a:cs typeface="Calibri"/>
                <a:sym typeface="Calibri"/>
              </a:rPr>
              <a:t> vitesse)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		</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super</a:t>
            </a:r>
            <a:r>
              <a:rPr lang="fr-FR" sz="1600" b="0" i="0" u="none" strike="noStrike" cap="none" dirty="0">
                <a:solidFill>
                  <a:schemeClr val="dk1"/>
                </a:solidFill>
                <a:latin typeface="Calibri"/>
                <a:ea typeface="Calibri"/>
                <a:cs typeface="Calibri"/>
                <a:sym typeface="Calibri"/>
              </a:rPr>
              <a:t>(puissance, </a:t>
            </a:r>
            <a:r>
              <a:rPr lang="fr-FR" sz="1600" b="0" i="0" u="none" strike="noStrike" cap="none" dirty="0" err="1">
                <a:solidFill>
                  <a:schemeClr val="dk1"/>
                </a:solidFill>
                <a:latin typeface="Calibri"/>
                <a:ea typeface="Calibri"/>
                <a:cs typeface="Calibri"/>
                <a:sym typeface="Calibri"/>
              </a:rPr>
              <a:t>estDemarer,vitesse</a:t>
            </a:r>
            <a:r>
              <a:rPr lang="fr-FR" sz="1600" b="0" i="0" u="none" strike="noStrike" cap="none" dirty="0">
                <a:solidFill>
                  <a:schemeClr val="dk1"/>
                </a:solidFill>
                <a:latin typeface="Calibri"/>
                <a:ea typeface="Calibri"/>
                <a:cs typeface="Calibri"/>
                <a:sym typeface="Calibri"/>
              </a:rPr>
              <a:t>) ;</a:t>
            </a:r>
            <a:endParaRPr lang="fr-F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dirty="0">
                <a:ea typeface="Calibri"/>
              </a:rPr>
              <a:t>		</a:t>
            </a:r>
            <a:r>
              <a:rPr lang="fr-FR"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public  </a:t>
            </a:r>
            <a:r>
              <a:rPr lang="fr-FR" sz="1600" b="1" i="0" u="none" strike="noStrike" cap="none" dirty="0" err="1">
                <a:solidFill>
                  <a:schemeClr val="dk1"/>
                </a:solidFill>
                <a:latin typeface="Calibri"/>
                <a:ea typeface="Calibri"/>
                <a:cs typeface="Calibri"/>
                <a:sym typeface="Calibri"/>
              </a:rPr>
              <a:t>VoitureElectrique</a:t>
            </a:r>
            <a:r>
              <a:rPr lang="fr-FR" sz="1600" b="0" i="0" u="none" strike="noStrike" cap="none" dirty="0">
                <a:solidFill>
                  <a:schemeClr val="dk1"/>
                </a:solidFill>
                <a:latin typeface="Calibri"/>
                <a:ea typeface="Calibri"/>
                <a:cs typeface="Calibri"/>
                <a:sym typeface="Calibri"/>
              </a:rPr>
              <a:t>( String </a:t>
            </a:r>
            <a:r>
              <a:rPr lang="fr-FR" sz="1600" b="0" i="0" u="none" strike="noStrike" cap="none" dirty="0" err="1">
                <a:solidFill>
                  <a:schemeClr val="dk1"/>
                </a:solidFill>
                <a:latin typeface="Calibri"/>
                <a:ea typeface="Calibri"/>
                <a:cs typeface="Calibri"/>
                <a:sym typeface="Calibri"/>
              </a:rPr>
              <a:t>unNom</a:t>
            </a:r>
            <a:r>
              <a:rPr lang="fr-FR"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a:t>
            </a:r>
            <a:r>
              <a:rPr lang="fr-FR" sz="1600" b="1" i="0" u="none" strike="noStrike" cap="none" dirty="0" err="1">
                <a:solidFill>
                  <a:schemeClr val="dk1"/>
                </a:solidFill>
                <a:latin typeface="Calibri"/>
                <a:ea typeface="Calibri"/>
                <a:cs typeface="Calibri"/>
                <a:sym typeface="Calibri"/>
              </a:rPr>
              <a:t>this</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puissance, </a:t>
            </a:r>
            <a:r>
              <a:rPr lang="fr-FR" sz="1600" b="0" i="0" u="none" strike="noStrike" cap="none" dirty="0" err="1">
                <a:solidFill>
                  <a:schemeClr val="dk1"/>
                </a:solidFill>
                <a:latin typeface="Calibri"/>
                <a:ea typeface="Calibri"/>
                <a:cs typeface="Calibri"/>
                <a:sym typeface="Calibri"/>
              </a:rPr>
              <a:t>estDemarer,vitesse</a:t>
            </a:r>
            <a:r>
              <a:rPr lang="fr-FR"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266" name="Google Shape;266;p20"/>
          <p:cNvSpPr/>
          <p:nvPr/>
        </p:nvSpPr>
        <p:spPr>
          <a:xfrm>
            <a:off x="1029993" y="1568139"/>
            <a:ext cx="10127631"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Pour initialiser les attributs hérités, le constructeur d’une classe peut invoquer un des constructeurs de la classe mère à l’aide du mot-clé </a:t>
            </a:r>
            <a:r>
              <a:rPr lang="fr-FR" sz="2400" b="1" i="0" u="none" strike="noStrike" cap="none">
                <a:solidFill>
                  <a:schemeClr val="dk1"/>
                </a:solidFill>
                <a:latin typeface="Times New Roman"/>
                <a:ea typeface="Times New Roman"/>
                <a:cs typeface="Times New Roman"/>
                <a:sym typeface="Times New Roman"/>
              </a:rPr>
              <a:t>super</a:t>
            </a:r>
            <a:r>
              <a:rPr lang="fr-FR"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267" name="Google Shape;267;p20"/>
          <p:cNvSpPr/>
          <p:nvPr/>
        </p:nvSpPr>
        <p:spPr>
          <a:xfrm>
            <a:off x="1906479" y="5948779"/>
            <a:ext cx="8316924" cy="772696"/>
          </a:xfrm>
          <a:prstGeom prst="rect">
            <a:avLst/>
          </a:prstGeom>
          <a:solidFill>
            <a:srgbClr val="BBD6EE"/>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4488" marR="0" lvl="1"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Si on ne fait pas d’appel explicite au constructeur de la superclasse, c’est le </a:t>
            </a:r>
            <a:r>
              <a:rPr lang="fr-FR" sz="1800" b="0" i="0" u="none" strike="noStrike" cap="none" dirty="0">
                <a:solidFill>
                  <a:srgbClr val="C00000"/>
                </a:solidFill>
                <a:latin typeface="Calibri"/>
                <a:ea typeface="Calibri"/>
                <a:cs typeface="Calibri"/>
                <a:sym typeface="Calibri"/>
              </a:rPr>
              <a:t>constructeur par défaut </a:t>
            </a:r>
            <a:r>
              <a:rPr lang="fr-FR" sz="1800" b="0" i="0" u="none" strike="noStrike" cap="none" dirty="0">
                <a:solidFill>
                  <a:schemeClr val="dk1"/>
                </a:solidFill>
                <a:latin typeface="Calibri"/>
                <a:ea typeface="Calibri"/>
                <a:cs typeface="Calibri"/>
                <a:sym typeface="Calibri"/>
              </a:rPr>
              <a:t>de la superclasse qui est appelé </a:t>
            </a:r>
            <a:r>
              <a:rPr lang="fr-FR" sz="1800" b="0" i="0" u="none" strike="noStrike" cap="none" dirty="0">
                <a:solidFill>
                  <a:srgbClr val="C00000"/>
                </a:solidFill>
                <a:latin typeface="Calibri"/>
                <a:ea typeface="Calibri"/>
                <a:cs typeface="Calibri"/>
                <a:sym typeface="Calibri"/>
              </a:rPr>
              <a:t>implicitement</a:t>
            </a:r>
            <a:r>
              <a:rPr lang="fr-FR" sz="18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268" name="Google Shape;268;p20"/>
          <p:cNvSpPr/>
          <p:nvPr/>
        </p:nvSpPr>
        <p:spPr>
          <a:xfrm>
            <a:off x="7514001" y="3388025"/>
            <a:ext cx="2407214" cy="576064"/>
          </a:xfrm>
          <a:prstGeom prst="rect">
            <a:avLst/>
          </a:prstGeom>
          <a:solidFill>
            <a:srgbClr val="D8E2F3"/>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fr-FR" sz="1600" b="0" i="1" u="none" strike="noStrike" cap="none">
                <a:solidFill>
                  <a:schemeClr val="dk1"/>
                </a:solidFill>
                <a:latin typeface="Calibri"/>
                <a:ea typeface="Calibri"/>
                <a:cs typeface="Calibri"/>
                <a:sym typeface="Calibri"/>
              </a:rPr>
              <a:t> </a:t>
            </a:r>
            <a:r>
              <a:rPr lang="fr-FR" sz="1600" b="1" i="1" u="none" strike="noStrike" cap="none">
                <a:solidFill>
                  <a:schemeClr val="dk1"/>
                </a:solidFill>
                <a:latin typeface="Calibri"/>
                <a:ea typeface="Calibri"/>
                <a:cs typeface="Calibri"/>
                <a:sym typeface="Calibri"/>
              </a:rPr>
              <a:t>super doit être la première instruction</a:t>
            </a:r>
            <a:endParaRPr sz="1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21</a:t>
            </a:fld>
            <a:endParaRPr/>
          </a:p>
        </p:txBody>
      </p:sp>
      <p:sp>
        <p:nvSpPr>
          <p:cNvPr id="274" name="Google Shape;274;p21"/>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b="1" dirty="0"/>
              <a:t>Héritage: Chaînage des constructeurs</a:t>
            </a:r>
            <a:br>
              <a:rPr lang="fr-FR" b="1" dirty="0"/>
            </a:br>
            <a:endParaRPr b="1" dirty="0"/>
          </a:p>
        </p:txBody>
      </p:sp>
      <p:sp>
        <p:nvSpPr>
          <p:cNvPr id="275" name="Google Shape;275;p21"/>
          <p:cNvSpPr/>
          <p:nvPr/>
        </p:nvSpPr>
        <p:spPr>
          <a:xfrm>
            <a:off x="2283478" y="2367957"/>
            <a:ext cx="3456384" cy="3714344"/>
          </a:xfrm>
          <a:prstGeom prst="rect">
            <a:avLst/>
          </a:prstGeom>
          <a:solidFill>
            <a:srgbClr val="BBD6EE"/>
          </a:solidFill>
          <a:ln w="12700" cap="flat" cmpd="sng">
            <a:solidFill>
              <a:srgbClr val="5481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public class </a:t>
            </a:r>
            <a:r>
              <a:rPr lang="fr-FR" sz="1600" b="0" i="0" u="none" strike="noStrike" cap="none" dirty="0">
                <a:solidFill>
                  <a:schemeClr val="dk1"/>
                </a:solidFill>
                <a:latin typeface="Calibri"/>
                <a:ea typeface="Calibri"/>
                <a:cs typeface="Calibri"/>
                <a:sym typeface="Calibri"/>
              </a:rPr>
              <a:t>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public </a:t>
            </a:r>
            <a:r>
              <a:rPr lang="fr-FR" sz="1600" b="1" i="0" u="none" strike="noStrike" cap="none" dirty="0" err="1">
                <a:solidFill>
                  <a:schemeClr val="dk1"/>
                </a:solidFill>
                <a:latin typeface="Calibri"/>
                <a:ea typeface="Calibri"/>
                <a:cs typeface="Calibri"/>
                <a:sym typeface="Calibri"/>
              </a:rPr>
              <a:t>int</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x ;</a:t>
            </a:r>
          </a:p>
          <a:p>
            <a:pPr marL="0" marR="0" lvl="0" indent="0" algn="l"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public class </a:t>
            </a:r>
            <a:r>
              <a:rPr lang="fr-FR" sz="1600" b="0" i="0" u="none" strike="noStrike" cap="none" dirty="0">
                <a:solidFill>
                  <a:schemeClr val="dk1"/>
                </a:solidFill>
                <a:latin typeface="Calibri"/>
                <a:ea typeface="Calibri"/>
                <a:cs typeface="Calibri"/>
                <a:sym typeface="Calibri"/>
              </a:rPr>
              <a:t>B </a:t>
            </a:r>
            <a:r>
              <a:rPr lang="fr-FR" sz="1600" b="1" i="0" u="none" strike="noStrike" cap="none" dirty="0" err="1">
                <a:solidFill>
                  <a:schemeClr val="dk1"/>
                </a:solidFill>
                <a:latin typeface="Calibri"/>
                <a:ea typeface="Calibri"/>
                <a:cs typeface="Calibri"/>
                <a:sym typeface="Calibri"/>
              </a:rPr>
              <a:t>extends</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public </a:t>
            </a:r>
            <a:r>
              <a:rPr lang="fr-FR" sz="1600" b="1" i="0" u="none" strike="noStrike" cap="none" dirty="0" err="1">
                <a:solidFill>
                  <a:schemeClr val="dk1"/>
                </a:solidFill>
                <a:latin typeface="Calibri"/>
                <a:ea typeface="Calibri"/>
                <a:cs typeface="Calibri"/>
                <a:sym typeface="Calibri"/>
              </a:rPr>
              <a:t>int</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public </a:t>
            </a:r>
            <a:r>
              <a:rPr lang="fr-FR" sz="1600" b="0" i="0" u="none" strike="noStrike" cap="none" dirty="0">
                <a:solidFill>
                  <a:schemeClr val="dk1"/>
                </a:solidFill>
                <a:latin typeface="Calibri"/>
                <a:ea typeface="Calibri"/>
                <a:cs typeface="Calibri"/>
                <a:sym typeface="Calibri"/>
              </a:rPr>
              <a:t>B ( </a:t>
            </a:r>
            <a:r>
              <a:rPr lang="fr-FR" sz="1600" b="1" i="0" u="none" strike="noStrike" cap="none" dirty="0" err="1">
                <a:solidFill>
                  <a:schemeClr val="dk1"/>
                </a:solidFill>
                <a:latin typeface="Calibri"/>
                <a:ea typeface="Calibri"/>
                <a:cs typeface="Calibri"/>
                <a:sym typeface="Calibri"/>
              </a:rPr>
              <a:t>int</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x , </a:t>
            </a:r>
            <a:r>
              <a:rPr lang="fr-FR" sz="1600" b="1" i="0" u="none" strike="noStrike" cap="none" dirty="0" err="1">
                <a:solidFill>
                  <a:schemeClr val="dk1"/>
                </a:solidFill>
                <a:latin typeface="Calibri"/>
                <a:ea typeface="Calibri"/>
                <a:cs typeface="Calibri"/>
                <a:sym typeface="Calibri"/>
              </a:rPr>
              <a:t>int</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y ) {</a:t>
            </a:r>
          </a:p>
          <a:p>
            <a:pPr lvl="0">
              <a:buSzPts val="1600"/>
            </a:pPr>
            <a:r>
              <a:rPr lang="fr-FR" sz="1600" dirty="0">
                <a:solidFill>
                  <a:schemeClr val="dk1"/>
                </a:solidFill>
                <a:latin typeface="Calibri"/>
                <a:cs typeface="Calibri"/>
                <a:sym typeface="Calibri"/>
              </a:rPr>
              <a:t>		</a:t>
            </a:r>
            <a:r>
              <a:rPr lang="fr-FR" dirty="0">
                <a:solidFill>
                  <a:srgbClr val="FF0000"/>
                </a:solidFill>
                <a:latin typeface="Calibri"/>
                <a:ea typeface="Calibri"/>
                <a:cs typeface="Calibri"/>
                <a:sym typeface="Calibri"/>
              </a:rPr>
              <a:t> super();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a:t>
            </a:r>
            <a:r>
              <a:rPr lang="fr-FR" sz="1600" b="1" i="0" u="none" strike="noStrike" cap="none" dirty="0" err="1">
                <a:solidFill>
                  <a:schemeClr val="dk1"/>
                </a:solidFill>
                <a:latin typeface="Calibri"/>
                <a:ea typeface="Calibri"/>
                <a:cs typeface="Calibri"/>
                <a:sym typeface="Calibri"/>
              </a:rPr>
              <a:t>this</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 x = 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a:t>
            </a:r>
            <a:r>
              <a:rPr lang="fr-FR" sz="1600" b="1" i="0" u="none" strike="noStrike" cap="none" dirty="0" err="1">
                <a:solidFill>
                  <a:schemeClr val="dk1"/>
                </a:solidFill>
                <a:latin typeface="Calibri"/>
                <a:ea typeface="Calibri"/>
                <a:cs typeface="Calibri"/>
                <a:sym typeface="Calibri"/>
              </a:rPr>
              <a:t>this</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 y = 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276" name="Google Shape;276;p21"/>
          <p:cNvSpPr/>
          <p:nvPr/>
        </p:nvSpPr>
        <p:spPr>
          <a:xfrm>
            <a:off x="6479379" y="2490137"/>
            <a:ext cx="3456384" cy="4299434"/>
          </a:xfrm>
          <a:prstGeom prst="rect">
            <a:avLst/>
          </a:prstGeom>
          <a:solidFill>
            <a:srgbClr val="BBD6EE"/>
          </a:soli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public class </a:t>
            </a:r>
            <a:r>
              <a:rPr lang="fr-FR" sz="1600" b="0" i="0" u="none" strike="noStrike" cap="none" dirty="0">
                <a:solidFill>
                  <a:schemeClr val="dk1"/>
                </a:solidFill>
                <a:latin typeface="Calibri"/>
                <a:ea typeface="Calibri"/>
                <a:cs typeface="Calibri"/>
                <a:sym typeface="Calibri"/>
              </a:rPr>
              <a:t>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public </a:t>
            </a:r>
            <a:r>
              <a:rPr lang="fr-FR" sz="1600" b="1" i="0" u="none" strike="noStrike" cap="none" dirty="0" err="1">
                <a:solidFill>
                  <a:schemeClr val="dk1"/>
                </a:solidFill>
                <a:latin typeface="Calibri"/>
                <a:ea typeface="Calibri"/>
                <a:cs typeface="Calibri"/>
                <a:sym typeface="Calibri"/>
              </a:rPr>
              <a:t>int</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	</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public </a:t>
            </a:r>
            <a:r>
              <a:rPr lang="fr-FR" sz="1600" b="0" i="0" u="none" strike="noStrike" cap="none" dirty="0">
                <a:solidFill>
                  <a:schemeClr val="dk1"/>
                </a:solidFill>
                <a:latin typeface="Calibri"/>
                <a:ea typeface="Calibri"/>
                <a:cs typeface="Calibri"/>
                <a:sym typeface="Calibri"/>
              </a:rPr>
              <a:t>A (</a:t>
            </a:r>
            <a:r>
              <a:rPr lang="fr-FR" sz="1600" b="1" i="0" u="none" strike="noStrike" cap="none" dirty="0" err="1">
                <a:solidFill>
                  <a:schemeClr val="dk1"/>
                </a:solidFill>
                <a:latin typeface="Calibri"/>
                <a:ea typeface="Calibri"/>
                <a:cs typeface="Calibri"/>
                <a:sym typeface="Calibri"/>
              </a:rPr>
              <a:t>int</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a:t>
            </a:r>
            <a:r>
              <a:rPr lang="fr-FR" sz="1600" b="1" i="0" u="none" strike="noStrike" cap="none" dirty="0" err="1">
                <a:solidFill>
                  <a:schemeClr val="dk1"/>
                </a:solidFill>
                <a:latin typeface="Calibri"/>
                <a:ea typeface="Calibri"/>
                <a:cs typeface="Calibri"/>
                <a:sym typeface="Calibri"/>
              </a:rPr>
              <a:t>this</a:t>
            </a:r>
            <a:r>
              <a:rPr lang="fr-FR" sz="1600" b="0" i="0" u="none" strike="noStrike" cap="none" dirty="0" err="1">
                <a:solidFill>
                  <a:schemeClr val="dk1"/>
                </a:solidFill>
                <a:latin typeface="Calibri"/>
                <a:ea typeface="Calibri"/>
                <a:cs typeface="Calibri"/>
                <a:sym typeface="Calibri"/>
              </a:rPr>
              <a:t>.x</a:t>
            </a:r>
            <a:r>
              <a:rPr lang="fr-FR" sz="1600" b="0" i="0" u="none" strike="noStrike" cap="none" dirty="0">
                <a:solidFill>
                  <a:schemeClr val="dk1"/>
                </a:solidFill>
                <a:latin typeface="Calibri"/>
                <a:ea typeface="Calibri"/>
                <a:cs typeface="Calibri"/>
                <a:sym typeface="Calibri"/>
              </a:rPr>
              <a:t> =x;</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public class </a:t>
            </a:r>
            <a:r>
              <a:rPr lang="fr-FR" sz="1600" b="0" i="0" u="none" strike="noStrike" cap="none" dirty="0">
                <a:solidFill>
                  <a:schemeClr val="dk1"/>
                </a:solidFill>
                <a:latin typeface="Calibri"/>
                <a:ea typeface="Calibri"/>
                <a:cs typeface="Calibri"/>
                <a:sym typeface="Calibri"/>
              </a:rPr>
              <a:t>B </a:t>
            </a:r>
            <a:r>
              <a:rPr lang="fr-FR" sz="1600" b="1" i="0" u="none" strike="noStrike" cap="none" dirty="0" err="1">
                <a:solidFill>
                  <a:schemeClr val="dk1"/>
                </a:solidFill>
                <a:latin typeface="Calibri"/>
                <a:ea typeface="Calibri"/>
                <a:cs typeface="Calibri"/>
                <a:sym typeface="Calibri"/>
              </a:rPr>
              <a:t>extends</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public </a:t>
            </a:r>
            <a:r>
              <a:rPr lang="fr-FR" sz="1600" b="1" i="0" u="none" strike="noStrike" cap="none" dirty="0" err="1">
                <a:solidFill>
                  <a:schemeClr val="dk1"/>
                </a:solidFill>
                <a:latin typeface="Calibri"/>
                <a:ea typeface="Calibri"/>
                <a:cs typeface="Calibri"/>
                <a:sym typeface="Calibri"/>
              </a:rPr>
              <a:t>int</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public </a:t>
            </a:r>
            <a:r>
              <a:rPr lang="fr-FR" sz="1600" b="0" i="0" u="none" strike="noStrike" cap="none" dirty="0">
                <a:solidFill>
                  <a:schemeClr val="dk1"/>
                </a:solidFill>
                <a:latin typeface="Calibri"/>
                <a:ea typeface="Calibri"/>
                <a:cs typeface="Calibri"/>
                <a:sym typeface="Calibri"/>
              </a:rPr>
              <a:t>B ( </a:t>
            </a:r>
            <a:r>
              <a:rPr lang="fr-FR" sz="1600" b="1" i="0" u="none" strike="noStrike" cap="none" dirty="0" err="1">
                <a:solidFill>
                  <a:schemeClr val="dk1"/>
                </a:solidFill>
                <a:latin typeface="Calibri"/>
                <a:ea typeface="Calibri"/>
                <a:cs typeface="Calibri"/>
                <a:sym typeface="Calibri"/>
              </a:rPr>
              <a:t>int</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x , </a:t>
            </a:r>
            <a:r>
              <a:rPr lang="fr-FR" sz="1600" b="1" i="0" u="none" strike="noStrike" cap="none" dirty="0" err="1">
                <a:solidFill>
                  <a:schemeClr val="dk1"/>
                </a:solidFill>
                <a:latin typeface="Calibri"/>
                <a:ea typeface="Calibri"/>
                <a:cs typeface="Calibri"/>
                <a:sym typeface="Calibri"/>
              </a:rPr>
              <a:t>int</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y ) {</a:t>
            </a:r>
          </a:p>
          <a:p>
            <a:pPr lvl="0">
              <a:buSzPts val="1600"/>
            </a:pPr>
            <a:r>
              <a:rPr lang="fr-FR" sz="1600" dirty="0">
                <a:solidFill>
                  <a:schemeClr val="dk1"/>
                </a:solidFill>
                <a:latin typeface="Calibri"/>
                <a:ea typeface="Calibri"/>
                <a:cs typeface="Calibri"/>
                <a:sym typeface="Calibri"/>
              </a:rPr>
              <a:t>		</a:t>
            </a:r>
            <a:r>
              <a:rPr lang="fr-FR" sz="1600" dirty="0">
                <a:solidFill>
                  <a:srgbClr val="FF0000"/>
                </a:solidFill>
                <a:latin typeface="Calibri"/>
                <a:ea typeface="Calibri"/>
                <a:cs typeface="Calibri"/>
                <a:sym typeface="Calibri"/>
              </a:rPr>
              <a:t> super();</a:t>
            </a:r>
            <a:endParaRPr lang="fr-FR" sz="1600" b="0" i="0" u="none" strike="noStrike" cap="none"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dirty="0">
                <a:solidFill>
                  <a:schemeClr val="dk1"/>
                </a:solidFill>
                <a:latin typeface="Calibri"/>
                <a:cs typeface="Calibri"/>
                <a:sym typeface="Calibri"/>
              </a:rPr>
              <a:t>		</a:t>
            </a:r>
            <a:r>
              <a:rPr lang="fr-FR" sz="1600" b="1" i="0" u="none" strike="noStrike" cap="none" dirty="0" err="1">
                <a:solidFill>
                  <a:schemeClr val="dk1"/>
                </a:solidFill>
                <a:latin typeface="Calibri"/>
                <a:ea typeface="Calibri"/>
                <a:cs typeface="Calibri"/>
                <a:sym typeface="Calibri"/>
              </a:rPr>
              <a:t>this</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 x = 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chemeClr val="dk1"/>
                </a:solidFill>
                <a:latin typeface="Calibri"/>
                <a:ea typeface="Calibri"/>
                <a:cs typeface="Calibri"/>
                <a:sym typeface="Calibri"/>
              </a:rPr>
              <a:t>   		</a:t>
            </a:r>
            <a:r>
              <a:rPr lang="fr-FR" sz="1600" b="1" i="0" u="none" strike="noStrike" cap="none" dirty="0" err="1">
                <a:solidFill>
                  <a:schemeClr val="dk1"/>
                </a:solidFill>
                <a:latin typeface="Calibri"/>
                <a:ea typeface="Calibri"/>
                <a:cs typeface="Calibri"/>
                <a:sym typeface="Calibri"/>
              </a:rPr>
              <a:t>this</a:t>
            </a:r>
            <a:r>
              <a:rPr lang="fr-FR" sz="1600" b="1" i="0" u="none" strike="noStrike" cap="none" dirty="0">
                <a:solidFill>
                  <a:schemeClr val="dk1"/>
                </a:solidFill>
                <a:latin typeface="Calibri"/>
                <a:ea typeface="Calibri"/>
                <a:cs typeface="Calibri"/>
                <a:sym typeface="Calibri"/>
              </a:rPr>
              <a:t> </a:t>
            </a:r>
            <a:r>
              <a:rPr lang="fr-FR" sz="1600" b="0" i="0" u="none" strike="noStrike" cap="none" dirty="0">
                <a:solidFill>
                  <a:schemeClr val="dk1"/>
                </a:solidFill>
                <a:latin typeface="Calibri"/>
                <a:ea typeface="Calibri"/>
                <a:cs typeface="Calibri"/>
                <a:sym typeface="Calibri"/>
              </a:rPr>
              <a:t>. y = 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277" name="Google Shape;277;p21"/>
          <p:cNvSpPr txBox="1"/>
          <p:nvPr/>
        </p:nvSpPr>
        <p:spPr>
          <a:xfrm rot="2572839">
            <a:off x="8737917" y="2651029"/>
            <a:ext cx="1440160" cy="461665"/>
          </a:xfrm>
          <a:prstGeom prst="rect">
            <a:avLst/>
          </a:prstGeom>
          <a:gradFill>
            <a:gsLst>
              <a:gs pos="0">
                <a:srgbClr val="7FB75F"/>
              </a:gs>
              <a:gs pos="50000">
                <a:srgbClr val="6EB141"/>
              </a:gs>
              <a:gs pos="100000">
                <a:srgbClr val="5FA134"/>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fr-FR" sz="2400" b="0" i="0" u="none" strike="noStrike" cap="none">
                <a:solidFill>
                  <a:schemeClr val="lt1"/>
                </a:solidFill>
                <a:latin typeface="Calibri"/>
                <a:ea typeface="Calibri"/>
                <a:cs typeface="Calibri"/>
                <a:sym typeface="Calibri"/>
              </a:rPr>
              <a:t>erreur</a:t>
            </a:r>
            <a:endParaRPr sz="1400" b="0" i="0" u="none" strike="noStrike" cap="none">
              <a:solidFill>
                <a:srgbClr val="000000"/>
              </a:solidFill>
              <a:latin typeface="Arial"/>
              <a:ea typeface="Arial"/>
              <a:cs typeface="Arial"/>
              <a:sym typeface="Arial"/>
            </a:endParaRPr>
          </a:p>
        </p:txBody>
      </p:sp>
      <p:sp>
        <p:nvSpPr>
          <p:cNvPr id="278" name="Google Shape;278;p21"/>
          <p:cNvSpPr/>
          <p:nvPr/>
        </p:nvSpPr>
        <p:spPr>
          <a:xfrm>
            <a:off x="6430739" y="1931854"/>
            <a:ext cx="390003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Version 2: Puis on ajoute un constructeur</a:t>
            </a:r>
            <a:endParaRPr sz="1800" b="1" i="0" u="none" strike="noStrike" cap="none" dirty="0">
              <a:solidFill>
                <a:schemeClr val="dk1"/>
              </a:solidFill>
              <a:latin typeface="Calibri"/>
              <a:ea typeface="Calibri"/>
              <a:cs typeface="Calibri"/>
              <a:sym typeface="Calibri"/>
            </a:endParaRPr>
          </a:p>
        </p:txBody>
      </p:sp>
      <p:sp>
        <p:nvSpPr>
          <p:cNvPr id="279" name="Google Shape;279;p21"/>
          <p:cNvSpPr/>
          <p:nvPr/>
        </p:nvSpPr>
        <p:spPr>
          <a:xfrm>
            <a:off x="800689" y="1520691"/>
            <a:ext cx="3643626" cy="338554"/>
          </a:xfrm>
          <a:prstGeom prst="rect">
            <a:avLst/>
          </a:prstGeom>
          <a:solidFill>
            <a:srgbClr val="FECECE"/>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1" i="0" u="none" strike="noStrike" cap="none">
                <a:solidFill>
                  <a:srgbClr val="002060"/>
                </a:solidFill>
                <a:latin typeface="Calibri"/>
                <a:ea typeface="Calibri"/>
                <a:cs typeface="Calibri"/>
                <a:sym typeface="Calibri"/>
              </a:rPr>
              <a:t>Constructeur implicite:  erreur fréquente</a:t>
            </a:r>
            <a:endParaRPr sz="1400" b="0" i="0" u="none" strike="noStrike" cap="none">
              <a:solidFill>
                <a:srgbClr val="000000"/>
              </a:solidFill>
              <a:latin typeface="Arial"/>
              <a:ea typeface="Arial"/>
              <a:cs typeface="Arial"/>
              <a:sym typeface="Arial"/>
            </a:endParaRPr>
          </a:p>
        </p:txBody>
      </p:sp>
      <p:sp>
        <p:nvSpPr>
          <p:cNvPr id="280" name="Google Shape;280;p21"/>
          <p:cNvSpPr/>
          <p:nvPr/>
        </p:nvSpPr>
        <p:spPr>
          <a:xfrm>
            <a:off x="2283478" y="2011703"/>
            <a:ext cx="1135257" cy="3562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Version 1</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Héritage: Chaînage des constructeurs</a:t>
            </a:r>
            <a:br>
              <a:rPr lang="fr-FR" b="1"/>
            </a:br>
            <a:endParaRPr b="1"/>
          </a:p>
        </p:txBody>
      </p:sp>
      <p:sp>
        <p:nvSpPr>
          <p:cNvPr id="286" name="Google Shape;28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22</a:t>
            </a:fld>
            <a:endParaRPr/>
          </a:p>
        </p:txBody>
      </p:sp>
      <p:sp>
        <p:nvSpPr>
          <p:cNvPr id="287" name="Google Shape;287;p22"/>
          <p:cNvSpPr/>
          <p:nvPr/>
        </p:nvSpPr>
        <p:spPr>
          <a:xfrm>
            <a:off x="1753069" y="2331324"/>
            <a:ext cx="4176856" cy="4176464"/>
          </a:xfrm>
          <a:prstGeom prst="rect">
            <a:avLst/>
          </a:prstGeom>
          <a:solidFill>
            <a:srgbClr val="D8E2F3"/>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public class </a:t>
            </a:r>
            <a:r>
              <a:rPr lang="fr-FR" sz="1800" b="0" i="0" u="none" strike="noStrike" cap="none" dirty="0">
                <a:solidFill>
                  <a:schemeClr val="dk1"/>
                </a:solidFill>
                <a:latin typeface="Calibri"/>
                <a:ea typeface="Calibri"/>
                <a:cs typeface="Calibri"/>
                <a:sym typeface="Calibri"/>
              </a:rPr>
              <a:t>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public </a:t>
            </a:r>
            <a:r>
              <a:rPr lang="fr-FR" sz="1800" b="1" i="0" u="none" strike="noStrike" cap="none" dirty="0" err="1">
                <a:solidFill>
                  <a:schemeClr val="dk1"/>
                </a:solidFill>
                <a:latin typeface="Calibri"/>
                <a:ea typeface="Calibri"/>
                <a:cs typeface="Calibri"/>
                <a:sym typeface="Calibri"/>
              </a:rPr>
              <a:t>int</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a:t>
            </a:r>
            <a:r>
              <a:rPr lang="fr-FR" sz="1800" b="1" i="0" u="none" strike="noStrike" cap="none" dirty="0">
                <a:solidFill>
                  <a:srgbClr val="FF0000"/>
                </a:solidFill>
                <a:latin typeface="Calibri"/>
                <a:ea typeface="Calibri"/>
                <a:cs typeface="Calibri"/>
                <a:sym typeface="Calibri"/>
              </a:rPr>
              <a:t>public </a:t>
            </a:r>
            <a:r>
              <a:rPr lang="fr-FR" sz="1800" b="0" i="0" u="none" strike="noStrike" cap="none" dirty="0">
                <a:solidFill>
                  <a:srgbClr val="FF0000"/>
                </a:solidFill>
                <a:latin typeface="Calibri"/>
                <a:ea typeface="Calibri"/>
                <a:cs typeface="Calibri"/>
                <a:sym typeface="Calibri"/>
              </a:rPr>
              <a:t>A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public </a:t>
            </a:r>
            <a:r>
              <a:rPr lang="fr-FR" sz="1800" b="0" i="0" u="none" strike="noStrike" cap="none" dirty="0">
                <a:solidFill>
                  <a:schemeClr val="dk1"/>
                </a:solidFill>
                <a:latin typeface="Calibri"/>
                <a:ea typeface="Calibri"/>
                <a:cs typeface="Calibri"/>
                <a:sym typeface="Calibri"/>
              </a:rPr>
              <a:t>A ( </a:t>
            </a:r>
            <a:r>
              <a:rPr lang="fr-FR" sz="1800" b="1" i="0" u="none" strike="noStrike" cap="none" dirty="0" err="1">
                <a:solidFill>
                  <a:schemeClr val="dk1"/>
                </a:solidFill>
                <a:latin typeface="Calibri"/>
                <a:ea typeface="Calibri"/>
                <a:cs typeface="Calibri"/>
                <a:sym typeface="Calibri"/>
              </a:rPr>
              <a:t>int</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x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a:t>
            </a:r>
            <a:r>
              <a:rPr lang="fr-FR" sz="1800" b="1" i="0" u="none" strike="noStrike" cap="none" dirty="0" err="1">
                <a:solidFill>
                  <a:schemeClr val="dk1"/>
                </a:solidFill>
                <a:latin typeface="Calibri"/>
                <a:ea typeface="Calibri"/>
                <a:cs typeface="Calibri"/>
                <a:sym typeface="Calibri"/>
              </a:rPr>
              <a:t>this</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 x = 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public class </a:t>
            </a:r>
            <a:r>
              <a:rPr lang="fr-FR" sz="1800" b="0" i="0" u="none" strike="noStrike" cap="none" dirty="0">
                <a:solidFill>
                  <a:schemeClr val="dk1"/>
                </a:solidFill>
                <a:latin typeface="Calibri"/>
                <a:ea typeface="Calibri"/>
                <a:cs typeface="Calibri"/>
                <a:sym typeface="Calibri"/>
              </a:rPr>
              <a:t>B </a:t>
            </a:r>
            <a:r>
              <a:rPr lang="fr-FR" sz="1800" b="1" i="0" u="none" strike="noStrike" cap="none" dirty="0" err="1">
                <a:solidFill>
                  <a:schemeClr val="dk1"/>
                </a:solidFill>
                <a:latin typeface="Calibri"/>
                <a:ea typeface="Calibri"/>
                <a:cs typeface="Calibri"/>
                <a:sym typeface="Calibri"/>
              </a:rPr>
              <a:t>extends</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public </a:t>
            </a:r>
            <a:r>
              <a:rPr lang="fr-FR" sz="1800" b="1" i="0" u="none" strike="noStrike" cap="none" dirty="0" err="1">
                <a:solidFill>
                  <a:schemeClr val="dk1"/>
                </a:solidFill>
                <a:latin typeface="Calibri"/>
                <a:ea typeface="Calibri"/>
                <a:cs typeface="Calibri"/>
                <a:sym typeface="Calibri"/>
              </a:rPr>
              <a:t>int</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public </a:t>
            </a:r>
            <a:r>
              <a:rPr lang="fr-FR" sz="1800" b="0" i="0" u="none" strike="noStrike" cap="none" dirty="0">
                <a:solidFill>
                  <a:schemeClr val="dk1"/>
                </a:solidFill>
                <a:latin typeface="Calibri"/>
                <a:ea typeface="Calibri"/>
                <a:cs typeface="Calibri"/>
                <a:sym typeface="Calibri"/>
              </a:rPr>
              <a:t>B ( </a:t>
            </a:r>
            <a:r>
              <a:rPr lang="fr-FR" sz="1800" b="1" i="0" u="none" strike="noStrike" cap="none" dirty="0" err="1">
                <a:solidFill>
                  <a:schemeClr val="dk1"/>
                </a:solidFill>
                <a:latin typeface="Calibri"/>
                <a:ea typeface="Calibri"/>
                <a:cs typeface="Calibri"/>
                <a:sym typeface="Calibri"/>
              </a:rPr>
              <a:t>int</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x , </a:t>
            </a:r>
            <a:r>
              <a:rPr lang="fr-FR" sz="1800" b="1" i="0" u="none" strike="noStrike" cap="none" dirty="0" err="1">
                <a:solidFill>
                  <a:schemeClr val="dk1"/>
                </a:solidFill>
                <a:latin typeface="Calibri"/>
                <a:ea typeface="Calibri"/>
                <a:cs typeface="Calibri"/>
                <a:sym typeface="Calibri"/>
              </a:rPr>
              <a:t>int</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y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a:t>
            </a:r>
            <a:r>
              <a:rPr lang="fr-FR" sz="1800" b="1" i="0" u="none" strike="noStrike" cap="none" dirty="0" err="1">
                <a:solidFill>
                  <a:schemeClr val="dk1"/>
                </a:solidFill>
                <a:latin typeface="Calibri"/>
                <a:ea typeface="Calibri"/>
                <a:cs typeface="Calibri"/>
                <a:sym typeface="Calibri"/>
              </a:rPr>
              <a:t>this</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 x = 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a:t>
            </a:r>
            <a:r>
              <a:rPr lang="fr-FR" sz="1800" b="1" i="0" u="none" strike="noStrike" cap="none" dirty="0" err="1">
                <a:solidFill>
                  <a:schemeClr val="dk1"/>
                </a:solidFill>
                <a:latin typeface="Calibri"/>
                <a:ea typeface="Calibri"/>
                <a:cs typeface="Calibri"/>
                <a:sym typeface="Calibri"/>
              </a:rPr>
              <a:t>this</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 y = 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288" name="Google Shape;288;p22"/>
          <p:cNvSpPr/>
          <p:nvPr/>
        </p:nvSpPr>
        <p:spPr>
          <a:xfrm>
            <a:off x="1753462" y="1624589"/>
            <a:ext cx="4176463" cy="641075"/>
          </a:xfrm>
          <a:prstGeom prst="rect">
            <a:avLst/>
          </a:prstGeom>
          <a:solidFill>
            <a:srgbClr val="FECECE"/>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fr-FR" sz="1600" b="1" i="0" u="none" strike="noStrike" cap="none">
                <a:solidFill>
                  <a:srgbClr val="002060"/>
                </a:solidFill>
                <a:latin typeface="Calibri"/>
                <a:ea typeface="Calibri"/>
                <a:cs typeface="Calibri"/>
                <a:sym typeface="Calibri"/>
              </a:rPr>
              <a:t>Solution 1: ajout d’un constructeur vide</a:t>
            </a:r>
            <a:endParaRPr sz="1400" b="0" i="0" u="none" strike="noStrike" cap="none">
              <a:solidFill>
                <a:srgbClr val="000000"/>
              </a:solidFill>
              <a:latin typeface="Arial"/>
              <a:ea typeface="Arial"/>
              <a:cs typeface="Arial"/>
              <a:sym typeface="Arial"/>
            </a:endParaRPr>
          </a:p>
        </p:txBody>
      </p:sp>
      <p:sp>
        <p:nvSpPr>
          <p:cNvPr id="289" name="Google Shape;289;p22"/>
          <p:cNvSpPr/>
          <p:nvPr/>
        </p:nvSpPr>
        <p:spPr>
          <a:xfrm>
            <a:off x="6130260" y="1624588"/>
            <a:ext cx="3704469" cy="641075"/>
          </a:xfrm>
          <a:prstGeom prst="rect">
            <a:avLst/>
          </a:prstGeom>
          <a:solidFill>
            <a:srgbClr val="FECECE"/>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fr-FR" sz="1600" b="1" i="0" u="none" strike="noStrike" cap="none">
                <a:solidFill>
                  <a:srgbClr val="002060"/>
                </a:solidFill>
                <a:latin typeface="Calibri"/>
                <a:ea typeface="Calibri"/>
                <a:cs typeface="Calibri"/>
                <a:sym typeface="Calibri"/>
              </a:rPr>
              <a:t>Solution2:Appel explicite au super</a:t>
            </a:r>
            <a:endParaRPr sz="1400" b="0" i="0" u="none" strike="noStrike" cap="none">
              <a:solidFill>
                <a:srgbClr val="000000"/>
              </a:solidFill>
              <a:latin typeface="Arial"/>
              <a:ea typeface="Arial"/>
              <a:cs typeface="Arial"/>
              <a:sym typeface="Arial"/>
            </a:endParaRPr>
          </a:p>
        </p:txBody>
      </p:sp>
      <p:sp>
        <p:nvSpPr>
          <p:cNvPr id="290" name="Google Shape;290;p22"/>
          <p:cNvSpPr/>
          <p:nvPr/>
        </p:nvSpPr>
        <p:spPr>
          <a:xfrm>
            <a:off x="6130259" y="2331324"/>
            <a:ext cx="3733587" cy="4176464"/>
          </a:xfrm>
          <a:prstGeom prst="rect">
            <a:avLst/>
          </a:prstGeom>
          <a:solidFill>
            <a:srgbClr val="D8E2F3"/>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public class </a:t>
            </a:r>
            <a:r>
              <a:rPr lang="fr-FR" sz="1800" b="0" i="0" u="none" strike="noStrike" cap="none" dirty="0">
                <a:solidFill>
                  <a:schemeClr val="dk1"/>
                </a:solidFill>
                <a:latin typeface="Calibri"/>
                <a:ea typeface="Calibri"/>
                <a:cs typeface="Calibri"/>
                <a:sym typeface="Calibri"/>
              </a:rPr>
              <a:t>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public </a:t>
            </a:r>
            <a:r>
              <a:rPr lang="fr-FR" sz="1800" b="1" i="0" u="none" strike="noStrike" cap="none" dirty="0" err="1">
                <a:solidFill>
                  <a:schemeClr val="dk1"/>
                </a:solidFill>
                <a:latin typeface="Calibri"/>
                <a:ea typeface="Calibri"/>
                <a:cs typeface="Calibri"/>
                <a:sym typeface="Calibri"/>
              </a:rPr>
              <a:t>int</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public </a:t>
            </a:r>
            <a:r>
              <a:rPr lang="fr-FR" sz="1800" b="0" i="0" u="none" strike="noStrike" cap="none" dirty="0">
                <a:solidFill>
                  <a:schemeClr val="dk1"/>
                </a:solidFill>
                <a:latin typeface="Calibri"/>
                <a:ea typeface="Calibri"/>
                <a:cs typeface="Calibri"/>
                <a:sym typeface="Calibri"/>
              </a:rPr>
              <a:t>A ( </a:t>
            </a:r>
            <a:r>
              <a:rPr lang="fr-FR" sz="1800" b="1" i="0" u="none" strike="noStrike" cap="none" dirty="0" err="1">
                <a:solidFill>
                  <a:schemeClr val="dk1"/>
                </a:solidFill>
                <a:latin typeface="Calibri"/>
                <a:ea typeface="Calibri"/>
                <a:cs typeface="Calibri"/>
                <a:sym typeface="Calibri"/>
              </a:rPr>
              <a:t>int</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x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a:t>
            </a:r>
            <a:r>
              <a:rPr lang="fr-FR" sz="1800" b="1" i="0" u="none" strike="noStrike" cap="none" dirty="0" err="1">
                <a:solidFill>
                  <a:schemeClr val="dk1"/>
                </a:solidFill>
                <a:latin typeface="Calibri"/>
                <a:ea typeface="Calibri"/>
                <a:cs typeface="Calibri"/>
                <a:sym typeface="Calibri"/>
              </a:rPr>
              <a:t>this</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 x = 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public class </a:t>
            </a:r>
            <a:r>
              <a:rPr lang="fr-FR" sz="1800" b="0" i="0" u="none" strike="noStrike" cap="none" dirty="0">
                <a:solidFill>
                  <a:schemeClr val="dk1"/>
                </a:solidFill>
                <a:latin typeface="Calibri"/>
                <a:ea typeface="Calibri"/>
                <a:cs typeface="Calibri"/>
                <a:sym typeface="Calibri"/>
              </a:rPr>
              <a:t>B </a:t>
            </a:r>
            <a:r>
              <a:rPr lang="fr-FR" sz="1800" b="1" i="0" u="none" strike="noStrike" cap="none" dirty="0" err="1">
                <a:solidFill>
                  <a:schemeClr val="dk1"/>
                </a:solidFill>
                <a:latin typeface="Calibri"/>
                <a:ea typeface="Calibri"/>
                <a:cs typeface="Calibri"/>
                <a:sym typeface="Calibri"/>
              </a:rPr>
              <a:t>extends</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public </a:t>
            </a:r>
            <a:r>
              <a:rPr lang="fr-FR" sz="1800" b="1" i="0" u="none" strike="noStrike" cap="none" dirty="0" err="1">
                <a:solidFill>
                  <a:schemeClr val="dk1"/>
                </a:solidFill>
                <a:latin typeface="Calibri"/>
                <a:ea typeface="Calibri"/>
                <a:cs typeface="Calibri"/>
                <a:sym typeface="Calibri"/>
              </a:rPr>
              <a:t>int</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public </a:t>
            </a:r>
            <a:r>
              <a:rPr lang="fr-FR" sz="1800" b="0" i="0" u="none" strike="noStrike" cap="none" dirty="0">
                <a:solidFill>
                  <a:schemeClr val="dk1"/>
                </a:solidFill>
                <a:latin typeface="Calibri"/>
                <a:ea typeface="Calibri"/>
                <a:cs typeface="Calibri"/>
                <a:sym typeface="Calibri"/>
              </a:rPr>
              <a:t>B ( </a:t>
            </a:r>
            <a:r>
              <a:rPr lang="fr-FR" sz="1800" b="1" i="0" u="none" strike="noStrike" cap="none" dirty="0" err="1">
                <a:solidFill>
                  <a:schemeClr val="dk1"/>
                </a:solidFill>
                <a:latin typeface="Calibri"/>
                <a:ea typeface="Calibri"/>
                <a:cs typeface="Calibri"/>
                <a:sym typeface="Calibri"/>
              </a:rPr>
              <a:t>int</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x , </a:t>
            </a:r>
            <a:r>
              <a:rPr lang="fr-FR" sz="1800" b="1" i="0" u="none" strike="noStrike" cap="none" dirty="0" err="1">
                <a:solidFill>
                  <a:schemeClr val="dk1"/>
                </a:solidFill>
                <a:latin typeface="Calibri"/>
                <a:ea typeface="Calibri"/>
                <a:cs typeface="Calibri"/>
                <a:sym typeface="Calibri"/>
              </a:rPr>
              <a:t>int</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y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a:t>
            </a:r>
            <a:r>
              <a:rPr lang="fr-FR" sz="1800" b="1" i="0" u="none" strike="noStrike" cap="none" dirty="0">
                <a:solidFill>
                  <a:srgbClr val="FF0000"/>
                </a:solidFill>
                <a:latin typeface="Calibri"/>
                <a:ea typeface="Calibri"/>
                <a:cs typeface="Calibri"/>
                <a:sym typeface="Calibri"/>
              </a:rPr>
              <a:t>super</a:t>
            </a:r>
            <a:r>
              <a:rPr lang="fr-FR" sz="1800" b="0" i="0" u="none" strike="noStrike" cap="none" dirty="0">
                <a:solidFill>
                  <a:srgbClr val="FF0000"/>
                </a:solidFill>
                <a:latin typeface="Calibri"/>
                <a:ea typeface="Calibri"/>
                <a:cs typeface="Calibri"/>
                <a:sym typeface="Calibri"/>
              </a:rPr>
              <a:t>(x);</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a:solidFill>
                  <a:schemeClr val="dk1"/>
                </a:solidFill>
                <a:latin typeface="Calibri"/>
                <a:ea typeface="Calibri"/>
                <a:cs typeface="Calibri"/>
                <a:sym typeface="Calibri"/>
              </a:rPr>
              <a:t>   		</a:t>
            </a:r>
            <a:r>
              <a:rPr lang="fr-FR" sz="1800" b="1" i="0" u="none" strike="noStrike" cap="none" dirty="0" err="1">
                <a:solidFill>
                  <a:schemeClr val="dk1"/>
                </a:solidFill>
                <a:latin typeface="Calibri"/>
                <a:ea typeface="Calibri"/>
                <a:cs typeface="Calibri"/>
                <a:sym typeface="Calibri"/>
              </a:rPr>
              <a:t>this</a:t>
            </a:r>
            <a:r>
              <a:rPr lang="fr-FR" sz="1800" b="1" i="0" u="none" strike="noStrike" cap="none" dirty="0">
                <a:solidFill>
                  <a:schemeClr val="dk1"/>
                </a:solidFill>
                <a:latin typeface="Calibri"/>
                <a:ea typeface="Calibri"/>
                <a:cs typeface="Calibri"/>
                <a:sym typeface="Calibri"/>
              </a:rPr>
              <a:t> </a:t>
            </a:r>
            <a:r>
              <a:rPr lang="fr-FR" sz="1800" b="0" i="0" u="none" strike="noStrike" cap="none" dirty="0">
                <a:solidFill>
                  <a:schemeClr val="dk1"/>
                </a:solidFill>
                <a:latin typeface="Calibri"/>
                <a:ea typeface="Calibri"/>
                <a:cs typeface="Calibri"/>
                <a:sym typeface="Calibri"/>
              </a:rPr>
              <a:t>. y = 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23</a:t>
            </a:fld>
            <a:endParaRPr/>
          </a:p>
        </p:txBody>
      </p:sp>
      <p:grpSp>
        <p:nvGrpSpPr>
          <p:cNvPr id="296" name="Google Shape;296;p23"/>
          <p:cNvGrpSpPr/>
          <p:nvPr/>
        </p:nvGrpSpPr>
        <p:grpSpPr>
          <a:xfrm>
            <a:off x="0" y="1214290"/>
            <a:ext cx="12192000" cy="4254648"/>
            <a:chOff x="-1672473" y="1214290"/>
            <a:chExt cx="12192000" cy="4254648"/>
          </a:xfrm>
        </p:grpSpPr>
        <p:sp>
          <p:nvSpPr>
            <p:cNvPr id="297" name="Google Shape;297;p23"/>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298" name="Google Shape;298;p23"/>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299" name="Google Shape;299;p23"/>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Surcharge &amp; Redéfinition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4"/>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b="1" dirty="0"/>
              <a:t>Surcharge (</a:t>
            </a:r>
            <a:r>
              <a:rPr lang="fr-FR" b="1" dirty="0" err="1"/>
              <a:t>overloading</a:t>
            </a:r>
            <a:r>
              <a:rPr lang="fr-FR" b="1" dirty="0"/>
              <a:t>)</a:t>
            </a:r>
            <a:br>
              <a:rPr lang="fr-FR" b="1" dirty="0"/>
            </a:br>
            <a:r>
              <a:rPr lang="fr-FR" b="1" dirty="0"/>
              <a:t> </a:t>
            </a:r>
            <a:endParaRPr sz="3200" b="1" dirty="0"/>
          </a:p>
        </p:txBody>
      </p:sp>
      <p:sp>
        <p:nvSpPr>
          <p:cNvPr id="305" name="Google Shape;30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24</a:t>
            </a:fld>
            <a:endParaRPr/>
          </a:p>
        </p:txBody>
      </p:sp>
      <p:sp>
        <p:nvSpPr>
          <p:cNvPr id="306" name="Google Shape;306;p24"/>
          <p:cNvSpPr/>
          <p:nvPr/>
        </p:nvSpPr>
        <p:spPr>
          <a:xfrm>
            <a:off x="588053" y="2011703"/>
            <a:ext cx="11015894" cy="1938992"/>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fr-FR" sz="2400" b="1" i="0" u="none" strike="noStrike" cap="none" dirty="0">
                <a:solidFill>
                  <a:schemeClr val="dk1"/>
                </a:solidFill>
                <a:latin typeface="Times New Roman"/>
                <a:ea typeface="Times New Roman"/>
                <a:cs typeface="Times New Roman"/>
                <a:sym typeface="Times New Roman"/>
              </a:rPr>
              <a:t>DEF 1</a:t>
            </a:r>
            <a:r>
              <a:rPr lang="fr-FR" sz="2400" b="0" i="0" u="none" strike="noStrike" cap="none" dirty="0">
                <a:solidFill>
                  <a:schemeClr val="dk1"/>
                </a:solidFill>
                <a:latin typeface="Times New Roman"/>
                <a:ea typeface="Times New Roman"/>
                <a:cs typeface="Times New Roman"/>
                <a:sym typeface="Times New Roman"/>
              </a:rPr>
              <a:t>: Un même nom de fonction pour plusieurs fonctions qui sont distinguées par leur signature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400"/>
              <a:buFont typeface="Arial"/>
              <a:buChar char="•"/>
            </a:pPr>
            <a:r>
              <a:rPr lang="fr-FR" sz="2400" b="1" i="0" u="none" strike="noStrike" cap="none" dirty="0">
                <a:solidFill>
                  <a:schemeClr val="dk1"/>
                </a:solidFill>
                <a:latin typeface="Times New Roman"/>
                <a:ea typeface="Times New Roman"/>
                <a:cs typeface="Times New Roman"/>
                <a:sym typeface="Times New Roman"/>
              </a:rPr>
              <a:t>DEF 2:</a:t>
            </a:r>
            <a:r>
              <a:rPr lang="fr-FR" sz="2400" b="0" i="0" u="none" strike="noStrike" cap="none" dirty="0">
                <a:solidFill>
                  <a:schemeClr val="dk1"/>
                </a:solidFill>
                <a:latin typeface="Times New Roman"/>
                <a:ea typeface="Times New Roman"/>
                <a:cs typeface="Times New Roman"/>
                <a:sym typeface="Times New Roman"/>
              </a:rPr>
              <a:t> Avoir une même méthode qui possède des paramètres de nature différentes...</a:t>
            </a:r>
            <a:endParaRPr sz="2400" b="0" i="0" u="none" strike="noStrike" cap="none" dirty="0">
              <a:solidFill>
                <a:schemeClr val="dk1"/>
              </a:solidFill>
              <a:latin typeface="Times New Roman"/>
              <a:ea typeface="Times New Roman"/>
              <a:cs typeface="Times New Roman"/>
              <a:sym typeface="Times New Roman"/>
            </a:endParaRPr>
          </a:p>
        </p:txBody>
      </p:sp>
      <p:sp>
        <p:nvSpPr>
          <p:cNvPr id="307" name="Google Shape;307;p24"/>
          <p:cNvSpPr/>
          <p:nvPr/>
        </p:nvSpPr>
        <p:spPr>
          <a:xfrm>
            <a:off x="2594853" y="4391775"/>
            <a:ext cx="7002294" cy="1523494"/>
          </a:xfrm>
          <a:prstGeom prst="rect">
            <a:avLst/>
          </a:prstGeom>
          <a:solidFill>
            <a:srgbClr val="D8E2F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50000"/>
              </a:lnSpc>
              <a:spcBef>
                <a:spcPts val="0"/>
              </a:spcBef>
              <a:spcAft>
                <a:spcPts val="0"/>
              </a:spcAft>
              <a:buClr>
                <a:srgbClr val="0000FF"/>
              </a:buClr>
              <a:buSzPts val="2200"/>
              <a:buFont typeface="Arimo"/>
              <a:buNone/>
            </a:pPr>
            <a:r>
              <a:rPr lang="fr-FR" sz="2200" b="0" i="0" u="none" strike="noStrike" cap="none" dirty="0">
                <a:solidFill>
                  <a:srgbClr val="0000FF"/>
                </a:solidFill>
                <a:latin typeface="Arimo"/>
                <a:ea typeface="Arimo"/>
                <a:cs typeface="Arimo"/>
                <a:sym typeface="Arimo"/>
              </a:rPr>
              <a:t> </a:t>
            </a:r>
            <a:r>
              <a:rPr lang="fr-FR" sz="2200" b="0" i="0" u="none" strike="noStrike" cap="none" dirty="0" err="1">
                <a:solidFill>
                  <a:srgbClr val="0000FF"/>
                </a:solidFill>
                <a:latin typeface="Arimo"/>
                <a:ea typeface="Arimo"/>
                <a:cs typeface="Arimo"/>
                <a:sym typeface="Arimo"/>
              </a:rPr>
              <a:t>void</a:t>
            </a:r>
            <a:r>
              <a:rPr lang="fr-FR" sz="2200" b="0" i="0" u="none" strike="noStrike" cap="none" dirty="0">
                <a:solidFill>
                  <a:schemeClr val="dk1"/>
                </a:solidFill>
                <a:latin typeface="Arimo"/>
                <a:ea typeface="Arimo"/>
                <a:cs typeface="Arimo"/>
                <a:sym typeface="Arimo"/>
              </a:rPr>
              <a:t> Message(</a:t>
            </a:r>
            <a:r>
              <a:rPr lang="fr-FR" sz="2200" b="0" i="0" u="none" strike="noStrike" cap="none" dirty="0">
                <a:solidFill>
                  <a:srgbClr val="0000FF"/>
                </a:solidFill>
                <a:latin typeface="Arimo"/>
                <a:ea typeface="Arimo"/>
                <a:cs typeface="Arimo"/>
                <a:sym typeface="Arimo"/>
              </a:rPr>
              <a:t>String</a:t>
            </a:r>
            <a:r>
              <a:rPr lang="fr-FR" sz="2200" b="0" i="0" u="none" strike="noStrike" cap="none" dirty="0">
                <a:solidFill>
                  <a:schemeClr val="dk1"/>
                </a:solidFill>
                <a:latin typeface="Arimo"/>
                <a:ea typeface="Arimo"/>
                <a:cs typeface="Arimo"/>
                <a:sym typeface="Arimo"/>
              </a:rPr>
              <a:t> a);</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FF"/>
              </a:buClr>
              <a:buSzPts val="2200"/>
              <a:buFont typeface="Arimo"/>
              <a:buNone/>
            </a:pPr>
            <a:r>
              <a:rPr lang="fr-FR" sz="2200" b="0" i="0" u="none" strike="noStrike" cap="none" dirty="0">
                <a:solidFill>
                  <a:srgbClr val="0000FF"/>
                </a:solidFill>
                <a:latin typeface="Arimo"/>
                <a:ea typeface="Arimo"/>
                <a:cs typeface="Arimo"/>
                <a:sym typeface="Arimo"/>
              </a:rPr>
              <a:t> </a:t>
            </a:r>
            <a:r>
              <a:rPr lang="fr-FR" sz="2200" b="0" i="0" u="none" strike="noStrike" cap="none" dirty="0" err="1">
                <a:solidFill>
                  <a:srgbClr val="0000FF"/>
                </a:solidFill>
                <a:latin typeface="Arimo"/>
                <a:ea typeface="Arimo"/>
                <a:cs typeface="Arimo"/>
                <a:sym typeface="Arimo"/>
              </a:rPr>
              <a:t>void</a:t>
            </a:r>
            <a:r>
              <a:rPr lang="fr-FR" sz="2200" b="0" i="0" u="none" strike="noStrike" cap="none" dirty="0">
                <a:solidFill>
                  <a:schemeClr val="dk1"/>
                </a:solidFill>
                <a:latin typeface="Arimo"/>
                <a:ea typeface="Arimo"/>
                <a:cs typeface="Arimo"/>
                <a:sym typeface="Arimo"/>
              </a:rPr>
              <a:t> Message(</a:t>
            </a:r>
            <a:r>
              <a:rPr lang="fr-FR" sz="2200" b="0" i="0" u="none" strike="noStrike" cap="none" dirty="0" err="1">
                <a:solidFill>
                  <a:srgbClr val="0000FF"/>
                </a:solidFill>
                <a:latin typeface="Arimo"/>
                <a:ea typeface="Arimo"/>
                <a:cs typeface="Arimo"/>
                <a:sym typeface="Arimo"/>
              </a:rPr>
              <a:t>int</a:t>
            </a:r>
            <a:r>
              <a:rPr lang="fr-FR" sz="2200" b="0" i="0" u="none" strike="noStrike" cap="none" dirty="0">
                <a:solidFill>
                  <a:schemeClr val="dk1"/>
                </a:solidFill>
                <a:latin typeface="Arimo"/>
                <a:ea typeface="Arimo"/>
                <a:cs typeface="Arimo"/>
                <a:sym typeface="Arimo"/>
              </a:rPr>
              <a:t> a); </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FF"/>
              </a:buClr>
              <a:buSzPts val="2200"/>
              <a:buFont typeface="Arimo"/>
              <a:buNone/>
            </a:pPr>
            <a:r>
              <a:rPr lang="fr-FR" sz="2200" b="0" i="0" u="none" strike="noStrike" cap="none" dirty="0">
                <a:solidFill>
                  <a:srgbClr val="0000FF"/>
                </a:solidFill>
                <a:latin typeface="Arimo"/>
                <a:ea typeface="Arimo"/>
                <a:cs typeface="Arimo"/>
                <a:sym typeface="Arimo"/>
              </a:rPr>
              <a:t> </a:t>
            </a:r>
            <a:r>
              <a:rPr lang="fr-FR" sz="2200" b="0" i="0" u="none" strike="noStrike" cap="none" dirty="0" err="1">
                <a:solidFill>
                  <a:srgbClr val="0000FF"/>
                </a:solidFill>
                <a:latin typeface="Arimo"/>
                <a:ea typeface="Arimo"/>
                <a:cs typeface="Arimo"/>
                <a:sym typeface="Arimo"/>
              </a:rPr>
              <a:t>void</a:t>
            </a:r>
            <a:r>
              <a:rPr lang="fr-FR" sz="2200" b="0" i="0" u="none" strike="noStrike" cap="none" dirty="0">
                <a:solidFill>
                  <a:schemeClr val="dk1"/>
                </a:solidFill>
                <a:latin typeface="Arimo"/>
                <a:ea typeface="Arimo"/>
                <a:cs typeface="Arimo"/>
                <a:sym typeface="Arimo"/>
              </a:rPr>
              <a:t> Message(</a:t>
            </a:r>
            <a:r>
              <a:rPr lang="fr-FR" sz="2200" b="0" i="0" u="none" strike="noStrike" cap="none" dirty="0">
                <a:solidFill>
                  <a:srgbClr val="0000FF"/>
                </a:solidFill>
                <a:latin typeface="Arimo"/>
                <a:ea typeface="Arimo"/>
                <a:cs typeface="Arimo"/>
                <a:sym typeface="Arimo"/>
              </a:rPr>
              <a:t>String</a:t>
            </a:r>
            <a:r>
              <a:rPr lang="fr-FR" sz="2200" b="0" i="0" u="none" strike="noStrike" cap="none" dirty="0">
                <a:solidFill>
                  <a:schemeClr val="dk1"/>
                </a:solidFill>
                <a:latin typeface="Arimo"/>
                <a:ea typeface="Arimo"/>
                <a:cs typeface="Arimo"/>
                <a:sym typeface="Arimo"/>
              </a:rPr>
              <a:t> a, </a:t>
            </a:r>
            <a:r>
              <a:rPr lang="fr-FR" sz="2200" b="0" i="0" u="none" strike="noStrike" cap="none" dirty="0">
                <a:solidFill>
                  <a:srgbClr val="0000FF"/>
                </a:solidFill>
                <a:latin typeface="Arimo"/>
                <a:ea typeface="Arimo"/>
                <a:cs typeface="Arimo"/>
                <a:sym typeface="Arimo"/>
              </a:rPr>
              <a:t>String</a:t>
            </a:r>
            <a:r>
              <a:rPr lang="fr-FR" sz="2200" b="0" i="0" u="none" strike="noStrike" cap="none" dirty="0">
                <a:solidFill>
                  <a:schemeClr val="dk1"/>
                </a:solidFill>
                <a:latin typeface="Arimo"/>
                <a:ea typeface="Arimo"/>
                <a:cs typeface="Arimo"/>
                <a:sym typeface="Arimo"/>
              </a:rPr>
              <a:t> b);</a:t>
            </a:r>
            <a:r>
              <a:rPr lang="fr-FR" sz="2200" b="0" i="0" u="none" strike="noStrike" cap="none" dirty="0">
                <a:solidFill>
                  <a:schemeClr val="dk1"/>
                </a:solidFill>
                <a:latin typeface="Calibri"/>
                <a:ea typeface="Calibri"/>
                <a:cs typeface="Calibri"/>
                <a:sym typeface="Calibri"/>
              </a:rPr>
              <a:t> </a:t>
            </a:r>
            <a:endParaRPr sz="22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5"/>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b="1" dirty="0"/>
              <a:t>Redéfinition (</a:t>
            </a:r>
            <a:r>
              <a:rPr lang="fr-FR" b="1" dirty="0" err="1"/>
              <a:t>overriding</a:t>
            </a:r>
            <a:r>
              <a:rPr lang="fr-FR" b="1" dirty="0"/>
              <a:t>)</a:t>
            </a:r>
            <a:br>
              <a:rPr lang="fr-FR" b="1" dirty="0"/>
            </a:br>
            <a:endParaRPr b="1" dirty="0"/>
          </a:p>
        </p:txBody>
      </p:sp>
      <p:sp>
        <p:nvSpPr>
          <p:cNvPr id="313" name="Google Shape;31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25</a:t>
            </a:fld>
            <a:endParaRPr/>
          </a:p>
        </p:txBody>
      </p:sp>
      <p:sp>
        <p:nvSpPr>
          <p:cNvPr id="314" name="Google Shape;314;p25"/>
          <p:cNvSpPr/>
          <p:nvPr/>
        </p:nvSpPr>
        <p:spPr>
          <a:xfrm>
            <a:off x="352627" y="1827750"/>
            <a:ext cx="11486745" cy="4524315"/>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Permet à une sous-classe de fournir une définition spécifique d'une méthode déjà définie dans l'une de ses superclasses.</a:t>
            </a:r>
            <a:endParaRPr sz="1400" b="0" i="0" u="none" strike="noStrike" cap="none" dirty="0">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La version de la méthode de la superclasse peut être invoquée à partir du code de la sous-classe en la utilisant le mot clé </a:t>
            </a:r>
            <a:r>
              <a:rPr lang="fr-FR" sz="2400" b="1" i="0" u="none" strike="noStrike" cap="none" dirty="0">
                <a:solidFill>
                  <a:schemeClr val="dk1"/>
                </a:solidFill>
                <a:latin typeface="Times New Roman"/>
                <a:ea typeface="Times New Roman"/>
                <a:cs typeface="Times New Roman"/>
                <a:sym typeface="Times New Roman"/>
              </a:rPr>
              <a:t>super</a:t>
            </a:r>
            <a:r>
              <a:rPr lang="fr-FR" sz="2400" b="0" i="0" u="none" strike="noStrike" cap="none" dirty="0">
                <a:solidFill>
                  <a:schemeClr val="dk1"/>
                </a:solidFill>
                <a:latin typeface="Times New Roman"/>
                <a:ea typeface="Times New Roman"/>
                <a:cs typeface="Times New Roman"/>
                <a:sym typeface="Times New Roman"/>
              </a:rPr>
              <a:t> (exemple : </a:t>
            </a:r>
            <a:r>
              <a:rPr lang="fr-FR" sz="2400" b="0" i="0" u="none" strike="noStrike" cap="none" dirty="0" err="1">
                <a:solidFill>
                  <a:schemeClr val="dk1"/>
                </a:solidFill>
                <a:latin typeface="Times New Roman"/>
                <a:ea typeface="Times New Roman"/>
                <a:cs typeface="Times New Roman"/>
                <a:sym typeface="Times New Roman"/>
              </a:rPr>
              <a:t>super.doCallOverridenMethod</a:t>
            </a:r>
            <a:r>
              <a:rPr lang="fr-FR" sz="2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Redéfinition est un concept qui s'applique uniquement aux méthodes et non pas aux variables</a:t>
            </a:r>
            <a:endParaRPr sz="1400" b="0" i="0" u="none" strike="noStrike" cap="none" dirty="0">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La redéfinition est la possibilité d’utiliser exactement la même signature pour définir un service dans un type et dans un sous type. Le type de retour du service doit être le même, mais la visibilité peut changer</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6"/>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b="1" dirty="0"/>
              <a:t>Redéfinition (</a:t>
            </a:r>
            <a:r>
              <a:rPr lang="fr-FR" b="1" dirty="0" err="1"/>
              <a:t>overriding</a:t>
            </a:r>
            <a:r>
              <a:rPr lang="fr-FR" b="1" dirty="0"/>
              <a:t>)</a:t>
            </a:r>
            <a:br>
              <a:rPr lang="fr-FR" b="1" dirty="0"/>
            </a:br>
            <a:endParaRPr b="1" dirty="0"/>
          </a:p>
        </p:txBody>
      </p:sp>
      <p:sp>
        <p:nvSpPr>
          <p:cNvPr id="320" name="Google Shape;3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26</a:t>
            </a:fld>
            <a:endParaRPr/>
          </a:p>
        </p:txBody>
      </p:sp>
      <p:sp>
        <p:nvSpPr>
          <p:cNvPr id="321" name="Google Shape;321;p26"/>
          <p:cNvSpPr/>
          <p:nvPr/>
        </p:nvSpPr>
        <p:spPr>
          <a:xfrm>
            <a:off x="697642" y="1425532"/>
            <a:ext cx="10459983" cy="532453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7030A0"/>
              </a:buClr>
              <a:buSzPts val="2000"/>
              <a:buFont typeface="Arimo"/>
              <a:buNone/>
            </a:pPr>
            <a:r>
              <a:rPr lang="fr-FR" sz="2000" b="0" i="0" u="none" strike="noStrike" cap="none" dirty="0">
                <a:solidFill>
                  <a:srgbClr val="7030A0"/>
                </a:solidFill>
                <a:latin typeface="Arimo"/>
                <a:ea typeface="Arimo"/>
                <a:cs typeface="Arimo"/>
                <a:sym typeface="Arimo"/>
              </a:rPr>
              <a:t>public class </a:t>
            </a:r>
            <a:r>
              <a:rPr lang="fr-FR" sz="2000" b="0" i="0" u="none" strike="noStrike" cap="none" dirty="0">
                <a:solidFill>
                  <a:schemeClr val="dk1"/>
                </a:solidFill>
                <a:latin typeface="Arimo"/>
                <a:ea typeface="Arimo"/>
                <a:cs typeface="Arimo"/>
                <a:sym typeface="Arimo"/>
              </a:rPr>
              <a:t>A { </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000"/>
              <a:buFont typeface="Arial"/>
              <a:buNone/>
            </a:pPr>
            <a:r>
              <a:rPr lang="fr-FR" sz="2000" b="0" i="0" u="none" strike="noStrike" cap="none" dirty="0">
                <a:solidFill>
                  <a:schemeClr val="dk1"/>
                </a:solidFill>
                <a:latin typeface="Arimo"/>
                <a:ea typeface="Arimo"/>
                <a:cs typeface="Arimo"/>
                <a:sym typeface="Arimo"/>
              </a:rPr>
              <a:t>public </a:t>
            </a:r>
            <a:r>
              <a:rPr lang="fr-FR" sz="2000" b="0" i="0" u="none" strike="noStrike" cap="none" dirty="0" err="1">
                <a:solidFill>
                  <a:schemeClr val="dk1"/>
                </a:solidFill>
                <a:latin typeface="Arimo"/>
                <a:ea typeface="Arimo"/>
                <a:cs typeface="Arimo"/>
                <a:sym typeface="Arimo"/>
              </a:rPr>
              <a:t>void</a:t>
            </a:r>
            <a:r>
              <a:rPr lang="fr-FR" sz="2000" b="0" i="0" u="none" strike="noStrike" cap="none" dirty="0">
                <a:solidFill>
                  <a:schemeClr val="dk1"/>
                </a:solidFill>
                <a:latin typeface="Arimo"/>
                <a:ea typeface="Arimo"/>
                <a:cs typeface="Arimo"/>
                <a:sym typeface="Arimo"/>
              </a:rPr>
              <a:t> </a:t>
            </a:r>
            <a:r>
              <a:rPr lang="fr-FR" sz="2000" b="1" i="0" u="none" strike="noStrike" cap="none" dirty="0" err="1">
                <a:solidFill>
                  <a:schemeClr val="dk1"/>
                </a:solidFill>
                <a:latin typeface="Arimo"/>
                <a:ea typeface="Arimo"/>
                <a:cs typeface="Arimo"/>
                <a:sym typeface="Arimo"/>
              </a:rPr>
              <a:t>direDesMots</a:t>
            </a:r>
            <a:r>
              <a:rPr lang="fr-FR" sz="2000" b="0" i="0" u="none" strike="noStrike" cap="none" dirty="0">
                <a:solidFill>
                  <a:schemeClr val="dk1"/>
                </a:solidFill>
                <a:latin typeface="Arimo"/>
                <a:ea typeface="Arimo"/>
                <a:cs typeface="Arimo"/>
                <a:sym typeface="Arimo"/>
              </a:rPr>
              <a:t>() { </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000"/>
              <a:buFont typeface="Arial"/>
              <a:buNone/>
            </a:pPr>
            <a:r>
              <a:rPr lang="fr-FR" sz="2000" b="0" i="0" u="none" strike="noStrike" cap="none" dirty="0">
                <a:solidFill>
                  <a:schemeClr val="dk1"/>
                </a:solidFill>
                <a:latin typeface="Arimo"/>
                <a:ea typeface="Arimo"/>
                <a:cs typeface="Arimo"/>
                <a:sym typeface="Arimo"/>
              </a:rPr>
              <a:t>        </a:t>
            </a:r>
            <a:r>
              <a:rPr lang="fr-FR" sz="2000" b="0" i="0" u="none" strike="noStrike" cap="none" dirty="0" err="1">
                <a:solidFill>
                  <a:schemeClr val="dk1"/>
                </a:solidFill>
                <a:latin typeface="Arimo"/>
                <a:ea typeface="Arimo"/>
                <a:cs typeface="Arimo"/>
                <a:sym typeface="Arimo"/>
              </a:rPr>
              <a:t>System.out.println</a:t>
            </a:r>
            <a:r>
              <a:rPr lang="fr-FR" sz="2000" b="0" i="0" u="none" strike="noStrike" cap="none" dirty="0">
                <a:solidFill>
                  <a:schemeClr val="dk1"/>
                </a:solidFill>
                <a:latin typeface="Arimo"/>
                <a:ea typeface="Arimo"/>
                <a:cs typeface="Arimo"/>
                <a:sym typeface="Arimo"/>
              </a:rPr>
              <a:t>("Hey, ça marche ?"); </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000"/>
              <a:buFont typeface="Arial"/>
              <a:buNone/>
            </a:pPr>
            <a:r>
              <a:rPr lang="fr-FR" sz="2000" b="0" i="0" u="none" strike="noStrike" cap="none" dirty="0">
                <a:solidFill>
                  <a:schemeClr val="dk1"/>
                </a:solidFill>
                <a:latin typeface="Arimo"/>
                <a:ea typeface="Arimo"/>
                <a:cs typeface="Arimo"/>
                <a:sym typeface="Arimo"/>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mo"/>
              <a:buNone/>
            </a:pPr>
            <a:r>
              <a:rPr lang="fr-FR" sz="2000" b="0" i="0" u="none" strike="noStrike" cap="none" dirty="0">
                <a:solidFill>
                  <a:schemeClr val="dk1"/>
                </a:solidFill>
                <a:latin typeface="Arimo"/>
                <a:ea typeface="Arimo"/>
                <a:cs typeface="Arimo"/>
                <a:sym typeface="Arimo"/>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dirty="0">
              <a:solidFill>
                <a:schemeClr val="dk1"/>
              </a:solidFill>
              <a:latin typeface="Arimo"/>
              <a:ea typeface="Arimo"/>
              <a:cs typeface="Arimo"/>
              <a:sym typeface="Arimo"/>
            </a:endParaRPr>
          </a:p>
          <a:p>
            <a:pPr marL="0" marR="0" lvl="0" indent="0" algn="l" rtl="0">
              <a:lnSpc>
                <a:spcPct val="100000"/>
              </a:lnSpc>
              <a:spcBef>
                <a:spcPts val="0"/>
              </a:spcBef>
              <a:spcAft>
                <a:spcPts val="0"/>
              </a:spcAft>
              <a:buClr>
                <a:srgbClr val="7030A0"/>
              </a:buClr>
              <a:buSzPts val="2000"/>
              <a:buFont typeface="Arimo"/>
              <a:buNone/>
            </a:pPr>
            <a:r>
              <a:rPr lang="fr-FR" sz="2000" b="0" i="0" u="none" strike="noStrike" cap="none" dirty="0">
                <a:solidFill>
                  <a:srgbClr val="7030A0"/>
                </a:solidFill>
                <a:latin typeface="Arimo"/>
                <a:ea typeface="Arimo"/>
                <a:cs typeface="Arimo"/>
                <a:sym typeface="Arimo"/>
              </a:rPr>
              <a:t>public class </a:t>
            </a:r>
            <a:r>
              <a:rPr lang="fr-FR" sz="2000" b="0" i="0" u="none" strike="noStrike" cap="none" dirty="0">
                <a:solidFill>
                  <a:schemeClr val="dk1"/>
                </a:solidFill>
                <a:latin typeface="Arimo"/>
                <a:ea typeface="Arimo"/>
                <a:cs typeface="Arimo"/>
                <a:sym typeface="Arimo"/>
              </a:rPr>
              <a:t>B </a:t>
            </a:r>
            <a:r>
              <a:rPr lang="fr-FR" sz="2000" b="1" i="0" u="none" strike="noStrike" cap="none" dirty="0" err="1">
                <a:solidFill>
                  <a:srgbClr val="1E4E79"/>
                </a:solidFill>
                <a:latin typeface="Arimo"/>
                <a:ea typeface="Arimo"/>
                <a:cs typeface="Arimo"/>
                <a:sym typeface="Arimo"/>
              </a:rPr>
              <a:t>extends</a:t>
            </a:r>
            <a:r>
              <a:rPr lang="fr-FR" sz="2000" b="0" i="0" u="none" strike="noStrike" cap="none" dirty="0">
                <a:solidFill>
                  <a:schemeClr val="dk1"/>
                </a:solidFill>
                <a:latin typeface="Arimo"/>
                <a:ea typeface="Arimo"/>
                <a:cs typeface="Arimo"/>
                <a:sym typeface="Arimo"/>
              </a:rPr>
              <a:t> A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dirty="0">
              <a:solidFill>
                <a:schemeClr val="dk1"/>
              </a:solidFill>
              <a:latin typeface="Arimo"/>
              <a:ea typeface="Arimo"/>
              <a:cs typeface="Arimo"/>
              <a:sym typeface="Arimo"/>
            </a:endParaRPr>
          </a:p>
          <a:p>
            <a:pPr marL="457200" marR="0" lvl="1" indent="0" algn="l" rtl="0">
              <a:lnSpc>
                <a:spcPct val="100000"/>
              </a:lnSpc>
              <a:spcBef>
                <a:spcPts val="0"/>
              </a:spcBef>
              <a:spcAft>
                <a:spcPts val="0"/>
              </a:spcAft>
              <a:buClr>
                <a:srgbClr val="000000"/>
              </a:buClr>
              <a:buSzPts val="2000"/>
              <a:buFont typeface="Arial"/>
              <a:buNone/>
            </a:pPr>
            <a:r>
              <a:rPr lang="fr-FR" sz="2000" b="0" i="0" u="none" strike="noStrike" cap="none" dirty="0">
                <a:solidFill>
                  <a:schemeClr val="dk1"/>
                </a:solidFill>
                <a:latin typeface="Arimo"/>
                <a:ea typeface="Arimo"/>
                <a:cs typeface="Arimo"/>
                <a:sym typeface="Arimo"/>
              </a:rPr>
              <a:t>public </a:t>
            </a:r>
            <a:r>
              <a:rPr lang="fr-FR" sz="2000" b="0" i="0" u="none" strike="noStrike" cap="none" dirty="0" err="1">
                <a:solidFill>
                  <a:schemeClr val="dk1"/>
                </a:solidFill>
                <a:latin typeface="Arimo"/>
                <a:ea typeface="Arimo"/>
                <a:cs typeface="Arimo"/>
                <a:sym typeface="Arimo"/>
              </a:rPr>
              <a:t>void</a:t>
            </a:r>
            <a:r>
              <a:rPr lang="fr-FR" sz="2000" b="0" i="0" u="none" strike="noStrike" cap="none" dirty="0">
                <a:solidFill>
                  <a:schemeClr val="dk1"/>
                </a:solidFill>
                <a:latin typeface="Arimo"/>
                <a:ea typeface="Arimo"/>
                <a:cs typeface="Arimo"/>
                <a:sym typeface="Arimo"/>
              </a:rPr>
              <a:t> </a:t>
            </a:r>
            <a:r>
              <a:rPr lang="fr-FR" sz="2000" b="1" i="0" u="none" strike="noStrike" cap="none" dirty="0" err="1">
                <a:solidFill>
                  <a:schemeClr val="dk1"/>
                </a:solidFill>
                <a:latin typeface="Arimo"/>
                <a:ea typeface="Arimo"/>
                <a:cs typeface="Arimo"/>
                <a:sym typeface="Arimo"/>
              </a:rPr>
              <a:t>direDesMots</a:t>
            </a:r>
            <a:r>
              <a:rPr lang="fr-FR" sz="2000" b="0" i="0" u="none" strike="noStrike" cap="none" dirty="0">
                <a:solidFill>
                  <a:schemeClr val="dk1"/>
                </a:solidFill>
                <a:latin typeface="Arimo"/>
                <a:ea typeface="Arimo"/>
                <a:cs typeface="Arimo"/>
                <a:sym typeface="Arimo"/>
              </a:rPr>
              <a:t>() {</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000"/>
              <a:buFont typeface="Arial"/>
              <a:buNone/>
            </a:pPr>
            <a:r>
              <a:rPr lang="fr-FR" sz="2000" b="0" i="0" u="none" strike="noStrike" cap="none" dirty="0">
                <a:solidFill>
                  <a:schemeClr val="dk1"/>
                </a:solidFill>
                <a:latin typeface="Arimo"/>
                <a:ea typeface="Arimo"/>
                <a:cs typeface="Arimo"/>
                <a:sym typeface="Arimo"/>
              </a:rPr>
              <a:t>      </a:t>
            </a:r>
            <a:r>
              <a:rPr lang="fr-FR" sz="2000" b="0" i="0" u="none" strike="noStrike" cap="none" dirty="0" err="1">
                <a:solidFill>
                  <a:schemeClr val="dk1"/>
                </a:solidFill>
                <a:latin typeface="Arimo"/>
                <a:ea typeface="Arimo"/>
                <a:cs typeface="Arimo"/>
                <a:sym typeface="Arimo"/>
              </a:rPr>
              <a:t>System.out.println</a:t>
            </a:r>
            <a:r>
              <a:rPr lang="fr-FR" sz="2000" b="0" i="0" u="none" strike="noStrike" cap="none" dirty="0">
                <a:solidFill>
                  <a:schemeClr val="dk1"/>
                </a:solidFill>
                <a:latin typeface="Arimo"/>
                <a:ea typeface="Arimo"/>
                <a:cs typeface="Arimo"/>
                <a:sym typeface="Arimo"/>
              </a:rPr>
              <a:t>("Hey, pas encore ?"); </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000"/>
              <a:buFont typeface="Arial"/>
              <a:buNone/>
            </a:pPr>
            <a:r>
              <a:rPr lang="fr-FR" sz="2000" b="0" i="0" u="none" strike="noStrike" cap="none" dirty="0">
                <a:solidFill>
                  <a:schemeClr val="dk1"/>
                </a:solidFill>
                <a:latin typeface="Arimo"/>
                <a:ea typeface="Arimo"/>
                <a:cs typeface="Arimo"/>
                <a:sym typeface="Arimo"/>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dirty="0">
              <a:solidFill>
                <a:schemeClr val="dk1"/>
              </a:solidFill>
              <a:latin typeface="Arimo"/>
              <a:ea typeface="Arimo"/>
              <a:cs typeface="Arimo"/>
              <a:sym typeface="Arimo"/>
            </a:endParaRPr>
          </a:p>
          <a:p>
            <a:pPr marL="457200" marR="0" lvl="1" indent="0" algn="l" rtl="0">
              <a:lnSpc>
                <a:spcPct val="100000"/>
              </a:lnSpc>
              <a:spcBef>
                <a:spcPts val="0"/>
              </a:spcBef>
              <a:spcAft>
                <a:spcPts val="0"/>
              </a:spcAft>
              <a:buClr>
                <a:srgbClr val="000000"/>
              </a:buClr>
              <a:buSzPts val="2000"/>
              <a:buFont typeface="Arial"/>
              <a:buNone/>
            </a:pPr>
            <a:r>
              <a:rPr lang="fr-FR" sz="2000" b="0" i="0" u="none" strike="noStrike" cap="none" dirty="0">
                <a:solidFill>
                  <a:schemeClr val="dk1"/>
                </a:solidFill>
                <a:latin typeface="Arimo"/>
                <a:ea typeface="Arimo"/>
                <a:cs typeface="Arimo"/>
                <a:sym typeface="Arimo"/>
              </a:rPr>
              <a:t>public </a:t>
            </a:r>
            <a:r>
              <a:rPr lang="fr-FR" sz="2000" b="0" i="0" u="none" strike="noStrike" cap="none" dirty="0" err="1">
                <a:solidFill>
                  <a:schemeClr val="dk1"/>
                </a:solidFill>
                <a:latin typeface="Arimo"/>
                <a:ea typeface="Arimo"/>
                <a:cs typeface="Arimo"/>
                <a:sym typeface="Arimo"/>
              </a:rPr>
              <a:t>void</a:t>
            </a:r>
            <a:r>
              <a:rPr lang="fr-FR" sz="2000" b="0" i="0" u="none" strike="noStrike" cap="none" dirty="0">
                <a:solidFill>
                  <a:schemeClr val="dk1"/>
                </a:solidFill>
                <a:latin typeface="Arimo"/>
                <a:ea typeface="Arimo"/>
                <a:cs typeface="Arimo"/>
                <a:sym typeface="Arimo"/>
              </a:rPr>
              <a:t> </a:t>
            </a:r>
            <a:r>
              <a:rPr lang="fr-FR" sz="2000" b="1" i="0" u="none" strike="noStrike" cap="none" dirty="0" err="1">
                <a:solidFill>
                  <a:schemeClr val="dk1"/>
                </a:solidFill>
                <a:latin typeface="Arimo"/>
                <a:ea typeface="Arimo"/>
                <a:cs typeface="Arimo"/>
                <a:sym typeface="Arimo"/>
              </a:rPr>
              <a:t>direDesMots</a:t>
            </a:r>
            <a:r>
              <a:rPr lang="fr-FR" sz="2000" b="1" i="0" u="none" strike="noStrike" cap="none" dirty="0">
                <a:solidFill>
                  <a:schemeClr val="dk1"/>
                </a:solidFill>
                <a:latin typeface="Arimo"/>
                <a:ea typeface="Arimo"/>
                <a:cs typeface="Arimo"/>
                <a:sym typeface="Arimo"/>
              </a:rPr>
              <a:t>(String</a:t>
            </a:r>
            <a:r>
              <a:rPr lang="fr-FR" sz="2000" b="0" i="0" u="none" strike="noStrike" cap="none" dirty="0">
                <a:solidFill>
                  <a:schemeClr val="dk1"/>
                </a:solidFill>
                <a:latin typeface="Arimo"/>
                <a:ea typeface="Arimo"/>
                <a:cs typeface="Arimo"/>
                <a:sym typeface="Arimo"/>
              </a:rPr>
              <a:t> msg) { </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000"/>
              <a:buFont typeface="Arial"/>
              <a:buNone/>
            </a:pPr>
            <a:r>
              <a:rPr lang="fr-FR" sz="2000" b="0" i="0" u="none" strike="noStrike" cap="none" dirty="0">
                <a:solidFill>
                  <a:schemeClr val="dk1"/>
                </a:solidFill>
                <a:latin typeface="Arimo"/>
                <a:ea typeface="Arimo"/>
                <a:cs typeface="Arimo"/>
                <a:sym typeface="Arimo"/>
              </a:rPr>
              <a:t>     </a:t>
            </a:r>
            <a:r>
              <a:rPr lang="fr-FR" sz="2000" b="0" i="0" u="none" strike="noStrike" cap="none" dirty="0" err="1">
                <a:solidFill>
                  <a:schemeClr val="dk1"/>
                </a:solidFill>
                <a:latin typeface="Arimo"/>
                <a:ea typeface="Arimo"/>
                <a:cs typeface="Arimo"/>
                <a:sym typeface="Arimo"/>
              </a:rPr>
              <a:t>System.out.println</a:t>
            </a:r>
            <a:r>
              <a:rPr lang="fr-FR" sz="2000" b="0" i="0" u="none" strike="noStrike" cap="none" dirty="0">
                <a:solidFill>
                  <a:schemeClr val="dk1"/>
                </a:solidFill>
                <a:latin typeface="Arimo"/>
                <a:ea typeface="Arimo"/>
                <a:cs typeface="Arimo"/>
                <a:sym typeface="Arimo"/>
              </a:rPr>
              <a:t>("Alors, comme ça tu veux dire "+msg+" ?"); </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000"/>
              <a:buFont typeface="Arial"/>
              <a:buNone/>
            </a:pPr>
            <a:r>
              <a:rPr lang="fr-FR" sz="2000" b="0" i="0" u="none" strike="noStrike" cap="none" dirty="0">
                <a:solidFill>
                  <a:schemeClr val="dk1"/>
                </a:solidFill>
                <a:latin typeface="Arimo"/>
                <a:ea typeface="Arimo"/>
                <a:cs typeface="Arimo"/>
                <a:sym typeface="Arimo"/>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mo"/>
              <a:buNone/>
            </a:pPr>
            <a:r>
              <a:rPr lang="fr-FR" sz="2000" b="0" i="0" u="none" strike="noStrike" cap="none" dirty="0">
                <a:solidFill>
                  <a:schemeClr val="dk1"/>
                </a:solidFill>
                <a:latin typeface="Arimo"/>
                <a:ea typeface="Arimo"/>
                <a:cs typeface="Arimo"/>
                <a:sym typeface="Arimo"/>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mo"/>
              <a:buNone/>
            </a:pPr>
            <a:r>
              <a:rPr lang="fr-FR" sz="2000" b="0" i="0" u="none" strike="noStrike" cap="none" dirty="0">
                <a:solidFill>
                  <a:schemeClr val="dk1"/>
                </a:solidFill>
                <a:latin typeface="Arimo"/>
                <a:ea typeface="Arimo"/>
                <a:cs typeface="Arimo"/>
                <a:sym typeface="Arimo"/>
              </a:rPr>
              <a:t>} </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7"/>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Redéfinition (override)</a:t>
            </a:r>
            <a:br>
              <a:rPr lang="fr-FR" b="1"/>
            </a:br>
            <a:endParaRPr b="1"/>
          </a:p>
        </p:txBody>
      </p:sp>
      <p:sp>
        <p:nvSpPr>
          <p:cNvPr id="327" name="Google Shape;32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27</a:t>
            </a:fld>
            <a:endParaRPr/>
          </a:p>
        </p:txBody>
      </p:sp>
      <p:sp>
        <p:nvSpPr>
          <p:cNvPr id="328" name="Google Shape;328;p27"/>
          <p:cNvSpPr/>
          <p:nvPr/>
        </p:nvSpPr>
        <p:spPr>
          <a:xfrm>
            <a:off x="0" y="1883148"/>
            <a:ext cx="12276306" cy="4339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Times New Roman"/>
              <a:buChar char="•"/>
            </a:pPr>
            <a:r>
              <a:rPr lang="fr-FR" sz="2000" b="0" i="0" u="none" strike="noStrike" cap="none" dirty="0">
                <a:solidFill>
                  <a:schemeClr val="dk1"/>
                </a:solidFill>
                <a:latin typeface="Times New Roman"/>
                <a:ea typeface="Times New Roman"/>
                <a:cs typeface="Times New Roman"/>
                <a:sym typeface="Times New Roman"/>
              </a:rPr>
              <a:t>La redéfinition des méthodes est possible uniquement pour les méthodes qui sont héritables.</a:t>
            </a:r>
            <a:br>
              <a:rPr lang="fr-FR" sz="2000" b="0" i="0" u="none" strike="noStrike" cap="none" dirty="0">
                <a:solidFill>
                  <a:schemeClr val="dk1"/>
                </a:solidFill>
                <a:latin typeface="Times New Roman"/>
                <a:ea typeface="Times New Roman"/>
                <a:cs typeface="Times New Roman"/>
                <a:sym typeface="Times New Roman"/>
              </a:rPr>
            </a:br>
            <a:r>
              <a:rPr lang="fr-FR" sz="2000" b="0" i="0" u="none" strike="noStrike" cap="none" dirty="0">
                <a:solidFill>
                  <a:schemeClr val="dk1"/>
                </a:solidFill>
                <a:latin typeface="Times New Roman"/>
                <a:ea typeface="Times New Roman"/>
                <a:cs typeface="Times New Roman"/>
                <a:sym typeface="Times New Roman"/>
              </a:rPr>
              <a:t>    	</a:t>
            </a:r>
            <a:r>
              <a:rPr lang="fr-FR" sz="1600" b="0" i="1" u="none" strike="noStrike" cap="none" dirty="0">
                <a:solidFill>
                  <a:schemeClr val="dk1"/>
                </a:solidFill>
                <a:latin typeface="Times New Roman"/>
                <a:ea typeface="Times New Roman"/>
                <a:cs typeface="Times New Roman"/>
                <a:sym typeface="Times New Roman"/>
              </a:rPr>
              <a:t>Par exemple, une méthode marquée </a:t>
            </a:r>
            <a:r>
              <a:rPr lang="fr-FR" sz="1600" b="1" i="1" u="none" strike="noStrike" cap="none" dirty="0" err="1">
                <a:solidFill>
                  <a:schemeClr val="dk1"/>
                </a:solidFill>
                <a:latin typeface="Times New Roman"/>
                <a:ea typeface="Times New Roman"/>
                <a:cs typeface="Times New Roman"/>
                <a:sym typeface="Times New Roman"/>
              </a:rPr>
              <a:t>private</a:t>
            </a:r>
            <a:r>
              <a:rPr lang="fr-FR" sz="1600" b="0" i="1" u="none" strike="noStrike" cap="none" dirty="0">
                <a:solidFill>
                  <a:schemeClr val="dk1"/>
                </a:solidFill>
                <a:latin typeface="Times New Roman"/>
                <a:ea typeface="Times New Roman"/>
                <a:cs typeface="Times New Roman"/>
                <a:sym typeface="Times New Roman"/>
              </a:rPr>
              <a:t> n'est pas héritable et ne peut pas donc être outrepassée.</a:t>
            </a:r>
            <a:br>
              <a:rPr lang="fr-FR" sz="1600" b="0" i="1" u="none" strike="noStrike" cap="none" dirty="0">
                <a:solidFill>
                  <a:schemeClr val="dk1"/>
                </a:solidFill>
                <a:latin typeface="Times New Roman"/>
                <a:ea typeface="Times New Roman"/>
                <a:cs typeface="Times New Roman"/>
                <a:sym typeface="Times New Roman"/>
              </a:rPr>
            </a:br>
            <a:r>
              <a:rPr lang="fr-FR" sz="1600" b="0" i="1" u="none" strike="noStrike" cap="none" dirty="0">
                <a:solidFill>
                  <a:schemeClr val="dk1"/>
                </a:solidFill>
                <a:latin typeface="Times New Roman"/>
                <a:ea typeface="Times New Roman"/>
                <a:cs typeface="Times New Roman"/>
                <a:sym typeface="Times New Roman"/>
              </a:rPr>
              <a:t>    	On peut fournir une implémentation de la même méthode avec le même nom, la même signature (paramètres), et le  même type de 	retour dans la sous-classe, comme si on a créé une nouvelle méthode qui n'a absolument rien avoir avec la méthode de superclasse.</a:t>
            </a:r>
            <a:br>
              <a:rPr lang="fr-FR" sz="2000" b="0" i="1" u="none" strike="noStrike" cap="none" dirty="0">
                <a:solidFill>
                  <a:schemeClr val="dk1"/>
                </a:solidFill>
                <a:latin typeface="Times New Roman"/>
                <a:ea typeface="Times New Roman"/>
                <a:cs typeface="Times New Roman"/>
                <a:sym typeface="Times New Roman"/>
              </a:rPr>
            </a:br>
            <a:endParaRPr sz="2000" b="0" i="1" u="none" strike="noStrike" cap="none" dirty="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000"/>
              <a:buFont typeface="Times New Roman"/>
              <a:buChar char="•"/>
            </a:pPr>
            <a:r>
              <a:rPr lang="fr-FR" sz="2000" b="0" i="0" u="none" strike="noStrike" cap="none" dirty="0">
                <a:solidFill>
                  <a:schemeClr val="dk1"/>
                </a:solidFill>
                <a:latin typeface="Times New Roman"/>
                <a:ea typeface="Times New Roman"/>
                <a:cs typeface="Times New Roman"/>
                <a:sym typeface="Times New Roman"/>
              </a:rPr>
              <a:t>Une sous-classe dans un package différent de celui de la superclasse peut redéfinir toutes les méthodes de cette classe qui sont marquées </a:t>
            </a:r>
            <a:r>
              <a:rPr lang="fr-FR" sz="2000" b="1" i="0" u="none" strike="noStrike" cap="none" dirty="0">
                <a:solidFill>
                  <a:schemeClr val="dk1"/>
                </a:solidFill>
                <a:latin typeface="Times New Roman"/>
                <a:ea typeface="Times New Roman"/>
                <a:cs typeface="Times New Roman"/>
                <a:sym typeface="Times New Roman"/>
              </a:rPr>
              <a:t>public</a:t>
            </a:r>
            <a:r>
              <a:rPr lang="fr-FR" sz="2000" b="0" i="0" u="none" strike="noStrike" cap="none" dirty="0">
                <a:solidFill>
                  <a:schemeClr val="dk1"/>
                </a:solidFill>
                <a:latin typeface="Times New Roman"/>
                <a:ea typeface="Times New Roman"/>
                <a:cs typeface="Times New Roman"/>
                <a:sym typeface="Times New Roman"/>
              </a:rPr>
              <a:t> ou </a:t>
            </a:r>
            <a:r>
              <a:rPr lang="fr-FR" sz="2000" b="1" i="0" u="none" strike="noStrike" cap="none" dirty="0" err="1">
                <a:solidFill>
                  <a:schemeClr val="dk1"/>
                </a:solidFill>
                <a:latin typeface="Times New Roman"/>
                <a:ea typeface="Times New Roman"/>
                <a:cs typeface="Times New Roman"/>
                <a:sym typeface="Times New Roman"/>
              </a:rPr>
              <a:t>protected</a:t>
            </a:r>
            <a:r>
              <a:rPr lang="fr-FR" sz="2000" b="0" i="0" u="none" strike="noStrike" cap="none" dirty="0">
                <a:solidFill>
                  <a:schemeClr val="dk1"/>
                </a:solidFill>
                <a:latin typeface="Times New Roman"/>
                <a:ea typeface="Times New Roman"/>
                <a:cs typeface="Times New Roman"/>
                <a:sym typeface="Times New Roman"/>
              </a:rPr>
              <a:t>.</a:t>
            </a:r>
            <a:br>
              <a:rPr lang="fr-FR" sz="2000" b="0" i="0" u="none" strike="noStrike" cap="none" dirty="0">
                <a:solidFill>
                  <a:schemeClr val="dk1"/>
                </a:solidFill>
                <a:latin typeface="Times New Roman"/>
                <a:ea typeface="Times New Roman"/>
                <a:cs typeface="Times New Roman"/>
                <a:sym typeface="Times New Roman"/>
              </a:rPr>
            </a:b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000"/>
              <a:buFont typeface="Times New Roman"/>
              <a:buChar char="•"/>
            </a:pPr>
            <a:r>
              <a:rPr lang="fr-FR" sz="2000" b="0" i="0" u="none" strike="noStrike" cap="none" dirty="0">
                <a:solidFill>
                  <a:schemeClr val="dk1"/>
                </a:solidFill>
                <a:latin typeface="Times New Roman"/>
                <a:ea typeface="Times New Roman"/>
                <a:cs typeface="Times New Roman"/>
                <a:sym typeface="Times New Roman"/>
              </a:rPr>
              <a:t>On ne peut pas </a:t>
            </a:r>
            <a:r>
              <a:rPr lang="fr-FR" sz="2000" dirty="0">
                <a:solidFill>
                  <a:schemeClr val="dk1"/>
                </a:solidFill>
                <a:latin typeface="Times New Roman"/>
                <a:ea typeface="Times New Roman"/>
                <a:cs typeface="Times New Roman"/>
                <a:sym typeface="Times New Roman"/>
              </a:rPr>
              <a:t>redéfinir</a:t>
            </a:r>
            <a:r>
              <a:rPr lang="fr-FR" sz="2000" b="0" i="0" u="none" strike="noStrike" cap="none" dirty="0">
                <a:solidFill>
                  <a:schemeClr val="dk1"/>
                </a:solidFill>
                <a:latin typeface="Times New Roman"/>
                <a:ea typeface="Times New Roman"/>
                <a:cs typeface="Times New Roman"/>
                <a:sym typeface="Times New Roman"/>
              </a:rPr>
              <a:t> une méthode marquée </a:t>
            </a:r>
            <a:r>
              <a:rPr lang="fr-FR" sz="2000" b="1" i="0" u="none" strike="noStrike" cap="none" dirty="0">
                <a:solidFill>
                  <a:schemeClr val="dk1"/>
                </a:solidFill>
                <a:latin typeface="Times New Roman"/>
                <a:ea typeface="Times New Roman"/>
                <a:cs typeface="Times New Roman"/>
                <a:sym typeface="Times New Roman"/>
              </a:rPr>
              <a:t>final</a:t>
            </a:r>
            <a:r>
              <a:rPr lang="fr-FR" sz="20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8"/>
          <p:cNvSpPr txBox="1">
            <a:spLocks noGrp="1"/>
          </p:cNvSpPr>
          <p:nvPr>
            <p:ph type="title"/>
          </p:nvPr>
        </p:nvSpPr>
        <p:spPr>
          <a:xfrm>
            <a:off x="838200"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Méthodes et classes finales</a:t>
            </a:r>
            <a:br>
              <a:rPr lang="fr-FR" b="1"/>
            </a:br>
            <a:endParaRPr b="1"/>
          </a:p>
        </p:txBody>
      </p:sp>
      <p:sp>
        <p:nvSpPr>
          <p:cNvPr id="334" name="Google Shape;33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28</a:t>
            </a:fld>
            <a:endParaRPr/>
          </a:p>
        </p:txBody>
      </p:sp>
      <p:sp>
        <p:nvSpPr>
          <p:cNvPr id="335" name="Google Shape;335;p28"/>
          <p:cNvSpPr txBox="1">
            <a:spLocks noGrp="1"/>
          </p:cNvSpPr>
          <p:nvPr>
            <p:ph type="body" idx="1"/>
          </p:nvPr>
        </p:nvSpPr>
        <p:spPr>
          <a:xfrm>
            <a:off x="1975331" y="1843832"/>
            <a:ext cx="8208912" cy="2376264"/>
          </a:xfrm>
          <a:prstGeom prst="rect">
            <a:avLst/>
          </a:prstGeom>
          <a:solidFill>
            <a:srgbClr val="FBE4D4"/>
          </a:solid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1850"/>
              <a:buNone/>
            </a:pPr>
            <a:r>
              <a:rPr lang="fr-FR" sz="1850" b="1" dirty="0"/>
              <a:t>Définition</a:t>
            </a:r>
            <a:endParaRPr dirty="0"/>
          </a:p>
          <a:p>
            <a:pPr marL="228600" lvl="0" indent="-228600" algn="l" rtl="0">
              <a:lnSpc>
                <a:spcPct val="70000"/>
              </a:lnSpc>
              <a:spcBef>
                <a:spcPts val="1000"/>
              </a:spcBef>
              <a:spcAft>
                <a:spcPts val="0"/>
              </a:spcAft>
              <a:buClr>
                <a:schemeClr val="dk1"/>
              </a:buClr>
              <a:buSzPts val="1850"/>
              <a:buChar char="•"/>
            </a:pPr>
            <a:r>
              <a:rPr lang="fr-FR" sz="1850" dirty="0"/>
              <a:t>Utilisation du mot-clé </a:t>
            </a:r>
            <a:r>
              <a:rPr lang="fr-FR" sz="1850" b="1" dirty="0"/>
              <a:t>final</a:t>
            </a:r>
            <a:endParaRPr dirty="0"/>
          </a:p>
          <a:p>
            <a:pPr marL="228600" lvl="0" indent="-228600" algn="l" rtl="0">
              <a:lnSpc>
                <a:spcPct val="70000"/>
              </a:lnSpc>
              <a:spcBef>
                <a:spcPts val="1000"/>
              </a:spcBef>
              <a:spcAft>
                <a:spcPts val="0"/>
              </a:spcAft>
              <a:buClr>
                <a:schemeClr val="dk1"/>
              </a:buClr>
              <a:buSzPts val="1850"/>
              <a:buChar char="•"/>
            </a:pPr>
            <a:r>
              <a:rPr lang="fr-FR" sz="1850" u="sng" dirty="0"/>
              <a:t>Méthode</a:t>
            </a:r>
            <a:r>
              <a:rPr lang="fr-FR" sz="1850" dirty="0"/>
              <a:t> : interdire une éventuelle redéfinition d’une méthode</a:t>
            </a:r>
            <a:endParaRPr dirty="0"/>
          </a:p>
          <a:p>
            <a:pPr marL="0" lvl="0" indent="0" algn="ctr" rtl="0">
              <a:lnSpc>
                <a:spcPct val="70000"/>
              </a:lnSpc>
              <a:spcBef>
                <a:spcPts val="1000"/>
              </a:spcBef>
              <a:spcAft>
                <a:spcPts val="0"/>
              </a:spcAft>
              <a:buClr>
                <a:schemeClr val="dk1"/>
              </a:buClr>
              <a:buSzPts val="1850"/>
              <a:buNone/>
            </a:pPr>
            <a:endParaRPr sz="1850" dirty="0">
              <a:solidFill>
                <a:schemeClr val="lt1"/>
              </a:solidFill>
            </a:endParaRPr>
          </a:p>
          <a:p>
            <a:pPr marL="0" lvl="0" indent="0" algn="ctr" rtl="0">
              <a:lnSpc>
                <a:spcPct val="70000"/>
              </a:lnSpc>
              <a:spcBef>
                <a:spcPts val="1000"/>
              </a:spcBef>
              <a:spcAft>
                <a:spcPts val="0"/>
              </a:spcAft>
              <a:buClr>
                <a:schemeClr val="dk1"/>
              </a:buClr>
              <a:buSzPts val="1850"/>
              <a:buNone/>
            </a:pPr>
            <a:r>
              <a:rPr lang="fr-FR" sz="1850" dirty="0">
                <a:solidFill>
                  <a:schemeClr val="dk1"/>
                </a:solidFill>
              </a:rPr>
              <a:t>public </a:t>
            </a:r>
            <a:r>
              <a:rPr lang="fr-FR" sz="1850" b="1" dirty="0">
                <a:solidFill>
                  <a:schemeClr val="dk1"/>
                </a:solidFill>
              </a:rPr>
              <a:t>final</a:t>
            </a:r>
            <a:r>
              <a:rPr lang="fr-FR" sz="1850" dirty="0">
                <a:solidFill>
                  <a:schemeClr val="dk1"/>
                </a:solidFill>
              </a:rPr>
              <a:t> </a:t>
            </a:r>
            <a:r>
              <a:rPr lang="fr-FR" sz="1850" dirty="0" err="1">
                <a:solidFill>
                  <a:schemeClr val="dk1"/>
                </a:solidFill>
              </a:rPr>
              <a:t>void</a:t>
            </a:r>
            <a:r>
              <a:rPr lang="fr-FR" sz="1850" dirty="0">
                <a:solidFill>
                  <a:schemeClr val="dk1"/>
                </a:solidFill>
              </a:rPr>
              <a:t> </a:t>
            </a:r>
            <a:r>
              <a:rPr lang="fr-FR" sz="1850" dirty="0" err="1">
                <a:solidFill>
                  <a:schemeClr val="dk1"/>
                </a:solidFill>
              </a:rPr>
              <a:t>demarre</a:t>
            </a:r>
            <a:r>
              <a:rPr lang="fr-FR" sz="1850" dirty="0">
                <a:solidFill>
                  <a:schemeClr val="dk1"/>
                </a:solidFill>
              </a:rPr>
              <a:t>();</a:t>
            </a:r>
            <a:endParaRPr dirty="0"/>
          </a:p>
          <a:p>
            <a:pPr marL="0" lvl="0" indent="0" algn="l" rtl="0">
              <a:lnSpc>
                <a:spcPct val="70000"/>
              </a:lnSpc>
              <a:spcBef>
                <a:spcPts val="1000"/>
              </a:spcBef>
              <a:spcAft>
                <a:spcPts val="0"/>
              </a:spcAft>
              <a:buClr>
                <a:schemeClr val="dk1"/>
              </a:buClr>
              <a:buSzPts val="1850"/>
              <a:buNone/>
            </a:pPr>
            <a:endParaRPr sz="1850" dirty="0"/>
          </a:p>
          <a:p>
            <a:pPr marL="228600" lvl="0" indent="-228600" algn="l" rtl="0">
              <a:lnSpc>
                <a:spcPct val="70000"/>
              </a:lnSpc>
              <a:spcBef>
                <a:spcPts val="1000"/>
              </a:spcBef>
              <a:spcAft>
                <a:spcPts val="0"/>
              </a:spcAft>
              <a:buClr>
                <a:schemeClr val="dk1"/>
              </a:buClr>
              <a:buSzPts val="1850"/>
              <a:buChar char="•"/>
            </a:pPr>
            <a:r>
              <a:rPr lang="fr-FR" sz="1850" u="sng" dirty="0"/>
              <a:t>Classe</a:t>
            </a:r>
            <a:r>
              <a:rPr lang="fr-FR" sz="1850" dirty="0"/>
              <a:t> : interdire toute spécialisation ou héritage de la classe concernée</a:t>
            </a:r>
            <a:endParaRPr dirty="0"/>
          </a:p>
        </p:txBody>
      </p:sp>
      <p:sp>
        <p:nvSpPr>
          <p:cNvPr id="336" name="Google Shape;336;p28"/>
          <p:cNvSpPr/>
          <p:nvPr/>
        </p:nvSpPr>
        <p:spPr>
          <a:xfrm>
            <a:off x="4053219" y="5828258"/>
            <a:ext cx="3888432" cy="528092"/>
          </a:xfrm>
          <a:prstGeom prst="rect">
            <a:avLst/>
          </a:prstGeom>
          <a:solidFill>
            <a:srgbClr val="DBDBDB"/>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dirty="0">
                <a:solidFill>
                  <a:srgbClr val="002060"/>
                </a:solidFill>
                <a:latin typeface="Calibri"/>
                <a:ea typeface="Calibri"/>
                <a:cs typeface="Calibri"/>
                <a:sym typeface="Calibri"/>
              </a:rPr>
              <a:t>La classe String est finale</a:t>
            </a:r>
            <a:endParaRPr sz="1400" b="0" i="0" u="none" strike="noStrike" cap="none" dirty="0">
              <a:solidFill>
                <a:srgbClr val="000000"/>
              </a:solidFill>
              <a:latin typeface="Arial"/>
              <a:ea typeface="Arial"/>
              <a:cs typeface="Arial"/>
              <a:sym typeface="Arial"/>
            </a:endParaRPr>
          </a:p>
        </p:txBody>
      </p:sp>
      <p:sp>
        <p:nvSpPr>
          <p:cNvPr id="337" name="Google Shape;337;p28"/>
          <p:cNvSpPr/>
          <p:nvPr/>
        </p:nvSpPr>
        <p:spPr>
          <a:xfrm>
            <a:off x="2839427" y="4418190"/>
            <a:ext cx="6480720" cy="1190228"/>
          </a:xfrm>
          <a:prstGeom prst="rect">
            <a:avLst/>
          </a:prstGeom>
          <a:solidFill>
            <a:srgbClr val="DDEAF6"/>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public final class VoitureElectrique extends Voiture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29</a:t>
            </a:fld>
            <a:endParaRPr/>
          </a:p>
        </p:txBody>
      </p:sp>
      <p:grpSp>
        <p:nvGrpSpPr>
          <p:cNvPr id="343" name="Google Shape;343;p29"/>
          <p:cNvGrpSpPr/>
          <p:nvPr/>
        </p:nvGrpSpPr>
        <p:grpSpPr>
          <a:xfrm>
            <a:off x="0" y="1214290"/>
            <a:ext cx="12192000" cy="4254648"/>
            <a:chOff x="-1672473" y="1214290"/>
            <a:chExt cx="12192000" cy="4254648"/>
          </a:xfrm>
        </p:grpSpPr>
        <p:sp>
          <p:nvSpPr>
            <p:cNvPr id="344" name="Google Shape;344;p29"/>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345" name="Google Shape;345;p29"/>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346" name="Google Shape;346;p29"/>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Classe abstraite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fr-FR"/>
              <a:t>Objectifs </a:t>
            </a:r>
            <a:endParaRPr/>
          </a:p>
        </p:txBody>
      </p:sp>
      <p:sp>
        <p:nvSpPr>
          <p:cNvPr id="106" name="Google Shape;10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fr-FR" sz="1800"/>
              <a:t>3</a:t>
            </a:fld>
            <a:endParaRPr sz="1800"/>
          </a:p>
        </p:txBody>
      </p:sp>
      <p:sp>
        <p:nvSpPr>
          <p:cNvPr id="107" name="Google Shape;107;p3"/>
          <p:cNvSpPr txBox="1"/>
          <p:nvPr/>
        </p:nvSpPr>
        <p:spPr>
          <a:xfrm>
            <a:off x="1981233" y="1871004"/>
            <a:ext cx="7982900" cy="4305030"/>
          </a:xfrm>
          <a:prstGeom prst="rect">
            <a:avLst/>
          </a:prstGeom>
          <a:noFill/>
          <a:ln>
            <a:noFill/>
          </a:ln>
        </p:spPr>
        <p:txBody>
          <a:bodyPr spcFirstLastPara="1" wrap="square" lIns="91425" tIns="45700" rIns="91425" bIns="45700" anchor="t" anchorCtr="0">
            <a:noAutofit/>
          </a:bodyPr>
          <a:lstStyle/>
          <a:p>
            <a:pPr marL="571500" marR="0" lvl="0" indent="-342900" algn="just" rtl="0">
              <a:lnSpc>
                <a:spcPct val="150000"/>
              </a:lnSpc>
              <a:spcBef>
                <a:spcPts val="0"/>
              </a:spcBef>
              <a:spcAft>
                <a:spcPts val="0"/>
              </a:spcAft>
              <a:buClr>
                <a:schemeClr val="dk1"/>
              </a:buClr>
              <a:buSzPts val="2220"/>
              <a:buFont typeface="Arial"/>
              <a:buChar char="•"/>
            </a:pPr>
            <a:r>
              <a:rPr lang="fr-FR" sz="2220" b="0" i="0" u="none" strike="noStrike" cap="none">
                <a:solidFill>
                  <a:schemeClr val="dk1"/>
                </a:solidFill>
                <a:latin typeface="Calibri"/>
                <a:ea typeface="Calibri"/>
                <a:cs typeface="Calibri"/>
                <a:sym typeface="Calibri"/>
              </a:rPr>
              <a:t>Savoir identifier le lien entre les classes</a:t>
            </a:r>
            <a:endParaRPr sz="1400" b="0" i="0" u="none" strike="noStrike" cap="none">
              <a:solidFill>
                <a:srgbClr val="000000"/>
              </a:solidFill>
              <a:latin typeface="Arial"/>
              <a:ea typeface="Arial"/>
              <a:cs typeface="Arial"/>
              <a:sym typeface="Arial"/>
            </a:endParaRPr>
          </a:p>
          <a:p>
            <a:pPr marL="571500" marR="0" lvl="0" indent="-342900" algn="just" rtl="0">
              <a:lnSpc>
                <a:spcPct val="150000"/>
              </a:lnSpc>
              <a:spcBef>
                <a:spcPts val="1000"/>
              </a:spcBef>
              <a:spcAft>
                <a:spcPts val="0"/>
              </a:spcAft>
              <a:buClr>
                <a:schemeClr val="dk1"/>
              </a:buClr>
              <a:buSzPts val="2220"/>
              <a:buFont typeface="Arial"/>
              <a:buChar char="•"/>
            </a:pPr>
            <a:r>
              <a:rPr lang="fr-FR" sz="2220" b="0" i="0" u="none" strike="noStrike" cap="none">
                <a:solidFill>
                  <a:schemeClr val="dk1"/>
                </a:solidFill>
                <a:latin typeface="Calibri"/>
                <a:ea typeface="Calibri"/>
                <a:cs typeface="Calibri"/>
                <a:sym typeface="Calibri"/>
              </a:rPr>
              <a:t>Introduire la technique d’héritage : intérêt et  notation .</a:t>
            </a:r>
            <a:endParaRPr sz="1400" b="0" i="0" u="none" strike="noStrike" cap="none">
              <a:solidFill>
                <a:srgbClr val="000000"/>
              </a:solidFill>
              <a:latin typeface="Arial"/>
              <a:ea typeface="Arial"/>
              <a:cs typeface="Arial"/>
              <a:sym typeface="Arial"/>
            </a:endParaRPr>
          </a:p>
          <a:p>
            <a:pPr marL="571500" marR="0" lvl="0" indent="-342900" algn="just" rtl="0">
              <a:lnSpc>
                <a:spcPct val="150000"/>
              </a:lnSpc>
              <a:spcBef>
                <a:spcPts val="1000"/>
              </a:spcBef>
              <a:spcAft>
                <a:spcPts val="0"/>
              </a:spcAft>
              <a:buClr>
                <a:schemeClr val="dk1"/>
              </a:buClr>
              <a:buSzPts val="2220"/>
              <a:buFont typeface="Arial"/>
              <a:buChar char="•"/>
            </a:pPr>
            <a:r>
              <a:rPr lang="fr-FR" sz="2220" b="0" i="0" u="none" strike="noStrike" cap="none">
                <a:solidFill>
                  <a:schemeClr val="dk1"/>
                </a:solidFill>
                <a:latin typeface="Calibri"/>
                <a:ea typeface="Calibri"/>
                <a:cs typeface="Calibri"/>
                <a:sym typeface="Calibri"/>
              </a:rPr>
              <a:t>Introduire les droits d’accès d’une classe dérivée aux membres de la classe de base.</a:t>
            </a:r>
            <a:endParaRPr sz="1400" b="0" i="0" u="none" strike="noStrike" cap="none">
              <a:solidFill>
                <a:srgbClr val="000000"/>
              </a:solidFill>
              <a:latin typeface="Arial"/>
              <a:ea typeface="Arial"/>
              <a:cs typeface="Arial"/>
              <a:sym typeface="Arial"/>
            </a:endParaRPr>
          </a:p>
          <a:p>
            <a:pPr marL="571500" marR="0" lvl="0" indent="-342900" algn="just" rtl="0">
              <a:lnSpc>
                <a:spcPct val="150000"/>
              </a:lnSpc>
              <a:spcBef>
                <a:spcPts val="1000"/>
              </a:spcBef>
              <a:spcAft>
                <a:spcPts val="0"/>
              </a:spcAft>
              <a:buClr>
                <a:schemeClr val="dk1"/>
              </a:buClr>
              <a:buSzPts val="2220"/>
              <a:buFont typeface="Arial"/>
              <a:buChar char="•"/>
            </a:pPr>
            <a:r>
              <a:rPr lang="fr-FR" sz="2220" b="0" i="0" u="none" strike="noStrike" cap="none">
                <a:solidFill>
                  <a:schemeClr val="dk1"/>
                </a:solidFill>
                <a:latin typeface="Calibri"/>
                <a:ea typeface="Calibri"/>
                <a:cs typeface="Calibri"/>
                <a:sym typeface="Calibri"/>
              </a:rPr>
              <a:t>Comprendre la construction d’un objet dérivé</a:t>
            </a:r>
            <a:endParaRPr sz="1400" b="0" i="0" u="none" strike="noStrike" cap="none">
              <a:solidFill>
                <a:srgbClr val="000000"/>
              </a:solidFill>
              <a:latin typeface="Arial"/>
              <a:ea typeface="Arial"/>
              <a:cs typeface="Arial"/>
              <a:sym typeface="Arial"/>
            </a:endParaRPr>
          </a:p>
          <a:p>
            <a:pPr marL="571500" marR="0" lvl="0" indent="-342900" algn="just" rtl="0">
              <a:lnSpc>
                <a:spcPct val="150000"/>
              </a:lnSpc>
              <a:spcBef>
                <a:spcPts val="1000"/>
              </a:spcBef>
              <a:spcAft>
                <a:spcPts val="0"/>
              </a:spcAft>
              <a:buClr>
                <a:schemeClr val="dk1"/>
              </a:buClr>
              <a:buSzPts val="2220"/>
              <a:buFont typeface="Arial"/>
              <a:buChar char="•"/>
            </a:pPr>
            <a:r>
              <a:rPr lang="fr-FR" sz="2220" b="0" i="0" u="none" strike="noStrike" cap="none">
                <a:solidFill>
                  <a:schemeClr val="dk1"/>
                </a:solidFill>
                <a:latin typeface="Calibri"/>
                <a:ea typeface="Calibri"/>
                <a:cs typeface="Calibri"/>
                <a:sym typeface="Calibri"/>
              </a:rPr>
              <a:t>Maîtriser la notion de redéfinition.</a:t>
            </a:r>
            <a:endParaRPr sz="1400" b="0" i="0" u="none" strike="noStrike" cap="none">
              <a:solidFill>
                <a:srgbClr val="000000"/>
              </a:solidFill>
              <a:latin typeface="Arial"/>
              <a:ea typeface="Arial"/>
              <a:cs typeface="Arial"/>
              <a:sym typeface="Arial"/>
            </a:endParaRPr>
          </a:p>
          <a:p>
            <a:pPr marL="571500" marR="0" lvl="0" indent="-342900" algn="just" rtl="0">
              <a:lnSpc>
                <a:spcPct val="150000"/>
              </a:lnSpc>
              <a:spcBef>
                <a:spcPts val="1000"/>
              </a:spcBef>
              <a:spcAft>
                <a:spcPts val="0"/>
              </a:spcAft>
              <a:buClr>
                <a:schemeClr val="dk1"/>
              </a:buClr>
              <a:buSzPts val="2220"/>
              <a:buFont typeface="Arial"/>
              <a:buChar char="•"/>
            </a:pPr>
            <a:r>
              <a:rPr lang="fr-FR" sz="2220" b="0" i="0" u="none" strike="noStrike" cap="none">
                <a:solidFill>
                  <a:schemeClr val="dk1"/>
                </a:solidFill>
                <a:latin typeface="Calibri"/>
                <a:ea typeface="Calibri"/>
                <a:cs typeface="Calibri"/>
                <a:sym typeface="Calibri"/>
              </a:rPr>
              <a:t>Comprendre la notion des classes abstraites</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0"/>
          <p:cNvSpPr txBox="1">
            <a:spLocks noGrp="1"/>
          </p:cNvSpPr>
          <p:nvPr>
            <p:ph type="title"/>
          </p:nvPr>
        </p:nvSpPr>
        <p:spPr>
          <a:xfrm>
            <a:off x="964663"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Classes et méthodes abstraites: Définition</a:t>
            </a:r>
            <a:br>
              <a:rPr lang="fr-FR" b="1"/>
            </a:br>
            <a:endParaRPr b="1"/>
          </a:p>
        </p:txBody>
      </p:sp>
      <p:sp>
        <p:nvSpPr>
          <p:cNvPr id="352" name="Google Shape;35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30</a:t>
            </a:fld>
            <a:endParaRPr/>
          </a:p>
        </p:txBody>
      </p:sp>
      <p:sp>
        <p:nvSpPr>
          <p:cNvPr id="353" name="Google Shape;353;p30"/>
          <p:cNvSpPr/>
          <p:nvPr/>
        </p:nvSpPr>
        <p:spPr>
          <a:xfrm>
            <a:off x="588053" y="2469224"/>
            <a:ext cx="11015894" cy="2677656"/>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Le mécanisme des classes abstraites permet de définir des comportements (méthodes) qui </a:t>
            </a:r>
            <a:r>
              <a:rPr lang="fr-FR" sz="2400" b="0" i="0" u="sng" strike="noStrike" cap="none">
                <a:solidFill>
                  <a:schemeClr val="dk1"/>
                </a:solidFill>
                <a:latin typeface="Times New Roman"/>
                <a:ea typeface="Times New Roman"/>
                <a:cs typeface="Times New Roman"/>
                <a:sym typeface="Times New Roman"/>
              </a:rPr>
              <a:t>devront être implémentés </a:t>
            </a:r>
            <a:r>
              <a:rPr lang="fr-FR" sz="2400" b="0" i="0" u="none" strike="noStrike" cap="none">
                <a:solidFill>
                  <a:schemeClr val="dk1"/>
                </a:solidFill>
                <a:latin typeface="Times New Roman"/>
                <a:ea typeface="Times New Roman"/>
                <a:cs typeface="Times New Roman"/>
                <a:sym typeface="Times New Roman"/>
              </a:rPr>
              <a:t>dans les classes filles, mais sans implémenter ces comportements (c’est-à-dire sans écrire de code pour cette méthode) </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Ainsi, on a l'assurance que les classes filles respecteront le contrat défini par la classe mère abstraite</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964663"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Classes et méthodes abstraites: Définition</a:t>
            </a:r>
            <a:br>
              <a:rPr lang="fr-FR" b="1"/>
            </a:br>
            <a:endParaRPr b="1"/>
          </a:p>
        </p:txBody>
      </p:sp>
      <p:sp>
        <p:nvSpPr>
          <p:cNvPr id="359" name="Google Shape;35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31</a:t>
            </a:fld>
            <a:endParaRPr/>
          </a:p>
        </p:txBody>
      </p:sp>
      <p:sp>
        <p:nvSpPr>
          <p:cNvPr id="360" name="Google Shape;360;p31"/>
          <p:cNvSpPr/>
          <p:nvPr/>
        </p:nvSpPr>
        <p:spPr>
          <a:xfrm>
            <a:off x="964663" y="2216738"/>
            <a:ext cx="10515600" cy="341632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Une classe abstraite est une classe marquée avec le mot-clé abstract . Contrairement aux classes non abstraites, elle peut contenir des méthodes abstraites sans implémentation. </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Il est cependant valable de créer une classe abstraite sans méthodes abstraites. </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Une classe abstraite ne peut pas être instanciée. Il peut être sous-classé (étendu) tant que la sous-classe est soit abstraite, soit implémenter toutes les méthodes marquées comme abstraites par les super-classes. </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2"/>
          <p:cNvSpPr txBox="1">
            <a:spLocks noGrp="1"/>
          </p:cNvSpPr>
          <p:nvPr>
            <p:ph type="title"/>
          </p:nvPr>
        </p:nvSpPr>
        <p:spPr>
          <a:xfrm>
            <a:off x="964663"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Classes et méthodes abstraites: Exemple</a:t>
            </a:r>
            <a:br>
              <a:rPr lang="fr-FR" b="1"/>
            </a:br>
            <a:endParaRPr b="1"/>
          </a:p>
        </p:txBody>
      </p:sp>
      <p:sp>
        <p:nvSpPr>
          <p:cNvPr id="366" name="Google Shape;36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32</a:t>
            </a:fld>
            <a:endParaRPr/>
          </a:p>
        </p:txBody>
      </p:sp>
      <p:sp>
        <p:nvSpPr>
          <p:cNvPr id="367" name="Google Shape;367;p32"/>
          <p:cNvSpPr/>
          <p:nvPr/>
        </p:nvSpPr>
        <p:spPr>
          <a:xfrm>
            <a:off x="3425757" y="1571946"/>
            <a:ext cx="5340485" cy="3968136"/>
          </a:xfrm>
          <a:prstGeom prst="rect">
            <a:avLst/>
          </a:prstGeom>
          <a:solidFill>
            <a:srgbClr val="DDEAF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buClr>
                <a:schemeClr val="dk1"/>
              </a:buClr>
              <a:buSzPts val="1800"/>
            </a:pPr>
            <a:r>
              <a:rPr lang="fr-FR" sz="1800" b="0" i="0" u="none" strike="noStrike" cap="none" dirty="0">
                <a:solidFill>
                  <a:schemeClr val="dk1"/>
                </a:solidFill>
                <a:latin typeface="Arimo"/>
                <a:ea typeface="Arimo"/>
                <a:cs typeface="Arimo"/>
                <a:sym typeface="Arimo"/>
              </a:rPr>
              <a:t>public </a:t>
            </a:r>
            <a:r>
              <a:rPr lang="fr-FR" sz="1800" b="1" dirty="0">
                <a:solidFill>
                  <a:srgbClr val="FF0000"/>
                </a:solidFill>
                <a:latin typeface="Arimo"/>
                <a:ea typeface="Arimo"/>
                <a:cs typeface="Arimo"/>
                <a:sym typeface="Arimo"/>
              </a:rPr>
              <a:t>abstract </a:t>
            </a:r>
            <a:r>
              <a:rPr lang="fr-FR" sz="1800" b="0" i="0" u="none" strike="noStrike" cap="none" dirty="0">
                <a:solidFill>
                  <a:schemeClr val="dk1"/>
                </a:solidFill>
                <a:latin typeface="Arimo"/>
                <a:ea typeface="Arimo"/>
                <a:cs typeface="Arimo"/>
                <a:sym typeface="Arimo"/>
              </a:rPr>
              <a:t>class Component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1800"/>
              <a:buFont typeface="Arimo"/>
              <a:buNone/>
            </a:pPr>
            <a:r>
              <a:rPr lang="fr-FR" sz="1800" b="0" i="0" u="none" strike="noStrike" cap="none" dirty="0">
                <a:solidFill>
                  <a:schemeClr val="dk1"/>
                </a:solidFill>
                <a:latin typeface="Arimo"/>
                <a:ea typeface="Arimo"/>
                <a:cs typeface="Arimo"/>
                <a:sym typeface="Arimo"/>
              </a:rPr>
              <a:t>	</a:t>
            </a:r>
            <a:r>
              <a:rPr lang="fr-FR" sz="1800" b="0" i="0" u="none" strike="noStrike" cap="none" dirty="0" err="1">
                <a:solidFill>
                  <a:schemeClr val="dk1"/>
                </a:solidFill>
                <a:latin typeface="Arimo"/>
                <a:ea typeface="Arimo"/>
                <a:cs typeface="Arimo"/>
                <a:sym typeface="Arimo"/>
              </a:rPr>
              <a:t>private</a:t>
            </a:r>
            <a:r>
              <a:rPr lang="fr-FR" sz="1800" b="0" i="0" u="none" strike="noStrike" cap="none" dirty="0">
                <a:solidFill>
                  <a:schemeClr val="dk1"/>
                </a:solidFill>
                <a:latin typeface="Arimo"/>
                <a:ea typeface="Arimo"/>
                <a:cs typeface="Arimo"/>
                <a:sym typeface="Arimo"/>
              </a:rPr>
              <a:t> </a:t>
            </a:r>
            <a:r>
              <a:rPr lang="fr-FR" sz="1800" b="0" i="0" u="none" strike="noStrike" cap="none" dirty="0" err="1">
                <a:solidFill>
                  <a:schemeClr val="dk1"/>
                </a:solidFill>
                <a:latin typeface="Arimo"/>
                <a:ea typeface="Arimo"/>
                <a:cs typeface="Arimo"/>
                <a:sym typeface="Arimo"/>
              </a:rPr>
              <a:t>int</a:t>
            </a:r>
            <a:r>
              <a:rPr lang="fr-FR" sz="1800" b="0" i="0" u="none" strike="noStrike" cap="none" dirty="0">
                <a:solidFill>
                  <a:schemeClr val="dk1"/>
                </a:solidFill>
                <a:latin typeface="Arimo"/>
                <a:ea typeface="Arimo"/>
                <a:cs typeface="Arimo"/>
                <a:sym typeface="Arimo"/>
              </a:rPr>
              <a:t> x, 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1800"/>
              <a:buFont typeface="Arimo"/>
              <a:buNone/>
            </a:pPr>
            <a:r>
              <a:rPr lang="fr-FR" sz="1800" b="0" i="0" u="none" strike="noStrike" cap="none" dirty="0">
                <a:solidFill>
                  <a:schemeClr val="dk1"/>
                </a:solidFill>
                <a:latin typeface="Arimo"/>
                <a:ea typeface="Arimo"/>
                <a:cs typeface="Arimo"/>
                <a:sym typeface="Arimo"/>
              </a:rPr>
              <a:t>public Component(</a:t>
            </a:r>
            <a:r>
              <a:rPr lang="fr-FR" sz="1800" b="0" i="0" u="none" strike="noStrike" cap="none" dirty="0" err="1">
                <a:solidFill>
                  <a:schemeClr val="dk1"/>
                </a:solidFill>
                <a:latin typeface="Arimo"/>
                <a:ea typeface="Arimo"/>
                <a:cs typeface="Arimo"/>
                <a:sym typeface="Arimo"/>
              </a:rPr>
              <a:t>int</a:t>
            </a:r>
            <a:r>
              <a:rPr lang="fr-FR" sz="1800" b="0" i="0" u="none" strike="noStrike" cap="none" dirty="0">
                <a:solidFill>
                  <a:schemeClr val="dk1"/>
                </a:solidFill>
                <a:latin typeface="Arimo"/>
                <a:ea typeface="Arimo"/>
                <a:cs typeface="Arimo"/>
                <a:sym typeface="Arimo"/>
              </a:rPr>
              <a:t> x, </a:t>
            </a:r>
            <a:r>
              <a:rPr lang="fr-FR" sz="1800" b="0" i="0" u="none" strike="noStrike" cap="none" dirty="0" err="1">
                <a:solidFill>
                  <a:schemeClr val="dk1"/>
                </a:solidFill>
                <a:latin typeface="Arimo"/>
                <a:ea typeface="Arimo"/>
                <a:cs typeface="Arimo"/>
                <a:sym typeface="Arimo"/>
              </a:rPr>
              <a:t>int</a:t>
            </a:r>
            <a:r>
              <a:rPr lang="fr-FR" sz="1800" b="0" i="0" u="none" strike="noStrike" cap="none" dirty="0">
                <a:solidFill>
                  <a:schemeClr val="dk1"/>
                </a:solidFill>
                <a:latin typeface="Arimo"/>
                <a:ea typeface="Arimo"/>
                <a:cs typeface="Arimo"/>
                <a:sym typeface="Arimo"/>
              </a:rPr>
              <a:t> y)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mo"/>
              <a:buNone/>
            </a:pPr>
            <a:r>
              <a:rPr lang="fr-FR" sz="1800" b="0" i="0" u="none" strike="noStrike" cap="none" dirty="0">
                <a:solidFill>
                  <a:schemeClr val="dk1"/>
                </a:solidFill>
                <a:latin typeface="Arimo"/>
                <a:ea typeface="Arimo"/>
                <a:cs typeface="Arimo"/>
                <a:sym typeface="Arimo"/>
              </a:rPr>
              <a:t>	</a:t>
            </a:r>
            <a:r>
              <a:rPr lang="fr-FR" sz="1800" b="0" i="0" u="none" strike="noStrike" cap="none" dirty="0" err="1">
                <a:solidFill>
                  <a:schemeClr val="dk1"/>
                </a:solidFill>
                <a:latin typeface="Arimo"/>
                <a:ea typeface="Arimo"/>
                <a:cs typeface="Arimo"/>
                <a:sym typeface="Arimo"/>
              </a:rPr>
              <a:t>this.x</a:t>
            </a:r>
            <a:r>
              <a:rPr lang="fr-FR" sz="1800" b="0" i="0" u="none" strike="noStrike" cap="none" dirty="0">
                <a:solidFill>
                  <a:schemeClr val="dk1"/>
                </a:solidFill>
                <a:latin typeface="Arimo"/>
                <a:ea typeface="Arimo"/>
                <a:cs typeface="Arimo"/>
                <a:sym typeface="Arimo"/>
              </a:rPr>
              <a:t> = x; </a:t>
            </a:r>
            <a:r>
              <a:rPr lang="fr-FR" sz="1800" b="0" i="0" u="none" strike="noStrike" cap="none" dirty="0" err="1">
                <a:solidFill>
                  <a:schemeClr val="dk1"/>
                </a:solidFill>
                <a:latin typeface="Arimo"/>
                <a:ea typeface="Arimo"/>
                <a:cs typeface="Arimo"/>
                <a:sym typeface="Arimo"/>
              </a:rPr>
              <a:t>this.y</a:t>
            </a:r>
            <a:r>
              <a:rPr lang="fr-FR" sz="1800" b="0" i="0" u="none" strike="noStrike" cap="none" dirty="0">
                <a:solidFill>
                  <a:schemeClr val="dk1"/>
                </a:solidFill>
                <a:latin typeface="Arimo"/>
                <a:ea typeface="Arimo"/>
                <a:cs typeface="Arimo"/>
                <a:sym typeface="Arimo"/>
              </a:rPr>
              <a:t> = 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mo"/>
              <a:buNone/>
            </a:pPr>
            <a:r>
              <a:rPr lang="fr-FR" sz="1800" b="0" i="0" u="none" strike="noStrike" cap="none" dirty="0">
                <a:solidFill>
                  <a:schemeClr val="dk1"/>
                </a:solidFill>
                <a:latin typeface="Arimo"/>
                <a:ea typeface="Arimo"/>
                <a:cs typeface="Arimo"/>
                <a:sym typeface="Arimo"/>
              </a:rPr>
              <a:t> } </a:t>
            </a:r>
          </a:p>
          <a:p>
            <a:pPr marL="0" marR="0" lvl="0" indent="0" algn="l" rtl="0">
              <a:lnSpc>
                <a:spcPct val="100000"/>
              </a:lnSpc>
              <a:spcBef>
                <a:spcPts val="0"/>
              </a:spcBef>
              <a:spcAft>
                <a:spcPts val="0"/>
              </a:spcAft>
              <a:buClr>
                <a:schemeClr val="dk1"/>
              </a:buClr>
              <a:buSzPts val="1800"/>
              <a:buFont typeface="Arimo"/>
              <a:buNone/>
            </a:pPr>
            <a:r>
              <a:rPr lang="fr-FR" sz="1800" dirty="0">
                <a:solidFill>
                  <a:schemeClr val="dk1"/>
                </a:solidFill>
                <a:latin typeface="Arimo"/>
                <a:ea typeface="Arimo"/>
                <a:cs typeface="Arimo"/>
                <a:sym typeface="Arimo"/>
              </a:rPr>
              <a:t>  public </a:t>
            </a:r>
            <a:r>
              <a:rPr lang="fr-FR" sz="1800" dirty="0" err="1">
                <a:solidFill>
                  <a:schemeClr val="dk1"/>
                </a:solidFill>
                <a:latin typeface="Arimo"/>
                <a:ea typeface="Arimo"/>
                <a:cs typeface="Arimo"/>
                <a:sym typeface="Arimo"/>
              </a:rPr>
              <a:t>void</a:t>
            </a:r>
            <a:r>
              <a:rPr lang="fr-FR" sz="1800" dirty="0">
                <a:solidFill>
                  <a:schemeClr val="dk1"/>
                </a:solidFill>
                <a:latin typeface="Arimo"/>
                <a:ea typeface="Arimo"/>
                <a:cs typeface="Arimo"/>
                <a:sym typeface="Arimo"/>
              </a:rPr>
              <a:t> m1(){</a:t>
            </a:r>
          </a:p>
          <a:p>
            <a:pPr marL="0" marR="0" lvl="0" indent="0" algn="l" rtl="0">
              <a:lnSpc>
                <a:spcPct val="100000"/>
              </a:lnSpc>
              <a:spcBef>
                <a:spcPts val="0"/>
              </a:spcBef>
              <a:spcAft>
                <a:spcPts val="0"/>
              </a:spcAft>
              <a:buClr>
                <a:schemeClr val="dk1"/>
              </a:buClr>
              <a:buSzPts val="1800"/>
              <a:buFont typeface="Arimo"/>
              <a:buNone/>
            </a:pPr>
            <a:r>
              <a:rPr lang="fr-FR" sz="1800" b="0" i="0" u="none" strike="noStrike" cap="none" dirty="0">
                <a:solidFill>
                  <a:schemeClr val="dk1"/>
                </a:solidFill>
                <a:latin typeface="Arimo"/>
                <a:ea typeface="Arimo"/>
                <a:cs typeface="Arimo"/>
                <a:sym typeface="Arimo"/>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mo"/>
              <a:ea typeface="Arimo"/>
              <a:cs typeface="Arimo"/>
              <a:sym typeface="Arimo"/>
            </a:endParaRPr>
          </a:p>
          <a:p>
            <a:pPr lvl="0">
              <a:buClr>
                <a:schemeClr val="dk1"/>
              </a:buClr>
              <a:buSzPts val="1800"/>
            </a:pPr>
            <a:r>
              <a:rPr lang="fr-FR" sz="1800" b="0" i="0" u="none" strike="noStrike" cap="none" dirty="0">
                <a:solidFill>
                  <a:schemeClr val="dk1"/>
                </a:solidFill>
                <a:latin typeface="Arimo"/>
                <a:ea typeface="Arimo"/>
                <a:cs typeface="Arimo"/>
                <a:sym typeface="Arimo"/>
              </a:rPr>
              <a:t>    public </a:t>
            </a:r>
            <a:r>
              <a:rPr lang="fr-FR" sz="1800" b="1" dirty="0">
                <a:solidFill>
                  <a:srgbClr val="FF0000"/>
                </a:solidFill>
                <a:latin typeface="Arimo"/>
                <a:ea typeface="Arimo"/>
                <a:cs typeface="Arimo"/>
                <a:sym typeface="Arimo"/>
              </a:rPr>
              <a:t>abstract </a:t>
            </a:r>
            <a:r>
              <a:rPr lang="fr-FR" sz="1800" dirty="0" err="1">
                <a:solidFill>
                  <a:schemeClr val="dk1"/>
                </a:solidFill>
                <a:latin typeface="Arimo"/>
                <a:ea typeface="Arimo"/>
                <a:cs typeface="Arimo"/>
                <a:sym typeface="Arimo"/>
              </a:rPr>
              <a:t>void</a:t>
            </a:r>
            <a:r>
              <a:rPr lang="fr-FR" sz="1800" dirty="0">
                <a:solidFill>
                  <a:schemeClr val="dk1"/>
                </a:solidFill>
                <a:latin typeface="Arimo"/>
                <a:ea typeface="Arimo"/>
                <a:cs typeface="Arimo"/>
                <a:sym typeface="Arimo"/>
              </a:rPr>
              <a:t> </a:t>
            </a:r>
            <a:r>
              <a:rPr lang="fr-FR" sz="1800" b="0" i="0" u="none" strike="noStrike" cap="none" dirty="0" err="1">
                <a:solidFill>
                  <a:schemeClr val="dk1"/>
                </a:solidFill>
                <a:latin typeface="Arimo"/>
                <a:ea typeface="Arimo"/>
                <a:cs typeface="Arimo"/>
                <a:sym typeface="Arimo"/>
              </a:rPr>
              <a:t>render</a:t>
            </a:r>
            <a:r>
              <a:rPr lang="fr-FR" sz="1800" b="0" i="0" u="none" strike="noStrike" cap="none" dirty="0">
                <a:solidFill>
                  <a:schemeClr val="dk1"/>
                </a:solidFill>
                <a:latin typeface="Arimo"/>
                <a:ea typeface="Arimo"/>
                <a:cs typeface="Arimo"/>
                <a:sym typeface="Arimo"/>
              </a:rPr>
              <a:t>() ;</a:t>
            </a:r>
            <a:endParaRPr sz="1800" b="0" i="0" u="none" strike="noStrike" cap="none" dirty="0">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1800"/>
              <a:buFont typeface="Arimo"/>
              <a:buNone/>
            </a:pPr>
            <a:r>
              <a:rPr lang="fr-FR" sz="1800" b="0" i="0" u="none" strike="noStrike" cap="none" dirty="0">
                <a:solidFill>
                  <a:schemeClr val="dk1"/>
                </a:solidFill>
                <a:latin typeface="Arimo"/>
                <a:ea typeface="Arimo"/>
                <a:cs typeface="Arimo"/>
                <a:sym typeface="Arimo"/>
              </a:rPr>
              <a:t> }</a:t>
            </a:r>
            <a:r>
              <a:rPr lang="fr-FR" sz="18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txBox="1">
            <a:spLocks noGrp="1"/>
          </p:cNvSpPr>
          <p:nvPr>
            <p:ph type="title"/>
          </p:nvPr>
        </p:nvSpPr>
        <p:spPr>
          <a:xfrm>
            <a:off x="750648" y="68614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Classes et méthodes abstraites: Intérêts</a:t>
            </a:r>
            <a:br>
              <a:rPr lang="fr-FR" b="1"/>
            </a:br>
            <a:endParaRPr b="1"/>
          </a:p>
        </p:txBody>
      </p:sp>
      <p:sp>
        <p:nvSpPr>
          <p:cNvPr id="373" name="Google Shape;3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33</a:t>
            </a:fld>
            <a:endParaRPr/>
          </a:p>
        </p:txBody>
      </p:sp>
      <p:sp>
        <p:nvSpPr>
          <p:cNvPr id="374" name="Google Shape;374;p33"/>
          <p:cNvSpPr/>
          <p:nvPr/>
        </p:nvSpPr>
        <p:spPr>
          <a:xfrm>
            <a:off x="588053" y="2891354"/>
            <a:ext cx="11015894" cy="224196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Le recours aux classes abstraites facilite la conception orientée objet</a:t>
            </a:r>
            <a:endParaRPr sz="1400" b="0" i="0" u="none" strike="noStrike" cap="none" dirty="0">
              <a:solidFill>
                <a:srgbClr val="000000"/>
              </a:solidFill>
              <a:latin typeface="Arial"/>
              <a:ea typeface="Arial"/>
              <a:cs typeface="Arial"/>
              <a:sym typeface="Arial"/>
            </a:endParaRPr>
          </a:p>
          <a:p>
            <a:pPr marL="342900" marR="0" lvl="0" indent="-190500" algn="l" rtl="0">
              <a:lnSpc>
                <a:spcPct val="15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On peut placer dans une classe abstraite toutes les fonctionnalités dont on souhaite disposer pour toutes ses descendances</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4"/>
          <p:cNvSpPr txBox="1">
            <a:spLocks noGrp="1"/>
          </p:cNvSpPr>
          <p:nvPr>
            <p:ph type="title"/>
          </p:nvPr>
        </p:nvSpPr>
        <p:spPr>
          <a:xfrm>
            <a:off x="838200" y="1212589"/>
            <a:ext cx="10515600" cy="146531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fr-FR"/>
              <a:t>Merci pour votre attention</a:t>
            </a:r>
            <a:endParaRPr/>
          </a:p>
        </p:txBody>
      </p:sp>
      <p:sp>
        <p:nvSpPr>
          <p:cNvPr id="380" name="Google Shape;38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34</a:t>
            </a:fld>
            <a:endParaRPr/>
          </a:p>
        </p:txBody>
      </p:sp>
      <p:pic>
        <p:nvPicPr>
          <p:cNvPr id="381" name="Google Shape;381;p34"/>
          <p:cNvPicPr preferRelativeResize="0"/>
          <p:nvPr/>
        </p:nvPicPr>
        <p:blipFill rotWithShape="1">
          <a:blip r:embed="rId3">
            <a:alphaModFix/>
          </a:blip>
          <a:srcRect/>
          <a:stretch/>
        </p:blipFill>
        <p:spPr>
          <a:xfrm>
            <a:off x="4289195" y="2981566"/>
            <a:ext cx="3109189" cy="33747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4</a:t>
            </a:fld>
            <a:endParaRPr/>
          </a:p>
        </p:txBody>
      </p:sp>
      <p:grpSp>
        <p:nvGrpSpPr>
          <p:cNvPr id="113" name="Google Shape;113;p4"/>
          <p:cNvGrpSpPr/>
          <p:nvPr/>
        </p:nvGrpSpPr>
        <p:grpSpPr>
          <a:xfrm>
            <a:off x="0" y="1214290"/>
            <a:ext cx="12192000" cy="4254648"/>
            <a:chOff x="-1672473" y="1214290"/>
            <a:chExt cx="12192000" cy="4254648"/>
          </a:xfrm>
        </p:grpSpPr>
        <p:sp>
          <p:nvSpPr>
            <p:cNvPr id="114" name="Google Shape;114;p4"/>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116" name="Google Shape;116;p4"/>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Héritage</a:t>
            </a: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Héritage: Définition</a:t>
            </a:r>
            <a:endParaRPr/>
          </a:p>
        </p:txBody>
      </p:sp>
      <p:sp>
        <p:nvSpPr>
          <p:cNvPr id="122" name="Google Shape;122;p5"/>
          <p:cNvSpPr txBox="1">
            <a:spLocks noGrp="1"/>
          </p:cNvSpPr>
          <p:nvPr>
            <p:ph type="body" idx="1"/>
          </p:nvPr>
        </p:nvSpPr>
        <p:spPr>
          <a:xfrm>
            <a:off x="687370" y="1750208"/>
            <a:ext cx="11020720" cy="4971267"/>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fr-FR" sz="2400" dirty="0">
                <a:latin typeface="Times New Roman"/>
                <a:ea typeface="Times New Roman"/>
                <a:cs typeface="Times New Roman"/>
                <a:sym typeface="Times New Roman"/>
              </a:rPr>
              <a:t>L’héritage est la définition d’une classe par extension des caractéristiques d’une autre classe.</a:t>
            </a:r>
            <a:endParaRPr dirty="0"/>
          </a:p>
          <a:p>
            <a:pPr marL="228600" lvl="0" indent="-228600" algn="l" rtl="0">
              <a:lnSpc>
                <a:spcPct val="150000"/>
              </a:lnSpc>
              <a:spcBef>
                <a:spcPts val="1000"/>
              </a:spcBef>
              <a:spcAft>
                <a:spcPts val="0"/>
              </a:spcAft>
              <a:buClr>
                <a:schemeClr val="dk1"/>
              </a:buClr>
              <a:buSzPts val="2400"/>
              <a:buChar char="•"/>
            </a:pPr>
            <a:r>
              <a:rPr lang="fr-FR" sz="2400" dirty="0">
                <a:latin typeface="Times New Roman"/>
                <a:ea typeface="Times New Roman"/>
                <a:cs typeface="Times New Roman"/>
                <a:sym typeface="Times New Roman"/>
              </a:rPr>
              <a:t>L'héritage, est l'un des mécanismes les plus puissants de la programmation orientée objet, permet de reprendre des membres d'une classe (appelée </a:t>
            </a:r>
            <a:r>
              <a:rPr lang="fr-FR" sz="2400" b="1" dirty="0">
                <a:latin typeface="Times New Roman"/>
                <a:ea typeface="Times New Roman"/>
                <a:cs typeface="Times New Roman"/>
                <a:sym typeface="Times New Roman"/>
              </a:rPr>
              <a:t>superclasse</a:t>
            </a:r>
            <a:r>
              <a:rPr lang="fr-FR" sz="2400" dirty="0">
                <a:latin typeface="Times New Roman"/>
                <a:ea typeface="Times New Roman"/>
                <a:cs typeface="Times New Roman"/>
                <a:sym typeface="Times New Roman"/>
              </a:rPr>
              <a:t> ou </a:t>
            </a:r>
            <a:r>
              <a:rPr lang="fr-FR" sz="2400" b="1" dirty="0">
                <a:latin typeface="Times New Roman"/>
                <a:ea typeface="Times New Roman"/>
                <a:cs typeface="Times New Roman"/>
                <a:sym typeface="Times New Roman"/>
              </a:rPr>
              <a:t>classe mère</a:t>
            </a:r>
            <a:r>
              <a:rPr lang="fr-FR" sz="2400" dirty="0">
                <a:latin typeface="Times New Roman"/>
                <a:ea typeface="Times New Roman"/>
                <a:cs typeface="Times New Roman"/>
                <a:sym typeface="Times New Roman"/>
              </a:rPr>
              <a:t>) dans une autre classe (appelée </a:t>
            </a:r>
            <a:r>
              <a:rPr lang="fr-FR" sz="2400" b="1" dirty="0">
                <a:latin typeface="Times New Roman"/>
                <a:ea typeface="Times New Roman"/>
                <a:cs typeface="Times New Roman"/>
                <a:sym typeface="Times New Roman"/>
              </a:rPr>
              <a:t>sous-classe</a:t>
            </a:r>
            <a:r>
              <a:rPr lang="fr-FR" sz="2400" dirty="0">
                <a:latin typeface="Times New Roman"/>
                <a:ea typeface="Times New Roman"/>
                <a:cs typeface="Times New Roman"/>
                <a:sym typeface="Times New Roman"/>
              </a:rPr>
              <a:t>, </a:t>
            </a:r>
            <a:r>
              <a:rPr lang="fr-FR" sz="2400" b="1" dirty="0">
                <a:latin typeface="Times New Roman"/>
                <a:ea typeface="Times New Roman"/>
                <a:cs typeface="Times New Roman"/>
                <a:sym typeface="Times New Roman"/>
              </a:rPr>
              <a:t>classe fill</a:t>
            </a:r>
            <a:r>
              <a:rPr lang="fr-FR" sz="2400" dirty="0">
                <a:latin typeface="Times New Roman"/>
                <a:ea typeface="Times New Roman"/>
                <a:cs typeface="Times New Roman"/>
                <a:sym typeface="Times New Roman"/>
              </a:rPr>
              <a:t>e ou encore </a:t>
            </a:r>
            <a:r>
              <a:rPr lang="fr-FR" sz="2400" b="1" dirty="0">
                <a:latin typeface="Times New Roman"/>
                <a:ea typeface="Times New Roman"/>
                <a:cs typeface="Times New Roman"/>
                <a:sym typeface="Times New Roman"/>
              </a:rPr>
              <a:t>classe dérivée</a:t>
            </a:r>
            <a:r>
              <a:rPr lang="fr-FR" sz="2400" dirty="0">
                <a:latin typeface="Times New Roman"/>
                <a:ea typeface="Times New Roman"/>
                <a:cs typeface="Times New Roman"/>
                <a:sym typeface="Times New Roman"/>
              </a:rPr>
              <a:t>), qui en hérite.</a:t>
            </a:r>
            <a:endParaRPr dirty="0"/>
          </a:p>
          <a:p>
            <a:pPr marL="228600" lvl="0" indent="-228600" algn="l" rtl="0">
              <a:lnSpc>
                <a:spcPct val="150000"/>
              </a:lnSpc>
              <a:spcBef>
                <a:spcPts val="1000"/>
              </a:spcBef>
              <a:spcAft>
                <a:spcPts val="0"/>
              </a:spcAft>
              <a:buClr>
                <a:schemeClr val="dk1"/>
              </a:buClr>
              <a:buSzPts val="2400"/>
              <a:buChar char="•"/>
            </a:pPr>
            <a:r>
              <a:rPr lang="fr-FR" sz="2400" dirty="0">
                <a:latin typeface="Times New Roman"/>
                <a:ea typeface="Times New Roman"/>
                <a:cs typeface="Times New Roman"/>
                <a:sym typeface="Times New Roman"/>
              </a:rPr>
              <a:t>Une classe A hérite d’une classe B si A est un type de B (en anglais ’IS-A’, ’A </a:t>
            </a:r>
            <a:r>
              <a:rPr lang="fr-FR" sz="2400" dirty="0" err="1">
                <a:latin typeface="Times New Roman"/>
                <a:ea typeface="Times New Roman"/>
                <a:cs typeface="Times New Roman"/>
                <a:sym typeface="Times New Roman"/>
              </a:rPr>
              <a:t>is</a:t>
            </a:r>
            <a:r>
              <a:rPr lang="fr-FR" sz="2400" dirty="0">
                <a:latin typeface="Times New Roman"/>
                <a:ea typeface="Times New Roman"/>
                <a:cs typeface="Times New Roman"/>
                <a:sym typeface="Times New Roman"/>
              </a:rPr>
              <a:t> a B’).</a:t>
            </a:r>
            <a:endParaRPr sz="2400" dirty="0">
              <a:latin typeface="Times New Roman"/>
              <a:ea typeface="Times New Roman"/>
              <a:cs typeface="Times New Roman"/>
              <a:sym typeface="Times New Roman"/>
            </a:endParaRPr>
          </a:p>
          <a:p>
            <a:pPr marL="1600200" lvl="3" indent="-228600" algn="l" rtl="0">
              <a:lnSpc>
                <a:spcPct val="90000"/>
              </a:lnSpc>
              <a:spcBef>
                <a:spcPts val="500"/>
              </a:spcBef>
              <a:spcAft>
                <a:spcPts val="0"/>
              </a:spcAft>
              <a:buClr>
                <a:schemeClr val="dk1"/>
              </a:buClr>
              <a:buSzPts val="2400"/>
              <a:buFont typeface="Calibri"/>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dirty="0"/>
          </a:p>
        </p:txBody>
      </p:sp>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5</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Héritage: </a:t>
            </a:r>
            <a:r>
              <a:rPr lang="fr-FR"/>
              <a:t>terminologie</a:t>
            </a:r>
            <a:endParaRPr b="1"/>
          </a:p>
        </p:txBody>
      </p:sp>
      <p:sp>
        <p:nvSpPr>
          <p:cNvPr id="129" name="Google Shape;12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6</a:t>
            </a:fld>
            <a:endParaRPr/>
          </a:p>
        </p:txBody>
      </p:sp>
      <p:sp>
        <p:nvSpPr>
          <p:cNvPr id="130" name="Google Shape;130;p6"/>
          <p:cNvSpPr/>
          <p:nvPr/>
        </p:nvSpPr>
        <p:spPr>
          <a:xfrm>
            <a:off x="1253246" y="1503138"/>
            <a:ext cx="9685507" cy="50167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1257300" marR="0" lvl="2" indent="-342900" algn="just"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La classe </a:t>
            </a:r>
            <a:r>
              <a:rPr lang="fr-FR" sz="2400" b="0" i="0" u="none" strike="noStrike" cap="none" dirty="0" err="1">
                <a:solidFill>
                  <a:schemeClr val="dk1"/>
                </a:solidFill>
                <a:latin typeface="Times New Roman"/>
                <a:ea typeface="Times New Roman"/>
                <a:cs typeface="Times New Roman"/>
                <a:sym typeface="Times New Roman"/>
              </a:rPr>
              <a:t>VehiculePrioritaire</a:t>
            </a:r>
            <a:r>
              <a:rPr lang="fr-FR" sz="2400" b="0" i="0" u="none" strike="noStrike" cap="none" dirty="0">
                <a:solidFill>
                  <a:schemeClr val="dk1"/>
                </a:solidFill>
                <a:latin typeface="Times New Roman"/>
                <a:ea typeface="Times New Roman"/>
                <a:cs typeface="Times New Roman"/>
                <a:sym typeface="Times New Roman"/>
              </a:rPr>
              <a:t> hérite de la classe Voiture.</a:t>
            </a:r>
            <a:endParaRPr sz="1400" b="0" i="0" u="none" strike="noStrike" cap="none" dirty="0">
              <a:solidFill>
                <a:srgbClr val="000000"/>
              </a:solidFill>
              <a:latin typeface="Arial"/>
              <a:ea typeface="Arial"/>
              <a:cs typeface="Arial"/>
              <a:sym typeface="Arial"/>
            </a:endParaRPr>
          </a:p>
          <a:p>
            <a:pPr marL="1257300" marR="0" lvl="2" indent="-342900" algn="just"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Voiture est la classe mère et </a:t>
            </a:r>
            <a:r>
              <a:rPr lang="fr-FR" sz="2400" b="0" i="0" u="none" strike="noStrike" cap="none" dirty="0" err="1">
                <a:solidFill>
                  <a:schemeClr val="dk1"/>
                </a:solidFill>
                <a:latin typeface="Times New Roman"/>
                <a:ea typeface="Times New Roman"/>
                <a:cs typeface="Times New Roman"/>
                <a:sym typeface="Times New Roman"/>
              </a:rPr>
              <a:t>VehiculePrioritaire</a:t>
            </a:r>
            <a:r>
              <a:rPr lang="fr-FR" sz="2400" b="0" i="0" u="none" strike="noStrike" cap="none" dirty="0">
                <a:solidFill>
                  <a:schemeClr val="dk1"/>
                </a:solidFill>
                <a:latin typeface="Times New Roman"/>
                <a:ea typeface="Times New Roman"/>
                <a:cs typeface="Times New Roman"/>
                <a:sym typeface="Times New Roman"/>
              </a:rPr>
              <a:t> la classe fille.</a:t>
            </a:r>
            <a:endParaRPr sz="1400" b="0" i="0" u="none" strike="noStrike" cap="none" dirty="0">
              <a:solidFill>
                <a:srgbClr val="000000"/>
              </a:solidFill>
              <a:latin typeface="Arial"/>
              <a:ea typeface="Arial"/>
              <a:cs typeface="Arial"/>
              <a:sym typeface="Arial"/>
            </a:endParaRPr>
          </a:p>
          <a:p>
            <a:pPr marL="1257300" marR="0" lvl="2" indent="-342900" algn="just"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Voiture est la super-classe de la classe </a:t>
            </a:r>
            <a:r>
              <a:rPr lang="fr-FR" sz="2400" b="0" i="0" u="none" strike="noStrike" cap="none" dirty="0" err="1">
                <a:solidFill>
                  <a:schemeClr val="dk1"/>
                </a:solidFill>
                <a:latin typeface="Times New Roman"/>
                <a:ea typeface="Times New Roman"/>
                <a:cs typeface="Times New Roman"/>
                <a:sym typeface="Times New Roman"/>
              </a:rPr>
              <a:t>VehiculePrioritaire</a:t>
            </a:r>
            <a:r>
              <a:rPr lang="fr-FR" sz="24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1257300" marR="0" lvl="2" indent="-342900" algn="just" rtl="0">
              <a:lnSpc>
                <a:spcPct val="150000"/>
              </a:lnSpc>
              <a:spcBef>
                <a:spcPts val="0"/>
              </a:spcBef>
              <a:spcAft>
                <a:spcPts val="0"/>
              </a:spcAft>
              <a:buClr>
                <a:schemeClr val="dk1"/>
              </a:buClr>
              <a:buSzPts val="2400"/>
              <a:buFont typeface="Arial"/>
              <a:buChar char="•"/>
            </a:pPr>
            <a:r>
              <a:rPr lang="fr-FR" sz="2400" b="0" i="0" u="none" strike="noStrike" cap="none" dirty="0" err="1">
                <a:solidFill>
                  <a:schemeClr val="dk1"/>
                </a:solidFill>
                <a:latin typeface="Times New Roman"/>
                <a:ea typeface="Times New Roman"/>
                <a:cs typeface="Times New Roman"/>
                <a:sym typeface="Times New Roman"/>
              </a:rPr>
              <a:t>VehiculePrioritaire</a:t>
            </a:r>
            <a:r>
              <a:rPr lang="fr-FR" sz="2400" b="0" i="0" u="none" strike="noStrike" cap="none" dirty="0">
                <a:solidFill>
                  <a:schemeClr val="dk1"/>
                </a:solidFill>
                <a:latin typeface="Times New Roman"/>
                <a:ea typeface="Times New Roman"/>
                <a:cs typeface="Times New Roman"/>
                <a:sym typeface="Times New Roman"/>
              </a:rPr>
              <a:t> est une sous-classe de Voiture.</a:t>
            </a:r>
            <a:endParaRPr sz="1400" b="0" i="0" u="none" strike="noStrike" cap="none" dirty="0">
              <a:solidFill>
                <a:srgbClr val="000000"/>
              </a:solidFill>
              <a:latin typeface="Arial"/>
              <a:ea typeface="Arial"/>
              <a:cs typeface="Arial"/>
              <a:sym typeface="Arial"/>
            </a:endParaRPr>
          </a:p>
          <a:p>
            <a:pPr marL="914400" marR="0" lvl="2" indent="0" algn="just" rtl="0">
              <a:lnSpc>
                <a:spcPct val="15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fr-FR" sz="2000" b="1" i="0" u="none" strike="noStrike" cap="none" dirty="0">
                <a:solidFill>
                  <a:schemeClr val="dk1"/>
                </a:solidFill>
                <a:latin typeface="Calibri"/>
                <a:ea typeface="Calibri"/>
                <a:cs typeface="Calibri"/>
                <a:sym typeface="Calibri"/>
              </a:rPr>
              <a:t>N.B</a:t>
            </a:r>
            <a:endParaRPr sz="1400" b="0" i="0" u="none" strike="noStrike" cap="none" dirty="0">
              <a:solidFill>
                <a:srgbClr val="000000"/>
              </a:solidFill>
              <a:latin typeface="Arial"/>
              <a:ea typeface="Arial"/>
              <a:cs typeface="Arial"/>
              <a:sym typeface="Arial"/>
            </a:endParaRPr>
          </a:p>
          <a:p>
            <a:pPr marL="1257300" marR="0" lvl="2" indent="-342900" algn="just" rtl="0">
              <a:lnSpc>
                <a:spcPct val="100000"/>
              </a:lnSpc>
              <a:spcBef>
                <a:spcPts val="0"/>
              </a:spcBef>
              <a:spcAft>
                <a:spcPts val="0"/>
              </a:spcAft>
              <a:buClr>
                <a:schemeClr val="dk1"/>
              </a:buClr>
              <a:buSzPts val="2000"/>
              <a:buFont typeface="Noto Sans Symbols"/>
              <a:buChar char="✔"/>
            </a:pPr>
            <a:r>
              <a:rPr lang="fr-FR" sz="2000" b="1" i="0" u="none" strike="noStrike" cap="none" dirty="0">
                <a:solidFill>
                  <a:schemeClr val="dk1"/>
                </a:solidFill>
                <a:latin typeface="Calibri"/>
                <a:ea typeface="Calibri"/>
                <a:cs typeface="Calibri"/>
                <a:sym typeface="Calibri"/>
              </a:rPr>
              <a:t>Un objet de la classe </a:t>
            </a:r>
            <a:r>
              <a:rPr lang="fr-FR" sz="2000" b="1" i="0" u="none" strike="noStrike" cap="none" dirty="0" err="1">
                <a:solidFill>
                  <a:schemeClr val="dk1"/>
                </a:solidFill>
                <a:latin typeface="Calibri"/>
                <a:ea typeface="Calibri"/>
                <a:cs typeface="Calibri"/>
                <a:sym typeface="Calibri"/>
              </a:rPr>
              <a:t>VehiculePrioritaire</a:t>
            </a:r>
            <a:r>
              <a:rPr lang="fr-FR" sz="2000" b="1" i="0" u="none" strike="noStrike" cap="none" dirty="0">
                <a:solidFill>
                  <a:schemeClr val="dk1"/>
                </a:solidFill>
                <a:latin typeface="Calibri"/>
                <a:ea typeface="Calibri"/>
                <a:cs typeface="Calibri"/>
                <a:sym typeface="Calibri"/>
              </a:rPr>
              <a:t> ou </a:t>
            </a:r>
            <a:r>
              <a:rPr lang="fr-FR" sz="2000" b="1" i="0" u="none" strike="noStrike" cap="none" dirty="0" err="1">
                <a:solidFill>
                  <a:schemeClr val="dk1"/>
                </a:solidFill>
                <a:latin typeface="Calibri"/>
                <a:ea typeface="Calibri"/>
                <a:cs typeface="Calibri"/>
                <a:sym typeface="Calibri"/>
              </a:rPr>
              <a:t>VoitureElectrique</a:t>
            </a:r>
            <a:r>
              <a:rPr lang="fr-FR" sz="2000" b="1" i="0" u="none" strike="noStrike" cap="none" dirty="0">
                <a:solidFill>
                  <a:schemeClr val="dk1"/>
                </a:solidFill>
                <a:latin typeface="Calibri"/>
                <a:ea typeface="Calibri"/>
                <a:cs typeface="Calibri"/>
                <a:sym typeface="Calibri"/>
              </a:rPr>
              <a:t> est forcément un objet de la classe Voiture.</a:t>
            </a:r>
            <a:endParaRPr sz="1400" b="0" i="0" u="none" strike="noStrike" cap="none" dirty="0">
              <a:solidFill>
                <a:srgbClr val="000000"/>
              </a:solidFill>
              <a:latin typeface="Arial"/>
              <a:ea typeface="Arial"/>
              <a:cs typeface="Arial"/>
              <a:sym typeface="Arial"/>
            </a:endParaRPr>
          </a:p>
          <a:p>
            <a:pPr marL="914400" marR="0" lvl="2" indent="0" algn="just"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Calibri"/>
              <a:ea typeface="Calibri"/>
              <a:cs typeface="Calibri"/>
              <a:sym typeface="Calibri"/>
            </a:endParaRPr>
          </a:p>
          <a:p>
            <a:pPr marL="1257300" marR="0" lvl="2" indent="-342900" algn="just" rtl="0">
              <a:lnSpc>
                <a:spcPct val="100000"/>
              </a:lnSpc>
              <a:spcBef>
                <a:spcPts val="0"/>
              </a:spcBef>
              <a:spcAft>
                <a:spcPts val="0"/>
              </a:spcAft>
              <a:buClr>
                <a:schemeClr val="dk1"/>
              </a:buClr>
              <a:buSzPts val="2000"/>
              <a:buFont typeface="Noto Sans Symbols"/>
              <a:buChar char="✔"/>
            </a:pPr>
            <a:r>
              <a:rPr lang="fr-FR" sz="2000" b="1" i="0" u="none" strike="noStrike" cap="none" dirty="0">
                <a:solidFill>
                  <a:schemeClr val="dk1"/>
                </a:solidFill>
                <a:latin typeface="Calibri"/>
                <a:ea typeface="Calibri"/>
                <a:cs typeface="Calibri"/>
                <a:sym typeface="Calibri"/>
              </a:rPr>
              <a:t>Un objet de la classe Voiture n’est pas forcément un objet de la classe </a:t>
            </a:r>
            <a:r>
              <a:rPr lang="fr-FR" sz="2000" b="1" i="0" u="none" strike="noStrike" cap="none" dirty="0" err="1">
                <a:solidFill>
                  <a:schemeClr val="dk1"/>
                </a:solidFill>
                <a:latin typeface="Calibri"/>
                <a:ea typeface="Calibri"/>
                <a:cs typeface="Calibri"/>
                <a:sym typeface="Calibri"/>
              </a:rPr>
              <a:t>VehiculePrioritaire</a:t>
            </a:r>
            <a:r>
              <a:rPr lang="fr-FR" sz="2000" b="1" i="0" u="none" strike="noStrike" cap="none" dirty="0">
                <a:solidFill>
                  <a:schemeClr val="dk1"/>
                </a:solidFill>
                <a:latin typeface="Calibri"/>
                <a:ea typeface="Calibri"/>
                <a:cs typeface="Calibri"/>
                <a:sym typeface="Calibri"/>
              </a:rPr>
              <a:t> ou </a:t>
            </a:r>
            <a:r>
              <a:rPr lang="fr-FR" sz="2000" b="1" i="0" u="none" strike="noStrike" cap="none" dirty="0" err="1">
                <a:solidFill>
                  <a:schemeClr val="dk1"/>
                </a:solidFill>
                <a:latin typeface="Calibri"/>
                <a:ea typeface="Calibri"/>
                <a:cs typeface="Calibri"/>
                <a:sym typeface="Calibri"/>
              </a:rPr>
              <a:t>VoitureElectrique</a:t>
            </a:r>
            <a:r>
              <a:rPr lang="fr-FR" sz="2000" b="1"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dirty="0"/>
              <a:t>   Héritage: Intérêts</a:t>
            </a:r>
            <a:endParaRPr dirty="0"/>
          </a:p>
        </p:txBody>
      </p:sp>
      <p:sp>
        <p:nvSpPr>
          <p:cNvPr id="136" name="Google Shape;136;p7"/>
          <p:cNvSpPr txBox="1">
            <a:spLocks noGrp="1"/>
          </p:cNvSpPr>
          <p:nvPr>
            <p:ph type="body" idx="1"/>
          </p:nvPr>
        </p:nvSpPr>
        <p:spPr>
          <a:xfrm>
            <a:off x="725076" y="1750208"/>
            <a:ext cx="10515600" cy="427351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sz="2000" b="1" dirty="0"/>
          </a:p>
          <a:p>
            <a:pPr marL="685800" lvl="1" indent="-228600" algn="just" rtl="0">
              <a:lnSpc>
                <a:spcPct val="90000"/>
              </a:lnSpc>
              <a:spcBef>
                <a:spcPts val="500"/>
              </a:spcBef>
              <a:spcAft>
                <a:spcPts val="0"/>
              </a:spcAft>
              <a:buClr>
                <a:schemeClr val="dk1"/>
              </a:buClr>
              <a:buSzPts val="2400"/>
              <a:buChar char="•"/>
            </a:pPr>
            <a:r>
              <a:rPr lang="fr-FR" b="1" dirty="0"/>
              <a:t>Spécialisation</a:t>
            </a:r>
            <a:r>
              <a:rPr lang="fr-FR" dirty="0"/>
              <a:t>, enrichissement : </a:t>
            </a:r>
            <a:r>
              <a:rPr lang="fr-FR" dirty="0">
                <a:latin typeface="Times New Roman"/>
                <a:ea typeface="Times New Roman"/>
                <a:cs typeface="Times New Roman"/>
                <a:sym typeface="Times New Roman"/>
              </a:rPr>
              <a:t>une nouvelle classe réutilise les attributs et les opérations d ’une classe en y ajoutant et/ou des opérations particulières à la nouvelle classe</a:t>
            </a:r>
            <a:endParaRPr dirty="0"/>
          </a:p>
          <a:p>
            <a:pPr marL="685800" lvl="1" indent="-76200" algn="just" rtl="0">
              <a:lnSpc>
                <a:spcPct val="90000"/>
              </a:lnSpc>
              <a:spcBef>
                <a:spcPts val="500"/>
              </a:spcBef>
              <a:spcAft>
                <a:spcPts val="0"/>
              </a:spcAft>
              <a:buClr>
                <a:schemeClr val="dk1"/>
              </a:buClr>
              <a:buSzPts val="2400"/>
              <a:buFont typeface="Noto Sans Symbols"/>
              <a:buNone/>
            </a:pPr>
            <a:endParaRPr dirty="0"/>
          </a:p>
          <a:p>
            <a:pPr marL="685800" lvl="1" indent="-228600" algn="just" rtl="0">
              <a:lnSpc>
                <a:spcPct val="90000"/>
              </a:lnSpc>
              <a:spcBef>
                <a:spcPts val="500"/>
              </a:spcBef>
              <a:spcAft>
                <a:spcPts val="0"/>
              </a:spcAft>
              <a:buClr>
                <a:schemeClr val="dk1"/>
              </a:buClr>
              <a:buSzPts val="2400"/>
              <a:buChar char="•"/>
            </a:pPr>
            <a:r>
              <a:rPr lang="fr-FR" b="1" dirty="0"/>
              <a:t>Redéfinition</a:t>
            </a:r>
            <a:r>
              <a:rPr lang="fr-FR" dirty="0"/>
              <a:t> : </a:t>
            </a:r>
            <a:r>
              <a:rPr lang="fr-FR" dirty="0">
                <a:latin typeface="Times New Roman"/>
                <a:ea typeface="Times New Roman"/>
                <a:cs typeface="Times New Roman"/>
                <a:sym typeface="Times New Roman"/>
              </a:rPr>
              <a:t>une nouvelle classe redéfinit les attributs et opérations d’une classe de manière à en changer le sens et/ou le comportement pour le cas particulier défini par la nouvelle classe</a:t>
            </a:r>
            <a:endParaRPr dirty="0"/>
          </a:p>
          <a:p>
            <a:pPr marL="685800" lvl="1" indent="-76200" algn="just" rtl="0">
              <a:lnSpc>
                <a:spcPct val="90000"/>
              </a:lnSpc>
              <a:spcBef>
                <a:spcPts val="500"/>
              </a:spcBef>
              <a:spcAft>
                <a:spcPts val="0"/>
              </a:spcAft>
              <a:buClr>
                <a:schemeClr val="dk1"/>
              </a:buClr>
              <a:buSzPts val="2400"/>
              <a:buFont typeface="Noto Sans Symbols"/>
              <a:buNone/>
            </a:pPr>
            <a:endParaRPr dirty="0"/>
          </a:p>
          <a:p>
            <a:pPr marL="685800" lvl="1" indent="-228600" algn="just" rtl="0">
              <a:lnSpc>
                <a:spcPct val="90000"/>
              </a:lnSpc>
              <a:spcBef>
                <a:spcPts val="500"/>
              </a:spcBef>
              <a:spcAft>
                <a:spcPts val="0"/>
              </a:spcAft>
              <a:buClr>
                <a:schemeClr val="dk1"/>
              </a:buClr>
              <a:buSzPts val="2400"/>
              <a:buChar char="•"/>
            </a:pPr>
            <a:r>
              <a:rPr lang="fr-FR" b="1" dirty="0"/>
              <a:t>Réutilisation</a:t>
            </a:r>
            <a:r>
              <a:rPr lang="fr-FR" dirty="0"/>
              <a:t> : </a:t>
            </a:r>
            <a:r>
              <a:rPr lang="fr-FR" dirty="0">
                <a:latin typeface="Times New Roman"/>
                <a:ea typeface="Times New Roman"/>
                <a:cs typeface="Times New Roman"/>
                <a:sym typeface="Times New Roman"/>
              </a:rPr>
              <a:t>évite de réécrire du code existant et parfois on ne possède pas les sources de la classe à hériter</a:t>
            </a:r>
            <a:endParaRPr dirty="0"/>
          </a:p>
          <a:p>
            <a:pPr marL="228600" lvl="0" indent="-76200" algn="l" rtl="0">
              <a:lnSpc>
                <a:spcPct val="15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dirty="0"/>
          </a:p>
        </p:txBody>
      </p:sp>
      <p:sp>
        <p:nvSpPr>
          <p:cNvPr id="137" name="Google Shape;13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7</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Héritage: Exemple</a:t>
            </a:r>
            <a:endParaRPr/>
          </a:p>
        </p:txBody>
      </p:sp>
      <p:sp>
        <p:nvSpPr>
          <p:cNvPr id="143" name="Google Shape;14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8</a:t>
            </a:fld>
            <a:endParaRPr/>
          </a:p>
        </p:txBody>
      </p:sp>
      <p:sp>
        <p:nvSpPr>
          <p:cNvPr id="144" name="Google Shape;144;p8"/>
          <p:cNvSpPr/>
          <p:nvPr/>
        </p:nvSpPr>
        <p:spPr>
          <a:xfrm>
            <a:off x="1018095" y="1690688"/>
            <a:ext cx="10001839" cy="175432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On souhaite modéliser le client d'une application de commerce en ligne</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fr-FR" sz="2400" b="0" i="0" u="none" strike="noStrike" cap="none" dirty="0">
                <a:solidFill>
                  <a:schemeClr val="dk1"/>
                </a:solidFill>
                <a:latin typeface="Times New Roman"/>
                <a:ea typeface="Times New Roman"/>
                <a:cs typeface="Times New Roman"/>
                <a:sym typeface="Times New Roman"/>
              </a:rPr>
              <a:t>	🡪 L'application </a:t>
            </a:r>
            <a:r>
              <a:rPr lang="fr-FR" sz="2400" dirty="0">
                <a:solidFill>
                  <a:schemeClr val="dk1"/>
                </a:solidFill>
                <a:latin typeface="Times New Roman"/>
                <a:ea typeface="Times New Roman"/>
                <a:cs typeface="Times New Roman"/>
                <a:sym typeface="Times New Roman"/>
              </a:rPr>
              <a:t>a</a:t>
            </a:r>
            <a:r>
              <a:rPr lang="fr-FR" sz="2400" b="0" i="0" u="none" strike="noStrike" cap="none" dirty="0">
                <a:solidFill>
                  <a:schemeClr val="dk1"/>
                </a:solidFill>
                <a:latin typeface="Times New Roman"/>
                <a:ea typeface="Times New Roman"/>
                <a:cs typeface="Times New Roman"/>
                <a:sym typeface="Times New Roman"/>
              </a:rPr>
              <a:t> 2 sortes de clients: </a:t>
            </a:r>
            <a:r>
              <a:rPr lang="fr-FR" sz="2400" b="0" i="0" u="sng" strike="noStrike" cap="none" dirty="0">
                <a:solidFill>
                  <a:schemeClr val="dk1"/>
                </a:solidFill>
                <a:latin typeface="Times New Roman"/>
                <a:ea typeface="Times New Roman"/>
                <a:cs typeface="Times New Roman"/>
                <a:sym typeface="Times New Roman"/>
              </a:rPr>
              <a:t>des particuliers </a:t>
            </a:r>
            <a:r>
              <a:rPr lang="fr-FR" sz="2400" b="0" i="0" u="none" strike="noStrike" cap="none" dirty="0">
                <a:solidFill>
                  <a:schemeClr val="dk1"/>
                </a:solidFill>
                <a:latin typeface="Times New Roman"/>
                <a:ea typeface="Times New Roman"/>
                <a:cs typeface="Times New Roman"/>
                <a:sym typeface="Times New Roman"/>
              </a:rPr>
              <a:t>et </a:t>
            </a:r>
            <a:r>
              <a:rPr lang="fr-FR" sz="2400" b="0" i="0" u="sng" strike="noStrike" cap="none" dirty="0">
                <a:solidFill>
                  <a:schemeClr val="dk1"/>
                </a:solidFill>
                <a:latin typeface="Times New Roman"/>
                <a:ea typeface="Times New Roman"/>
                <a:cs typeface="Times New Roman"/>
                <a:sym typeface="Times New Roman"/>
              </a:rPr>
              <a:t>des entreprises</a:t>
            </a:r>
            <a:r>
              <a:rPr lang="fr-FR" sz="24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fr-FR" sz="2400" b="0" i="0" u="none" strike="noStrike" cap="none" dirty="0">
                <a:solidFill>
                  <a:schemeClr val="dk1"/>
                </a:solidFill>
                <a:latin typeface="Times New Roman"/>
                <a:ea typeface="Times New Roman"/>
                <a:cs typeface="Times New Roman"/>
                <a:sym typeface="Times New Roman"/>
              </a:rPr>
              <a:t>	🡪 On arrive donc au design suivant:</a:t>
            </a:r>
            <a:endParaRPr sz="1400" b="0" i="0" u="none" strike="noStrike" cap="none" dirty="0">
              <a:solidFill>
                <a:srgbClr val="000000"/>
              </a:solidFill>
              <a:latin typeface="Arial"/>
              <a:ea typeface="Arial"/>
              <a:cs typeface="Arial"/>
              <a:sym typeface="Arial"/>
            </a:endParaRPr>
          </a:p>
        </p:txBody>
      </p:sp>
      <p:pic>
        <p:nvPicPr>
          <p:cNvPr id="145" name="Google Shape;145;p8"/>
          <p:cNvPicPr preferRelativeResize="0"/>
          <p:nvPr/>
        </p:nvPicPr>
        <p:blipFill rotWithShape="1">
          <a:blip r:embed="rId3">
            <a:alphaModFix/>
          </a:blip>
          <a:srcRect/>
          <a:stretch/>
        </p:blipFill>
        <p:spPr>
          <a:xfrm>
            <a:off x="838200" y="3761966"/>
            <a:ext cx="6276975" cy="2486025"/>
          </a:xfrm>
          <a:prstGeom prst="rect">
            <a:avLst/>
          </a:prstGeom>
          <a:noFill/>
          <a:ln w="9525" cap="flat" cmpd="sng">
            <a:solidFill>
              <a:schemeClr val="dk1"/>
            </a:solidFill>
            <a:prstDash val="solid"/>
            <a:round/>
            <a:headEnd type="none" w="sm" len="sm"/>
            <a:tailEnd type="none" w="sm" len="sm"/>
          </a:ln>
        </p:spPr>
      </p:pic>
      <p:sp>
        <p:nvSpPr>
          <p:cNvPr id="146" name="Google Shape;146;p8"/>
          <p:cNvSpPr/>
          <p:nvPr/>
        </p:nvSpPr>
        <p:spPr>
          <a:xfrm>
            <a:off x="7194714" y="4930219"/>
            <a:ext cx="469278" cy="254522"/>
          </a:xfrm>
          <a:prstGeom prst="chevron">
            <a:avLst>
              <a:gd name="adj" fmla="val 50000"/>
            </a:avLst>
          </a:prstGeom>
          <a:solidFill>
            <a:srgbClr val="8DA9DB"/>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7" name="Google Shape;147;p8"/>
          <p:cNvSpPr/>
          <p:nvPr/>
        </p:nvSpPr>
        <p:spPr>
          <a:xfrm>
            <a:off x="7592211" y="4930219"/>
            <a:ext cx="469278" cy="254522"/>
          </a:xfrm>
          <a:prstGeom prst="chevron">
            <a:avLst>
              <a:gd name="adj" fmla="val 50000"/>
            </a:avLst>
          </a:prstGeom>
          <a:solidFill>
            <a:srgbClr val="8DA9DB"/>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8"/>
          <p:cNvSpPr/>
          <p:nvPr/>
        </p:nvSpPr>
        <p:spPr>
          <a:xfrm>
            <a:off x="7980281" y="4930219"/>
            <a:ext cx="469278" cy="254522"/>
          </a:xfrm>
          <a:prstGeom prst="chevron">
            <a:avLst>
              <a:gd name="adj" fmla="val 50000"/>
            </a:avLst>
          </a:prstGeom>
          <a:solidFill>
            <a:srgbClr val="8DA9DB"/>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8"/>
          <p:cNvSpPr/>
          <p:nvPr/>
        </p:nvSpPr>
        <p:spPr>
          <a:xfrm>
            <a:off x="8377778" y="3455914"/>
            <a:ext cx="3419572" cy="2948610"/>
          </a:xfrm>
          <a:prstGeom prst="verticalScroll">
            <a:avLst>
              <a:gd name="adj" fmla="val 125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Calibri"/>
                <a:ea typeface="Calibri"/>
                <a:cs typeface="Calibri"/>
                <a:sym typeface="Calibri"/>
              </a:rPr>
              <a:t>On peut remarquer un objet de la classe Firm est </a:t>
            </a:r>
            <a:r>
              <a:rPr lang="fr-FR" sz="1800" b="1" i="0" u="sng" strike="noStrike" cap="none">
                <a:solidFill>
                  <a:schemeClr val="lt1"/>
                </a:solidFill>
                <a:latin typeface="Calibri"/>
                <a:ea typeface="Calibri"/>
                <a:cs typeface="Calibri"/>
                <a:sym typeface="Calibri"/>
              </a:rPr>
              <a:t>comme</a:t>
            </a:r>
            <a:r>
              <a:rPr lang="fr-FR" sz="1800" b="0" i="0" u="none" strike="noStrike" cap="none">
                <a:solidFill>
                  <a:schemeClr val="lt1"/>
                </a:solidFill>
                <a:latin typeface="Calibri"/>
                <a:ea typeface="Calibri"/>
                <a:cs typeface="Calibri"/>
                <a:sym typeface="Calibri"/>
              </a:rPr>
              <a:t> un objet de la classe Customer mais avec un champ firm </a:t>
            </a:r>
            <a:r>
              <a:rPr lang="fr-FR" sz="1800" b="1" i="0" u="sng" strike="noStrike" cap="none">
                <a:solidFill>
                  <a:schemeClr val="lt1"/>
                </a:solidFill>
                <a:latin typeface="Calibri"/>
                <a:ea typeface="Calibri"/>
                <a:cs typeface="Calibri"/>
                <a:sym typeface="Calibri"/>
              </a:rPr>
              <a:t>en plus</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Héritage: Exemple</a:t>
            </a:r>
            <a:endParaRPr/>
          </a:p>
        </p:txBody>
      </p:sp>
      <p:sp>
        <p:nvSpPr>
          <p:cNvPr id="155" name="Google Shape;1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9</a:t>
            </a:fld>
            <a:endParaRPr/>
          </a:p>
        </p:txBody>
      </p:sp>
      <p:sp>
        <p:nvSpPr>
          <p:cNvPr id="156" name="Google Shape;156;p9"/>
          <p:cNvSpPr/>
          <p:nvPr/>
        </p:nvSpPr>
        <p:spPr>
          <a:xfrm>
            <a:off x="1018096" y="2139126"/>
            <a:ext cx="5976593" cy="286232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Une </a:t>
            </a:r>
            <a:r>
              <a:rPr lang="fr-FR" sz="2400" b="0" i="0" u="sng" strike="noStrike" cap="none" dirty="0">
                <a:solidFill>
                  <a:schemeClr val="dk1"/>
                </a:solidFill>
                <a:latin typeface="Times New Roman"/>
                <a:ea typeface="Times New Roman"/>
                <a:cs typeface="Times New Roman"/>
                <a:sym typeface="Times New Roman"/>
              </a:rPr>
              <a:t>sous-classe</a:t>
            </a:r>
            <a:r>
              <a:rPr lang="fr-FR" sz="2400" b="0" i="0" u="none" strike="noStrike" cap="none" dirty="0">
                <a:solidFill>
                  <a:schemeClr val="dk1"/>
                </a:solidFill>
                <a:latin typeface="Times New Roman"/>
                <a:ea typeface="Times New Roman"/>
                <a:cs typeface="Times New Roman"/>
                <a:sym typeface="Times New Roman"/>
              </a:rPr>
              <a:t> hérite d'une </a:t>
            </a:r>
            <a:r>
              <a:rPr lang="fr-FR" sz="2400" b="0" i="0" u="sng" strike="noStrike" cap="none" dirty="0">
                <a:solidFill>
                  <a:schemeClr val="dk1"/>
                </a:solidFill>
                <a:latin typeface="Times New Roman"/>
                <a:ea typeface="Times New Roman"/>
                <a:cs typeface="Times New Roman"/>
                <a:sym typeface="Times New Roman"/>
              </a:rPr>
              <a:t>super-classe</a:t>
            </a:r>
            <a:endParaRPr sz="2400" b="0" i="0" u="sng" strike="noStrike" cap="none" dirty="0">
              <a:solidFill>
                <a:schemeClr val="dk1"/>
              </a:solidFill>
              <a:latin typeface="Times New Roman"/>
              <a:ea typeface="Times New Roman"/>
              <a:cs typeface="Times New Roman"/>
              <a:sym typeface="Times New Roman"/>
            </a:endParaRPr>
          </a:p>
          <a:p>
            <a:pPr marL="342900" marR="0" lvl="0" indent="-190500" algn="l" rtl="0">
              <a:lnSpc>
                <a:spcPct val="15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La </a:t>
            </a:r>
            <a:r>
              <a:rPr lang="fr-FR" sz="2400" b="0" i="0" u="sng" strike="noStrike" cap="none" dirty="0">
                <a:solidFill>
                  <a:schemeClr val="dk1"/>
                </a:solidFill>
                <a:latin typeface="Times New Roman"/>
                <a:ea typeface="Times New Roman"/>
                <a:cs typeface="Times New Roman"/>
                <a:sym typeface="Times New Roman"/>
              </a:rPr>
              <a:t>sous-classe</a:t>
            </a:r>
            <a:r>
              <a:rPr lang="fr-FR" sz="2400" b="0" i="0" u="none" strike="noStrike" cap="none" dirty="0">
                <a:solidFill>
                  <a:schemeClr val="dk1"/>
                </a:solidFill>
                <a:latin typeface="Times New Roman"/>
                <a:ea typeface="Times New Roman"/>
                <a:cs typeface="Times New Roman"/>
                <a:sym typeface="Times New Roman"/>
              </a:rPr>
              <a:t> est la classe qui hérite</a:t>
            </a:r>
            <a:endParaRPr sz="1400" b="0" i="0" u="none" strike="noStrike" cap="none" dirty="0">
              <a:solidFill>
                <a:srgbClr val="000000"/>
              </a:solidFill>
              <a:latin typeface="Arial"/>
              <a:ea typeface="Arial"/>
              <a:cs typeface="Arial"/>
              <a:sym typeface="Arial"/>
            </a:endParaRPr>
          </a:p>
          <a:p>
            <a:pPr marL="342900" marR="0" lvl="0" indent="-190500" algn="l" rtl="0">
              <a:lnSpc>
                <a:spcPct val="15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dirty="0">
                <a:solidFill>
                  <a:schemeClr val="dk1"/>
                </a:solidFill>
                <a:latin typeface="Times New Roman"/>
                <a:ea typeface="Times New Roman"/>
                <a:cs typeface="Times New Roman"/>
                <a:sym typeface="Times New Roman"/>
              </a:rPr>
              <a:t>la </a:t>
            </a:r>
            <a:r>
              <a:rPr lang="fr-FR" sz="2400" b="0" i="0" u="sng" strike="noStrike" cap="none" dirty="0">
                <a:solidFill>
                  <a:schemeClr val="dk1"/>
                </a:solidFill>
                <a:latin typeface="Times New Roman"/>
                <a:ea typeface="Times New Roman"/>
                <a:cs typeface="Times New Roman"/>
                <a:sym typeface="Times New Roman"/>
              </a:rPr>
              <a:t>super-classe</a:t>
            </a:r>
            <a:r>
              <a:rPr lang="fr-FR" sz="2400" b="0" i="0" u="none" strike="noStrike" cap="none" dirty="0">
                <a:solidFill>
                  <a:schemeClr val="dk1"/>
                </a:solidFill>
                <a:latin typeface="Times New Roman"/>
                <a:ea typeface="Times New Roman"/>
                <a:cs typeface="Times New Roman"/>
                <a:sym typeface="Times New Roman"/>
              </a:rPr>
              <a:t> est la classe dont on hérite</a:t>
            </a:r>
            <a:endParaRPr sz="1400" b="0" i="0" u="none" strike="noStrike" cap="none" dirty="0">
              <a:solidFill>
                <a:srgbClr val="000000"/>
              </a:solidFill>
              <a:latin typeface="Arial"/>
              <a:ea typeface="Arial"/>
              <a:cs typeface="Arial"/>
              <a:sym typeface="Arial"/>
            </a:endParaRPr>
          </a:p>
        </p:txBody>
      </p:sp>
      <p:pic>
        <p:nvPicPr>
          <p:cNvPr id="157" name="Google Shape;157;p9"/>
          <p:cNvPicPr preferRelativeResize="0"/>
          <p:nvPr/>
        </p:nvPicPr>
        <p:blipFill rotWithShape="1">
          <a:blip r:embed="rId3">
            <a:alphaModFix/>
          </a:blip>
          <a:srcRect/>
          <a:stretch/>
        </p:blipFill>
        <p:spPr>
          <a:xfrm>
            <a:off x="7858322" y="365125"/>
            <a:ext cx="2914650" cy="6410325"/>
          </a:xfrm>
          <a:prstGeom prst="rect">
            <a:avLst/>
          </a:prstGeom>
          <a:noFill/>
          <a:ln w="9525" cap="flat" cmpd="sng">
            <a:solidFill>
              <a:schemeClr val="dk1"/>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hème1">
  <a:themeElements>
    <a:clrScheme name="Bureau">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2022</TotalTime>
  <Words>2373</Words>
  <Application>Microsoft Office PowerPoint</Application>
  <PresentationFormat>Grand écran</PresentationFormat>
  <Paragraphs>370</Paragraphs>
  <Slides>34</Slides>
  <Notes>34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34</vt:i4>
      </vt:variant>
    </vt:vector>
  </HeadingPairs>
  <TitlesOfParts>
    <vt:vector size="40" baseType="lpstr">
      <vt:lpstr>Calibri</vt:lpstr>
      <vt:lpstr>Noto Sans Symbols</vt:lpstr>
      <vt:lpstr>Arial</vt:lpstr>
      <vt:lpstr>Times New Roman</vt:lpstr>
      <vt:lpstr>Arimo</vt:lpstr>
      <vt:lpstr>Thème1</vt:lpstr>
      <vt:lpstr>Chapitre 4 : Héritage</vt:lpstr>
      <vt:lpstr>PLAN </vt:lpstr>
      <vt:lpstr>Objectifs </vt:lpstr>
      <vt:lpstr>Présentation PowerPoint</vt:lpstr>
      <vt:lpstr>   Héritage: Définition</vt:lpstr>
      <vt:lpstr>   Héritage: terminologie</vt:lpstr>
      <vt:lpstr>   Héritage: Intérêts</vt:lpstr>
      <vt:lpstr>   Héritage: Exemple</vt:lpstr>
      <vt:lpstr>   Héritage: Exemple</vt:lpstr>
      <vt:lpstr>   Héritage: Exemple</vt:lpstr>
      <vt:lpstr>   Héritage: Exemple</vt:lpstr>
      <vt:lpstr>   Héritage: Notons que…</vt:lpstr>
      <vt:lpstr>   Héritage: Notons que…</vt:lpstr>
      <vt:lpstr>   Héritage: Héritage à plusieurs niveaux</vt:lpstr>
      <vt:lpstr>Présentation PowerPoint</vt:lpstr>
      <vt:lpstr>   Héritage: Chaînage des constructeurs </vt:lpstr>
      <vt:lpstr>   Héritage: Chaînage des constructeurs </vt:lpstr>
      <vt:lpstr>   Héritage: Chaînage des constructeurs </vt:lpstr>
      <vt:lpstr>   Héritage: Chaînage des constructeurs </vt:lpstr>
      <vt:lpstr>   Héritage: Chaînage des constructeurs </vt:lpstr>
      <vt:lpstr>   Héritage: Chaînage des constructeurs </vt:lpstr>
      <vt:lpstr>   Héritage: Chaînage des constructeurs </vt:lpstr>
      <vt:lpstr>Présentation PowerPoint</vt:lpstr>
      <vt:lpstr>   Surcharge (overloading)  </vt:lpstr>
      <vt:lpstr>   Redéfinition (overriding) </vt:lpstr>
      <vt:lpstr>   Redéfinition (overriding) </vt:lpstr>
      <vt:lpstr>   Redéfinition (override) </vt:lpstr>
      <vt:lpstr>   Méthodes et classes finales </vt:lpstr>
      <vt:lpstr>Présentation PowerPoint</vt:lpstr>
      <vt:lpstr> Classes et méthodes abstraites: Définition </vt:lpstr>
      <vt:lpstr> Classes et méthodes abstraites: Définition </vt:lpstr>
      <vt:lpstr> Classes et méthodes abstraites: Exemple </vt:lpstr>
      <vt:lpstr>   Classes et méthodes abstraites: Intérêts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4 : Héritage</dc:title>
  <cp:lastModifiedBy>Adel Kedidi</cp:lastModifiedBy>
  <cp:revision>31</cp:revision>
  <dcterms:modified xsi:type="dcterms:W3CDTF">2022-02-18T20:45:07Z</dcterms:modified>
</cp:coreProperties>
</file>