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Arimo"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Comic Sans MS" panose="030F0702030302020204" pitchFamily="66"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DQv+ECV43WDz1ZtDZq7deag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C98CB-8C48-495E-88B6-D4ABB934CAA7}">
  <a:tblStyle styleId="{17DC98CB-8C48-495E-88B6-D4ABB934CAA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4660"/>
  </p:normalViewPr>
  <p:slideViewPr>
    <p:cSldViewPr snapToGrid="0">
      <p:cViewPr varScale="1">
        <p:scale>
          <a:sx n="67" d="100"/>
          <a:sy n="67" d="100"/>
        </p:scale>
        <p:origin x="11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
          <p:cNvSpPr txBox="1">
            <a:spLocks noGrp="1"/>
          </p:cNvSpPr>
          <p:nvPr>
            <p:ph type="ctrTitle"/>
          </p:nvPr>
        </p:nvSpPr>
        <p:spPr>
          <a:xfrm>
            <a:off x="472440" y="3324966"/>
            <a:ext cx="11247120" cy="9751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2800"/>
              <a:buFont typeface="Times New Roman"/>
              <a:buNone/>
            </a:pPr>
            <a:r>
              <a:rPr lang="fr-FR" sz="2800" dirty="0">
                <a:solidFill>
                  <a:srgbClr val="262626"/>
                </a:solidFill>
                <a:latin typeface="Times New Roman"/>
                <a:ea typeface="Times New Roman"/>
                <a:cs typeface="Times New Roman"/>
                <a:sym typeface="Times New Roman"/>
              </a:rPr>
              <a:t>Chapitre 5 </a:t>
            </a:r>
            <a:r>
              <a:rPr lang="fr-FR" sz="3600" dirty="0">
                <a:solidFill>
                  <a:srgbClr val="262626"/>
                </a:solidFill>
                <a:latin typeface="Times New Roman"/>
                <a:ea typeface="Times New Roman"/>
                <a:cs typeface="Times New Roman"/>
                <a:sym typeface="Times New Roman"/>
              </a:rPr>
              <a:t>: </a:t>
            </a:r>
            <a:r>
              <a:rPr lang="fr-FR" sz="3000" dirty="0"/>
              <a:t>Polymorphisme</a:t>
            </a:r>
            <a:endParaRPr sz="3000" dirty="0">
              <a:solidFill>
                <a:srgbClr val="262626"/>
              </a:solidFill>
            </a:endParaRPr>
          </a:p>
        </p:txBody>
      </p:sp>
      <p:sp>
        <p:nvSpPr>
          <p:cNvPr id="91" name="Google Shape;91;p1"/>
          <p:cNvSpPr txBox="1"/>
          <p:nvPr/>
        </p:nvSpPr>
        <p:spPr>
          <a:xfrm>
            <a:off x="580913" y="5201779"/>
            <a:ext cx="29384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262626"/>
                </a:solidFill>
                <a:latin typeface="Calibri"/>
                <a:ea typeface="Calibri"/>
                <a:cs typeface="Calibri"/>
                <a:sym typeface="Calibri"/>
              </a:rPr>
              <a:t>ESPRIT - UP JAVA</a:t>
            </a:r>
            <a:endParaRPr sz="1800" b="0" i="0" u="none" strike="noStrike" cap="none">
              <a:solidFill>
                <a:srgbClr val="262626"/>
              </a:solidFill>
              <a:latin typeface="Calibri"/>
              <a:ea typeface="Calibri"/>
              <a:cs typeface="Calibri"/>
              <a:sym typeface="Calibri"/>
            </a:endParaRPr>
          </a:p>
        </p:txBody>
      </p:sp>
      <p:sp>
        <p:nvSpPr>
          <p:cNvPr id="92" name="Google Shape;92;p1"/>
          <p:cNvSpPr txBox="1"/>
          <p:nvPr/>
        </p:nvSpPr>
        <p:spPr>
          <a:xfrm>
            <a:off x="8641264" y="5212349"/>
            <a:ext cx="33025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Année universitaire 20</a:t>
            </a:r>
            <a:r>
              <a:rPr lang="fr-FR" sz="1800" dirty="0">
                <a:solidFill>
                  <a:schemeClr val="dk1"/>
                </a:solidFill>
                <a:latin typeface="Calibri"/>
                <a:ea typeface="Calibri"/>
                <a:cs typeface="Calibri"/>
                <a:sym typeface="Calibri"/>
              </a:rPr>
              <a:t>21</a:t>
            </a:r>
            <a:r>
              <a:rPr lang="fr-FR" sz="1800" b="0" i="0" u="none" strike="noStrike" cap="none" dirty="0">
                <a:solidFill>
                  <a:schemeClr val="dk1"/>
                </a:solidFill>
                <a:latin typeface="Calibri"/>
                <a:ea typeface="Calibri"/>
                <a:cs typeface="Calibri"/>
                <a:sym typeface="Calibri"/>
              </a:rPr>
              <a:t>/202</a:t>
            </a:r>
            <a:r>
              <a:rPr lang="fr-FR" sz="1800" dirty="0">
                <a:solidFill>
                  <a:schemeClr val="dk1"/>
                </a:solidFill>
                <a:latin typeface="Calibri"/>
                <a:ea typeface="Calibri"/>
                <a:cs typeface="Calibri"/>
                <a:sym typeface="Calibri"/>
              </a:rPr>
              <a:t>2</a:t>
            </a:r>
            <a:endParaRPr sz="1800" b="0" i="0" u="none" strike="noStrike" cap="none" dirty="0">
              <a:solidFill>
                <a:schemeClr val="dk1"/>
              </a:solidFill>
              <a:latin typeface="Calibri"/>
              <a:ea typeface="Calibri"/>
              <a:cs typeface="Calibri"/>
              <a:sym typeface="Calibri"/>
            </a:endParaRPr>
          </a:p>
        </p:txBody>
      </p:sp>
      <p:sp>
        <p:nvSpPr>
          <p:cNvPr id="93" name="Google Shape;93;p1"/>
          <p:cNvSpPr txBox="1"/>
          <p:nvPr/>
        </p:nvSpPr>
        <p:spPr>
          <a:xfrm>
            <a:off x="1600200" y="2863299"/>
            <a:ext cx="8835391"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fr-FR" sz="3000" b="1" i="0" u="none" strike="noStrike" cap="none" dirty="0">
                <a:solidFill>
                  <a:schemeClr val="dk1"/>
                </a:solidFill>
                <a:latin typeface="Calibri"/>
                <a:ea typeface="Calibri"/>
                <a:cs typeface="Calibri"/>
                <a:sym typeface="Calibri"/>
              </a:rPr>
              <a:t>Programmation Orientée Objet JAVA &amp; Application</a:t>
            </a:r>
            <a:endParaRPr sz="30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10</a:t>
            </a:fld>
            <a:endParaRPr/>
          </a:p>
        </p:txBody>
      </p:sp>
      <p:grpSp>
        <p:nvGrpSpPr>
          <p:cNvPr id="220" name="Google Shape;220;p10"/>
          <p:cNvGrpSpPr/>
          <p:nvPr/>
        </p:nvGrpSpPr>
        <p:grpSpPr>
          <a:xfrm>
            <a:off x="0" y="1214290"/>
            <a:ext cx="12192000" cy="4254648"/>
            <a:chOff x="-1672473" y="1214290"/>
            <a:chExt cx="12192000" cy="4254648"/>
          </a:xfrm>
        </p:grpSpPr>
        <p:sp>
          <p:nvSpPr>
            <p:cNvPr id="221" name="Google Shape;221;p10"/>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222" name="Google Shape;222;p10"/>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223" name="Google Shape;223;p10"/>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Surclassement et substitution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Surclassement et Substitution</a:t>
            </a:r>
            <a:endParaRPr/>
          </a:p>
        </p:txBody>
      </p:sp>
      <p:sp>
        <p:nvSpPr>
          <p:cNvPr id="229" name="Google Shape;22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11</a:t>
            </a:fld>
            <a:endParaRPr/>
          </a:p>
        </p:txBody>
      </p:sp>
      <p:grpSp>
        <p:nvGrpSpPr>
          <p:cNvPr id="230" name="Google Shape;230;p11"/>
          <p:cNvGrpSpPr/>
          <p:nvPr/>
        </p:nvGrpSpPr>
        <p:grpSpPr>
          <a:xfrm>
            <a:off x="6096000" y="2084863"/>
            <a:ext cx="4283811" cy="4170256"/>
            <a:chOff x="7366571" y="1753140"/>
            <a:chExt cx="4537188" cy="4483273"/>
          </a:xfrm>
        </p:grpSpPr>
        <p:cxnSp>
          <p:nvCxnSpPr>
            <p:cNvPr id="231" name="Google Shape;231;p11"/>
            <p:cNvCxnSpPr/>
            <p:nvPr/>
          </p:nvCxnSpPr>
          <p:spPr>
            <a:xfrm rot="10800000">
              <a:off x="8126858" y="4171048"/>
              <a:ext cx="3107429" cy="11574"/>
            </a:xfrm>
            <a:prstGeom prst="straightConnector1">
              <a:avLst/>
            </a:prstGeom>
            <a:noFill/>
            <a:ln w="9525" cap="flat" cmpd="sng">
              <a:solidFill>
                <a:schemeClr val="dk1"/>
              </a:solidFill>
              <a:prstDash val="solid"/>
              <a:miter lim="800000"/>
              <a:headEnd type="none" w="sm" len="sm"/>
              <a:tailEnd type="none" w="sm" len="sm"/>
            </a:ln>
          </p:spPr>
        </p:cxnSp>
        <p:cxnSp>
          <p:nvCxnSpPr>
            <p:cNvPr id="232" name="Google Shape;232;p11"/>
            <p:cNvCxnSpPr>
              <a:stCxn id="233" idx="0"/>
            </p:cNvCxnSpPr>
            <p:nvPr/>
          </p:nvCxnSpPr>
          <p:spPr>
            <a:xfrm rot="10800000">
              <a:off x="8126686" y="4171005"/>
              <a:ext cx="3900" cy="356100"/>
            </a:xfrm>
            <a:prstGeom prst="straightConnector1">
              <a:avLst/>
            </a:prstGeom>
            <a:noFill/>
            <a:ln w="9525" cap="flat" cmpd="sng">
              <a:solidFill>
                <a:schemeClr val="dk1"/>
              </a:solidFill>
              <a:prstDash val="solid"/>
              <a:miter lim="800000"/>
              <a:headEnd type="none" w="sm" len="sm"/>
              <a:tailEnd type="none" w="sm" len="sm"/>
            </a:ln>
          </p:spPr>
        </p:cxnSp>
        <p:cxnSp>
          <p:nvCxnSpPr>
            <p:cNvPr id="234" name="Google Shape;234;p11"/>
            <p:cNvCxnSpPr/>
            <p:nvPr/>
          </p:nvCxnSpPr>
          <p:spPr>
            <a:xfrm rot="10800000">
              <a:off x="9774080" y="4183862"/>
              <a:ext cx="1" cy="356057"/>
            </a:xfrm>
            <a:prstGeom prst="straightConnector1">
              <a:avLst/>
            </a:prstGeom>
            <a:noFill/>
            <a:ln w="9525" cap="flat" cmpd="sng">
              <a:solidFill>
                <a:schemeClr val="dk1"/>
              </a:solidFill>
              <a:prstDash val="solid"/>
              <a:miter lim="800000"/>
              <a:headEnd type="none" w="sm" len="sm"/>
              <a:tailEnd type="none" w="sm" len="sm"/>
            </a:ln>
          </p:spPr>
        </p:cxnSp>
        <p:cxnSp>
          <p:nvCxnSpPr>
            <p:cNvPr id="235" name="Google Shape;235;p11"/>
            <p:cNvCxnSpPr/>
            <p:nvPr/>
          </p:nvCxnSpPr>
          <p:spPr>
            <a:xfrm rot="10800000">
              <a:off x="11220437" y="4183863"/>
              <a:ext cx="1" cy="356057"/>
            </a:xfrm>
            <a:prstGeom prst="straightConnector1">
              <a:avLst/>
            </a:prstGeom>
            <a:noFill/>
            <a:ln w="9525" cap="flat" cmpd="sng">
              <a:solidFill>
                <a:schemeClr val="dk1"/>
              </a:solidFill>
              <a:prstDash val="solid"/>
              <a:miter lim="800000"/>
              <a:headEnd type="none" w="sm" len="sm"/>
              <a:tailEnd type="none" w="sm" len="sm"/>
            </a:ln>
          </p:spPr>
        </p:cxnSp>
        <p:cxnSp>
          <p:nvCxnSpPr>
            <p:cNvPr id="236" name="Google Shape;236;p11"/>
            <p:cNvCxnSpPr/>
            <p:nvPr/>
          </p:nvCxnSpPr>
          <p:spPr>
            <a:xfrm rot="10800000" flipH="1">
              <a:off x="9770732" y="3792189"/>
              <a:ext cx="3348" cy="399413"/>
            </a:xfrm>
            <a:prstGeom prst="straightConnector1">
              <a:avLst/>
            </a:prstGeom>
            <a:noFill/>
            <a:ln w="9525" cap="flat" cmpd="sng">
              <a:solidFill>
                <a:schemeClr val="dk1"/>
              </a:solidFill>
              <a:prstDash val="solid"/>
              <a:miter lim="800000"/>
              <a:headEnd type="none" w="sm" len="sm"/>
              <a:tailEnd type="triangle" w="med" len="med"/>
            </a:ln>
          </p:spPr>
        </p:cxnSp>
        <p:grpSp>
          <p:nvGrpSpPr>
            <p:cNvPr id="237" name="Google Shape;237;p11"/>
            <p:cNvGrpSpPr/>
            <p:nvPr/>
          </p:nvGrpSpPr>
          <p:grpSpPr>
            <a:xfrm>
              <a:off x="7366571" y="4527105"/>
              <a:ext cx="1528030" cy="1709308"/>
              <a:chOff x="7366571" y="4527105"/>
              <a:chExt cx="1528030" cy="1709308"/>
            </a:xfrm>
          </p:grpSpPr>
          <p:sp>
            <p:nvSpPr>
              <p:cNvPr id="233" name="Google Shape;233;p11"/>
              <p:cNvSpPr/>
              <p:nvPr/>
            </p:nvSpPr>
            <p:spPr>
              <a:xfrm>
                <a:off x="7366571" y="4527105"/>
                <a:ext cx="1528029" cy="370115"/>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Dog</a:t>
                </a:r>
                <a:endParaRPr sz="1400" b="0" i="0" u="none" strike="noStrike" cap="none">
                  <a:solidFill>
                    <a:srgbClr val="000000"/>
                  </a:solidFill>
                  <a:latin typeface="Arial"/>
                  <a:ea typeface="Arial"/>
                  <a:cs typeface="Arial"/>
                  <a:sym typeface="Arial"/>
                </a:endParaRPr>
              </a:p>
            </p:txBody>
          </p:sp>
          <p:sp>
            <p:nvSpPr>
              <p:cNvPr id="238" name="Google Shape;238;p11"/>
              <p:cNvSpPr/>
              <p:nvPr/>
            </p:nvSpPr>
            <p:spPr>
              <a:xfrm>
                <a:off x="7366571" y="4897220"/>
                <a:ext cx="1528029" cy="1339193"/>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sp>
            <p:nvSpPr>
              <p:cNvPr id="239" name="Google Shape;239;p11"/>
              <p:cNvSpPr/>
              <p:nvPr/>
            </p:nvSpPr>
            <p:spPr>
              <a:xfrm>
                <a:off x="7366571" y="5267335"/>
                <a:ext cx="1528030" cy="969078"/>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public void watch(){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  sout(’’je gardes’’)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Times New Roman"/>
                  <a:ea typeface="Times New Roman"/>
                  <a:cs typeface="Times New Roman"/>
                  <a:sym typeface="Times New Roman"/>
                </a:endParaRPr>
              </a:p>
            </p:txBody>
          </p:sp>
        </p:grpSp>
        <p:grpSp>
          <p:nvGrpSpPr>
            <p:cNvPr id="240" name="Google Shape;240;p11"/>
            <p:cNvGrpSpPr/>
            <p:nvPr/>
          </p:nvGrpSpPr>
          <p:grpSpPr>
            <a:xfrm>
              <a:off x="10559998" y="4527105"/>
              <a:ext cx="1343761" cy="1709308"/>
              <a:chOff x="10559998" y="4527105"/>
              <a:chExt cx="1343761" cy="1709308"/>
            </a:xfrm>
          </p:grpSpPr>
          <p:sp>
            <p:nvSpPr>
              <p:cNvPr id="241" name="Google Shape;241;p11"/>
              <p:cNvSpPr/>
              <p:nvPr/>
            </p:nvSpPr>
            <p:spPr>
              <a:xfrm>
                <a:off x="10564816" y="4527105"/>
                <a:ext cx="1338943" cy="370115"/>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Wolf</a:t>
                </a:r>
                <a:endParaRPr sz="1400" b="0" i="0" u="none" strike="noStrike" cap="none">
                  <a:solidFill>
                    <a:srgbClr val="000000"/>
                  </a:solidFill>
                  <a:latin typeface="Arial"/>
                  <a:ea typeface="Arial"/>
                  <a:cs typeface="Arial"/>
                  <a:sym typeface="Arial"/>
                </a:endParaRPr>
              </a:p>
            </p:txBody>
          </p:sp>
          <p:sp>
            <p:nvSpPr>
              <p:cNvPr id="242" name="Google Shape;242;p11"/>
              <p:cNvSpPr/>
              <p:nvPr/>
            </p:nvSpPr>
            <p:spPr>
              <a:xfrm>
                <a:off x="10564816" y="4897220"/>
                <a:ext cx="1338943" cy="1339193"/>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sp>
            <p:nvSpPr>
              <p:cNvPr id="243" name="Google Shape;243;p11"/>
              <p:cNvSpPr/>
              <p:nvPr/>
            </p:nvSpPr>
            <p:spPr>
              <a:xfrm>
                <a:off x="10559998" y="5267335"/>
                <a:ext cx="1343761" cy="969078"/>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Times New Roman"/>
                  <a:ea typeface="Times New Roman"/>
                  <a:cs typeface="Times New Roman"/>
                  <a:sym typeface="Times New Roman"/>
                </a:endParaRPr>
              </a:p>
            </p:txBody>
          </p:sp>
        </p:grpSp>
        <p:grpSp>
          <p:nvGrpSpPr>
            <p:cNvPr id="244" name="Google Shape;244;p11"/>
            <p:cNvGrpSpPr/>
            <p:nvPr/>
          </p:nvGrpSpPr>
          <p:grpSpPr>
            <a:xfrm>
              <a:off x="9004116" y="1753140"/>
              <a:ext cx="1853002" cy="4483273"/>
              <a:chOff x="9004116" y="1753140"/>
              <a:chExt cx="1853002" cy="4483273"/>
            </a:xfrm>
          </p:grpSpPr>
          <p:sp>
            <p:nvSpPr>
              <p:cNvPr id="245" name="Google Shape;245;p11"/>
              <p:cNvSpPr/>
              <p:nvPr/>
            </p:nvSpPr>
            <p:spPr>
              <a:xfrm>
                <a:off x="9004120" y="4527105"/>
                <a:ext cx="1446358" cy="370115"/>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Cat</a:t>
                </a:r>
                <a:endParaRPr sz="1400" b="0" i="0" u="none" strike="noStrike" cap="none">
                  <a:solidFill>
                    <a:srgbClr val="000000"/>
                  </a:solidFill>
                  <a:latin typeface="Arial"/>
                  <a:ea typeface="Arial"/>
                  <a:cs typeface="Arial"/>
                  <a:sym typeface="Arial"/>
                </a:endParaRPr>
              </a:p>
            </p:txBody>
          </p:sp>
          <p:sp>
            <p:nvSpPr>
              <p:cNvPr id="246" name="Google Shape;246;p11"/>
              <p:cNvSpPr/>
              <p:nvPr/>
            </p:nvSpPr>
            <p:spPr>
              <a:xfrm>
                <a:off x="9004119" y="4897220"/>
                <a:ext cx="1446359" cy="1339193"/>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nvGrpSpPr>
              <p:cNvPr id="247" name="Google Shape;247;p11"/>
              <p:cNvGrpSpPr/>
              <p:nvPr/>
            </p:nvGrpSpPr>
            <p:grpSpPr>
              <a:xfrm>
                <a:off x="9004116" y="1753140"/>
                <a:ext cx="1853002" cy="2039049"/>
                <a:chOff x="8625396" y="1760879"/>
                <a:chExt cx="1701546" cy="2039049"/>
              </a:xfrm>
            </p:grpSpPr>
            <p:grpSp>
              <p:nvGrpSpPr>
                <p:cNvPr id="248" name="Google Shape;248;p11"/>
                <p:cNvGrpSpPr/>
                <p:nvPr/>
              </p:nvGrpSpPr>
              <p:grpSpPr>
                <a:xfrm>
                  <a:off x="8625396" y="1760879"/>
                  <a:ext cx="1701543" cy="2027996"/>
                  <a:chOff x="9056913" y="3363681"/>
                  <a:chExt cx="1567672" cy="1262748"/>
                </a:xfrm>
              </p:grpSpPr>
              <p:sp>
                <p:nvSpPr>
                  <p:cNvPr id="249" name="Google Shape;249;p11"/>
                  <p:cNvSpPr/>
                  <p:nvPr/>
                </p:nvSpPr>
                <p:spPr>
                  <a:xfrm>
                    <a:off x="9056913" y="3363681"/>
                    <a:ext cx="1567671" cy="370115"/>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250" name="Google Shape;250;p11"/>
                  <p:cNvSpPr/>
                  <p:nvPr/>
                </p:nvSpPr>
                <p:spPr>
                  <a:xfrm>
                    <a:off x="9056914" y="3733796"/>
                    <a:ext cx="1567671" cy="892633"/>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sp>
              <p:nvSpPr>
                <p:cNvPr id="251" name="Google Shape;251;p11"/>
                <p:cNvSpPr/>
                <p:nvPr/>
              </p:nvSpPr>
              <p:spPr>
                <a:xfrm>
                  <a:off x="8625397" y="2686958"/>
                  <a:ext cx="1701545" cy="1112970"/>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public void eat(){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  sout(’’je manges’’)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public void roam(){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  sout(’’je voyages’’)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fr-FR" sz="1050" b="1" i="0" u="none" strike="noStrike" cap="none">
                      <a:solidFill>
                        <a:schemeClr val="dk1"/>
                      </a:solidFill>
                      <a:latin typeface="Times New Roman"/>
                      <a:ea typeface="Times New Roman"/>
                      <a:cs typeface="Times New Roman"/>
                      <a:sym typeface="Times New Roman"/>
                    </a:rPr>
                    <a:t>}</a:t>
                  </a:r>
                  <a:endParaRPr sz="1050" b="0" i="0" u="none" strike="noStrike" cap="none">
                    <a:solidFill>
                      <a:schemeClr val="dk1"/>
                    </a:solidFill>
                    <a:latin typeface="Times New Roman"/>
                    <a:ea typeface="Times New Roman"/>
                    <a:cs typeface="Times New Roman"/>
                    <a:sym typeface="Times New Roman"/>
                  </a:endParaRPr>
                </a:p>
              </p:txBody>
            </p:sp>
          </p:grpSp>
          <p:sp>
            <p:nvSpPr>
              <p:cNvPr id="252" name="Google Shape;252;p11"/>
              <p:cNvSpPr/>
              <p:nvPr/>
            </p:nvSpPr>
            <p:spPr>
              <a:xfrm>
                <a:off x="9004120" y="5267335"/>
                <a:ext cx="1446359" cy="969078"/>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Times New Roman"/>
                  <a:ea typeface="Times New Roman"/>
                  <a:cs typeface="Times New Roman"/>
                  <a:sym typeface="Times New Roman"/>
                </a:endParaRPr>
              </a:p>
            </p:txBody>
          </p:sp>
        </p:grpSp>
      </p:grpSp>
      <p:sp>
        <p:nvSpPr>
          <p:cNvPr id="253" name="Google Shape;253;p11"/>
          <p:cNvSpPr txBox="1"/>
          <p:nvPr/>
        </p:nvSpPr>
        <p:spPr>
          <a:xfrm>
            <a:off x="2783632" y="1934831"/>
            <a:ext cx="3607078"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Comic Sans MS"/>
                <a:ea typeface="Comic Sans MS"/>
                <a:cs typeface="Comic Sans MS"/>
                <a:sym typeface="Comic Sans MS"/>
              </a:rPr>
              <a:t>Animal </a:t>
            </a:r>
            <a:r>
              <a:rPr lang="fr-FR" sz="2400" b="0" i="0" u="none" strike="noStrike" cap="none" dirty="0" err="1">
                <a:solidFill>
                  <a:schemeClr val="dk1"/>
                </a:solidFill>
                <a:latin typeface="Comic Sans MS"/>
                <a:ea typeface="Comic Sans MS"/>
                <a:cs typeface="Comic Sans MS"/>
                <a:sym typeface="Comic Sans MS"/>
              </a:rPr>
              <a:t>animal</a:t>
            </a:r>
            <a:r>
              <a:rPr lang="fr-FR" sz="2400" b="0" i="0" u="none" strike="noStrike" cap="none" dirty="0">
                <a:solidFill>
                  <a:schemeClr val="dk1"/>
                </a:solidFill>
                <a:latin typeface="Comic Sans MS"/>
                <a:ea typeface="Comic Sans MS"/>
                <a:cs typeface="Comic Sans MS"/>
                <a:sym typeface="Comic Sans M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Comic Sans MS"/>
                <a:ea typeface="Comic Sans MS"/>
                <a:cs typeface="Comic Sans MS"/>
                <a:sym typeface="Comic Sans MS"/>
              </a:rPr>
              <a:t>Dog </a:t>
            </a:r>
            <a:r>
              <a:rPr lang="fr-FR" sz="2400" b="0" i="0" u="none" strike="noStrike" cap="none" dirty="0" err="1">
                <a:solidFill>
                  <a:schemeClr val="dk1"/>
                </a:solidFill>
                <a:latin typeface="Comic Sans MS"/>
                <a:ea typeface="Comic Sans MS"/>
                <a:cs typeface="Comic Sans MS"/>
                <a:sym typeface="Comic Sans MS"/>
              </a:rPr>
              <a:t>myDog</a:t>
            </a:r>
            <a:r>
              <a:rPr lang="fr-FR" sz="2400" b="0" i="0" u="none" strike="noStrike" cap="none" dirty="0">
                <a:solidFill>
                  <a:schemeClr val="dk1"/>
                </a:solidFill>
                <a:latin typeface="Comic Sans MS"/>
                <a:ea typeface="Comic Sans MS"/>
                <a:cs typeface="Comic Sans MS"/>
                <a:sym typeface="Comic Sans MS"/>
              </a:rPr>
              <a:t> = new Dog();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dirty="0">
                <a:solidFill>
                  <a:schemeClr val="dk1"/>
                </a:solidFill>
                <a:latin typeface="Comic Sans MS"/>
                <a:ea typeface="Comic Sans MS"/>
                <a:cs typeface="Comic Sans MS"/>
                <a:sym typeface="Comic Sans MS"/>
              </a:rPr>
              <a:t>animal = </a:t>
            </a:r>
            <a:r>
              <a:rPr lang="fr-FR" sz="2400" b="0" i="0" u="none" strike="noStrike" cap="none" dirty="0" err="1">
                <a:solidFill>
                  <a:schemeClr val="dk1"/>
                </a:solidFill>
                <a:latin typeface="Comic Sans MS"/>
                <a:ea typeface="Comic Sans MS"/>
                <a:cs typeface="Comic Sans MS"/>
                <a:sym typeface="Comic Sans MS"/>
              </a:rPr>
              <a:t>myDog</a:t>
            </a:r>
            <a:r>
              <a:rPr lang="fr-FR" sz="2400" b="0" i="0" u="none" strike="noStrike" cap="none" dirty="0">
                <a:solidFill>
                  <a:schemeClr val="dk1"/>
                </a:solidFill>
                <a:latin typeface="Comic Sans MS"/>
                <a:ea typeface="Comic Sans MS"/>
                <a:cs typeface="Comic Sans MS"/>
                <a:sym typeface="Comic Sans MS"/>
              </a:rPr>
              <a:t>; </a:t>
            </a:r>
            <a:endParaRPr sz="1400" b="0" i="0" u="none" strike="noStrike" cap="none" dirty="0">
              <a:solidFill>
                <a:srgbClr val="000000"/>
              </a:solidFill>
              <a:latin typeface="Arial"/>
              <a:ea typeface="Arial"/>
              <a:cs typeface="Arial"/>
              <a:sym typeface="Arial"/>
            </a:endParaRPr>
          </a:p>
        </p:txBody>
      </p:sp>
      <p:graphicFrame>
        <p:nvGraphicFramePr>
          <p:cNvPr id="254" name="Google Shape;254;p11"/>
          <p:cNvGraphicFramePr/>
          <p:nvPr/>
        </p:nvGraphicFramePr>
        <p:xfrm>
          <a:off x="2783632" y="5501998"/>
          <a:ext cx="2674975" cy="1036950"/>
        </p:xfrm>
        <a:graphic>
          <a:graphicData uri="http://schemas.openxmlformats.org/drawingml/2006/table">
            <a:tbl>
              <a:tblPr firstRow="1" bandRow="1">
                <a:noFill/>
                <a:tableStyleId>{17DC98CB-8C48-495E-88B6-D4ABB934CAA7}</a:tableStyleId>
              </a:tblPr>
              <a:tblGrid>
                <a:gridCol w="1930575">
                  <a:extLst>
                    <a:ext uri="{9D8B030D-6E8A-4147-A177-3AD203B41FA5}">
                      <a16:colId xmlns:a16="http://schemas.microsoft.com/office/drawing/2014/main" val="20000"/>
                    </a:ext>
                  </a:extLst>
                </a:gridCol>
                <a:gridCol w="744400">
                  <a:extLst>
                    <a:ext uri="{9D8B030D-6E8A-4147-A177-3AD203B41FA5}">
                      <a16:colId xmlns:a16="http://schemas.microsoft.com/office/drawing/2014/main" val="20001"/>
                    </a:ext>
                  </a:extLst>
                </a:gridCol>
              </a:tblGrid>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Calibri"/>
                          <a:ea typeface="Calibri"/>
                          <a:cs typeface="Calibri"/>
                          <a:sym typeface="Calibri"/>
                        </a:rPr>
                        <a:t>animal.eat()</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00B050"/>
                          </a:solidFill>
                          <a:latin typeface="Calibri"/>
                          <a:ea typeface="Calibri"/>
                          <a:cs typeface="Calibri"/>
                          <a:sym typeface="Calibri"/>
                        </a:rPr>
                        <a:t>OK</a:t>
                      </a:r>
                      <a:endParaRPr sz="1400" u="none" strike="noStrike" cap="none"/>
                    </a:p>
                  </a:txBody>
                  <a:tcPr marL="68575" marR="68575" marT="34300" marB="34300"/>
                </a:tc>
                <a:extLst>
                  <a:ext uri="{0D108BD9-81ED-4DB2-BD59-A6C34878D82A}">
                    <a16:rowId xmlns:a16="http://schemas.microsoft.com/office/drawing/2014/main" val="10000"/>
                  </a:ext>
                </a:extLst>
              </a:tr>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Calibri"/>
                          <a:ea typeface="Calibri"/>
                          <a:cs typeface="Calibri"/>
                          <a:sym typeface="Calibri"/>
                        </a:rPr>
                        <a:t>animal.roam()</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00B050"/>
                          </a:solidFill>
                          <a:latin typeface="Calibri"/>
                          <a:ea typeface="Calibri"/>
                          <a:cs typeface="Calibri"/>
                          <a:sym typeface="Calibri"/>
                        </a:rPr>
                        <a:t>OK</a:t>
                      </a:r>
                      <a:endParaRPr sz="1400" u="none" strike="noStrike" cap="none"/>
                    </a:p>
                  </a:txBody>
                  <a:tcPr marL="68575" marR="68575" marT="34300" marB="34300"/>
                </a:tc>
                <a:extLst>
                  <a:ext uri="{0D108BD9-81ED-4DB2-BD59-A6C34878D82A}">
                    <a16:rowId xmlns:a16="http://schemas.microsoft.com/office/drawing/2014/main" val="10001"/>
                  </a:ext>
                </a:extLst>
              </a:tr>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Calibri"/>
                          <a:ea typeface="Calibri"/>
                          <a:cs typeface="Calibri"/>
                          <a:sym typeface="Calibri"/>
                        </a:rPr>
                        <a:t>animal.</a:t>
                      </a:r>
                      <a:r>
                        <a:rPr lang="fr-FR" sz="1800" u="none" strike="sngStrike" cap="none">
                          <a:solidFill>
                            <a:schemeClr val="dk1"/>
                          </a:solidFill>
                          <a:latin typeface="Calibri"/>
                          <a:ea typeface="Calibri"/>
                          <a:cs typeface="Calibri"/>
                          <a:sym typeface="Calibri"/>
                        </a:rPr>
                        <a:t>watch()</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CC0000"/>
                          </a:solidFill>
                          <a:latin typeface="Calibri"/>
                          <a:ea typeface="Calibri"/>
                          <a:cs typeface="Calibri"/>
                          <a:sym typeface="Calibri"/>
                        </a:rPr>
                        <a:t>NO</a:t>
                      </a:r>
                      <a:endParaRPr sz="1800" u="none" strike="noStrike" cap="none">
                        <a:solidFill>
                          <a:srgbClr val="CC0000"/>
                        </a:solidFill>
                        <a:latin typeface="Calibri"/>
                        <a:ea typeface="Calibri"/>
                        <a:cs typeface="Calibri"/>
                        <a:sym typeface="Calibri"/>
                      </a:endParaRPr>
                    </a:p>
                  </a:txBody>
                  <a:tcPr marL="68575" marR="68575" marT="34300" marB="34300"/>
                </a:tc>
                <a:extLst>
                  <a:ext uri="{0D108BD9-81ED-4DB2-BD59-A6C34878D82A}">
                    <a16:rowId xmlns:a16="http://schemas.microsoft.com/office/drawing/2014/main" val="10002"/>
                  </a:ext>
                </a:extLst>
              </a:tr>
            </a:tbl>
          </a:graphicData>
        </a:graphic>
      </p:graphicFrame>
      <p:graphicFrame>
        <p:nvGraphicFramePr>
          <p:cNvPr id="255" name="Google Shape;255;p11"/>
          <p:cNvGraphicFramePr/>
          <p:nvPr/>
        </p:nvGraphicFramePr>
        <p:xfrm>
          <a:off x="1847528" y="3728112"/>
          <a:ext cx="2523600" cy="1036950"/>
        </p:xfrm>
        <a:graphic>
          <a:graphicData uri="http://schemas.openxmlformats.org/drawingml/2006/table">
            <a:tbl>
              <a:tblPr firstRow="1" bandRow="1">
                <a:noFill/>
                <a:tableStyleId>{17DC98CB-8C48-495E-88B6-D4ABB934CAA7}</a:tableStyleId>
              </a:tblPr>
              <a:tblGrid>
                <a:gridCol w="1939000">
                  <a:extLst>
                    <a:ext uri="{9D8B030D-6E8A-4147-A177-3AD203B41FA5}">
                      <a16:colId xmlns:a16="http://schemas.microsoft.com/office/drawing/2014/main" val="20000"/>
                    </a:ext>
                  </a:extLst>
                </a:gridCol>
                <a:gridCol w="584600">
                  <a:extLst>
                    <a:ext uri="{9D8B030D-6E8A-4147-A177-3AD203B41FA5}">
                      <a16:colId xmlns:a16="http://schemas.microsoft.com/office/drawing/2014/main" val="20001"/>
                    </a:ext>
                  </a:extLst>
                </a:gridCol>
              </a:tblGrid>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Times New Roman"/>
                          <a:ea typeface="Times New Roman"/>
                          <a:cs typeface="Times New Roman"/>
                          <a:sym typeface="Times New Roman"/>
                        </a:rPr>
                        <a:t>myDog.eat()</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00B050"/>
                          </a:solidFill>
                          <a:latin typeface="Times New Roman"/>
                          <a:ea typeface="Times New Roman"/>
                          <a:cs typeface="Times New Roman"/>
                          <a:sym typeface="Times New Roman"/>
                        </a:rPr>
                        <a:t>OK</a:t>
                      </a:r>
                      <a:endParaRPr sz="1400" u="none" strike="noStrike" cap="none"/>
                    </a:p>
                  </a:txBody>
                  <a:tcPr marL="68575" marR="68575" marT="34300" marB="34300"/>
                </a:tc>
                <a:extLst>
                  <a:ext uri="{0D108BD9-81ED-4DB2-BD59-A6C34878D82A}">
                    <a16:rowId xmlns:a16="http://schemas.microsoft.com/office/drawing/2014/main" val="10000"/>
                  </a:ext>
                </a:extLst>
              </a:tr>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Times New Roman"/>
                          <a:ea typeface="Times New Roman"/>
                          <a:cs typeface="Times New Roman"/>
                          <a:sym typeface="Times New Roman"/>
                        </a:rPr>
                        <a:t>myDog</a:t>
                      </a:r>
                      <a:r>
                        <a:rPr lang="fr-FR" sz="1800" u="none" strike="noStrike" cap="none">
                          <a:solidFill>
                            <a:schemeClr val="dk1"/>
                          </a:solidFill>
                        </a:rPr>
                        <a:t>l.roam()</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00B050"/>
                          </a:solidFill>
                        </a:rPr>
                        <a:t>OK</a:t>
                      </a:r>
                      <a:endParaRPr sz="1400" u="none" strike="noStrike" cap="none"/>
                    </a:p>
                  </a:txBody>
                  <a:tcPr marL="68575" marR="68575" marT="34300" marB="34300"/>
                </a:tc>
                <a:extLst>
                  <a:ext uri="{0D108BD9-81ED-4DB2-BD59-A6C34878D82A}">
                    <a16:rowId xmlns:a16="http://schemas.microsoft.com/office/drawing/2014/main" val="10001"/>
                  </a:ext>
                </a:extLst>
              </a:tr>
              <a:tr h="34565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Times New Roman"/>
                          <a:ea typeface="Times New Roman"/>
                          <a:cs typeface="Times New Roman"/>
                          <a:sym typeface="Times New Roman"/>
                        </a:rPr>
                        <a:t>myDog</a:t>
                      </a:r>
                      <a:r>
                        <a:rPr lang="fr-FR" sz="1800" u="none" strike="noStrike" cap="none">
                          <a:solidFill>
                            <a:schemeClr val="dk1"/>
                          </a:solidFill>
                        </a:rPr>
                        <a:t>.watch()</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rgbClr val="00B050"/>
                          </a:solidFill>
                        </a:rPr>
                        <a:t>OK</a:t>
                      </a:r>
                      <a:endParaRPr sz="1400" u="none" strike="noStrike" cap="none"/>
                    </a:p>
                  </a:txBody>
                  <a:tcPr marL="68575" marR="68575" marT="34300" marB="3430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Surclassement et Substitution</a:t>
            </a:r>
            <a:endParaRPr/>
          </a:p>
        </p:txBody>
      </p:sp>
      <p:sp>
        <p:nvSpPr>
          <p:cNvPr id="261" name="Google Shape;26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12</a:t>
            </a:fld>
            <a:endParaRPr/>
          </a:p>
        </p:txBody>
      </p:sp>
      <p:sp>
        <p:nvSpPr>
          <p:cNvPr id="262" name="Google Shape;262;p12"/>
          <p:cNvSpPr txBox="1">
            <a:spLocks noGrp="1"/>
          </p:cNvSpPr>
          <p:nvPr>
            <p:ph type="body" idx="1"/>
          </p:nvPr>
        </p:nvSpPr>
        <p:spPr>
          <a:xfrm>
            <a:off x="2175697" y="4260083"/>
            <a:ext cx="6585995" cy="4554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2"/>
              </a:buClr>
              <a:buSzPts val="2000"/>
              <a:buNone/>
            </a:pPr>
            <a:r>
              <a:rPr lang="fr-FR" sz="2000">
                <a:solidFill>
                  <a:schemeClr val="accent2"/>
                </a:solidFill>
                <a:latin typeface="Times New Roman"/>
                <a:ea typeface="Times New Roman"/>
                <a:cs typeface="Times New Roman"/>
                <a:sym typeface="Times New Roman"/>
              </a:rPr>
              <a:t>Il faut donc </a:t>
            </a:r>
            <a:r>
              <a:rPr lang="fr-FR" sz="2000" b="1" i="1">
                <a:solidFill>
                  <a:schemeClr val="accent2"/>
                </a:solidFill>
                <a:latin typeface="Times New Roman"/>
                <a:ea typeface="Times New Roman"/>
                <a:cs typeface="Times New Roman"/>
                <a:sym typeface="Times New Roman"/>
              </a:rPr>
              <a:t>substituer</a:t>
            </a:r>
            <a:r>
              <a:rPr lang="fr-FR" sz="2000">
                <a:solidFill>
                  <a:schemeClr val="accent2"/>
                </a:solidFill>
                <a:latin typeface="Times New Roman"/>
                <a:ea typeface="Times New Roman"/>
                <a:cs typeface="Times New Roman"/>
                <a:sym typeface="Times New Roman"/>
              </a:rPr>
              <a:t> animal par :</a:t>
            </a:r>
            <a:endParaRPr/>
          </a:p>
          <a:p>
            <a:pPr marL="0" lvl="0" indent="0" algn="l" rtl="0">
              <a:lnSpc>
                <a:spcPct val="90000"/>
              </a:lnSpc>
              <a:spcBef>
                <a:spcPts val="1000"/>
              </a:spcBef>
              <a:spcAft>
                <a:spcPts val="0"/>
              </a:spcAft>
              <a:buClr>
                <a:schemeClr val="dk1"/>
              </a:buClr>
              <a:buSzPts val="2000"/>
              <a:buNone/>
            </a:pPr>
            <a:endParaRPr sz="2000">
              <a:solidFill>
                <a:schemeClr val="dk1"/>
              </a:solidFill>
              <a:latin typeface="Times New Roman"/>
              <a:ea typeface="Times New Roman"/>
              <a:cs typeface="Times New Roman"/>
              <a:sym typeface="Times New Roman"/>
            </a:endParaRPr>
          </a:p>
        </p:txBody>
      </p:sp>
      <p:graphicFrame>
        <p:nvGraphicFramePr>
          <p:cNvPr id="263" name="Google Shape;263;p12"/>
          <p:cNvGraphicFramePr/>
          <p:nvPr/>
        </p:nvGraphicFramePr>
        <p:xfrm>
          <a:off x="3615857" y="5327650"/>
          <a:ext cx="3816425" cy="1028760"/>
        </p:xfrm>
        <a:graphic>
          <a:graphicData uri="http://schemas.openxmlformats.org/drawingml/2006/table">
            <a:tbl>
              <a:tblPr firstRow="1" bandRow="1">
                <a:noFill/>
                <a:tableStyleId>{17DC98CB-8C48-495E-88B6-D4ABB934CAA7}</a:tableStyleId>
              </a:tblPr>
              <a:tblGrid>
                <a:gridCol w="2980875">
                  <a:extLst>
                    <a:ext uri="{9D8B030D-6E8A-4147-A177-3AD203B41FA5}">
                      <a16:colId xmlns:a16="http://schemas.microsoft.com/office/drawing/2014/main" val="20000"/>
                    </a:ext>
                  </a:extLst>
                </a:gridCol>
                <a:gridCol w="835550">
                  <a:extLst>
                    <a:ext uri="{9D8B030D-6E8A-4147-A177-3AD203B41FA5}">
                      <a16:colId xmlns:a16="http://schemas.microsoft.com/office/drawing/2014/main" val="20001"/>
                    </a:ext>
                  </a:extLst>
                </a:gridCol>
              </a:tblGrid>
              <a:tr h="19430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Times New Roman"/>
                          <a:ea typeface="Times New Roman"/>
                          <a:cs typeface="Times New Roman"/>
                          <a:sym typeface="Times New Roman"/>
                        </a:rPr>
                        <a:t>animal.eat()</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latin typeface="Times New Roman"/>
                          <a:ea typeface="Times New Roman"/>
                          <a:cs typeface="Times New Roman"/>
                          <a:sym typeface="Times New Roman"/>
                        </a:rPr>
                        <a:t>OK</a:t>
                      </a:r>
                      <a:endParaRPr sz="1400" u="none" strike="noStrike" cap="none"/>
                    </a:p>
                  </a:txBody>
                  <a:tcPr marL="68575" marR="68575" marT="34300" marB="34300"/>
                </a:tc>
                <a:extLst>
                  <a:ext uri="{0D108BD9-81ED-4DB2-BD59-A6C34878D82A}">
                    <a16:rowId xmlns:a16="http://schemas.microsoft.com/office/drawing/2014/main" val="10000"/>
                  </a:ext>
                </a:extLst>
              </a:tr>
              <a:tr h="18860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rPr>
                        <a:t>animal.roam()</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a:solidFill>
                            <a:schemeClr val="dk1"/>
                          </a:solidFill>
                        </a:rPr>
                        <a:t>OK</a:t>
                      </a:r>
                      <a:endParaRPr sz="1400" u="none" strike="noStrike" cap="none"/>
                    </a:p>
                  </a:txBody>
                  <a:tcPr marL="68575" marR="68575" marT="34300" marB="34300"/>
                </a:tc>
                <a:extLst>
                  <a:ext uri="{0D108BD9-81ED-4DB2-BD59-A6C34878D82A}">
                    <a16:rowId xmlns:a16="http://schemas.microsoft.com/office/drawing/2014/main" val="10001"/>
                  </a:ext>
                </a:extLst>
              </a:tr>
              <a:tr h="188600">
                <a:tc>
                  <a:txBody>
                    <a:bodyPr/>
                    <a:lstStyle/>
                    <a:p>
                      <a:pPr marL="0" marR="0" lvl="0" indent="0" algn="l" rtl="0">
                        <a:lnSpc>
                          <a:spcPct val="100000"/>
                        </a:lnSpc>
                        <a:spcBef>
                          <a:spcPts val="0"/>
                        </a:spcBef>
                        <a:spcAft>
                          <a:spcPts val="0"/>
                        </a:spcAft>
                        <a:buClr>
                          <a:srgbClr val="000000"/>
                        </a:buClr>
                        <a:buSzPts val="1800"/>
                        <a:buFont typeface="Arial"/>
                        <a:buNone/>
                      </a:pPr>
                      <a:r>
                        <a:rPr lang="fr-FR" sz="1800" u="none" strike="noStrike" cap="none" dirty="0">
                          <a:solidFill>
                            <a:schemeClr val="dk1"/>
                          </a:solidFill>
                        </a:rPr>
                        <a:t>((Dog) animal).</a:t>
                      </a:r>
                      <a:r>
                        <a:rPr lang="fr-FR" sz="1800" u="none" strike="noStrike" cap="none" dirty="0" err="1">
                          <a:solidFill>
                            <a:schemeClr val="dk1"/>
                          </a:solidFill>
                        </a:rPr>
                        <a:t>watch</a:t>
                      </a:r>
                      <a:r>
                        <a:rPr lang="fr-FR" sz="1800" u="none" strike="noStrike" cap="none" dirty="0">
                          <a:solidFill>
                            <a:schemeClr val="dk1"/>
                          </a:solidFill>
                        </a:rPr>
                        <a:t>()</a:t>
                      </a:r>
                      <a:endParaRPr sz="1400" u="none" strike="noStrike" cap="none" dirty="0"/>
                    </a:p>
                  </a:txBody>
                  <a:tcPr marL="68575" marR="68575" marT="34300" marB="34300"/>
                </a:tc>
                <a:tc>
                  <a:txBody>
                    <a:bodyPr/>
                    <a:lstStyle/>
                    <a:p>
                      <a:pPr marL="0" marR="0" lvl="0" indent="0" algn="l" rtl="0">
                        <a:lnSpc>
                          <a:spcPct val="100000"/>
                        </a:lnSpc>
                        <a:spcBef>
                          <a:spcPts val="0"/>
                        </a:spcBef>
                        <a:spcAft>
                          <a:spcPts val="0"/>
                        </a:spcAft>
                        <a:buClr>
                          <a:schemeClr val="dk1"/>
                        </a:buClr>
                        <a:buSzPts val="1800"/>
                        <a:buFont typeface="Calibri"/>
                        <a:buNone/>
                      </a:pPr>
                      <a:r>
                        <a:rPr lang="fr-FR" sz="1800" u="none" strike="noStrike" cap="none" dirty="0">
                          <a:solidFill>
                            <a:schemeClr val="dk1"/>
                          </a:solidFill>
                        </a:rPr>
                        <a:t>OK</a:t>
                      </a:r>
                      <a:endParaRPr sz="1400" u="none" strike="noStrike" cap="none" dirty="0"/>
                    </a:p>
                  </a:txBody>
                  <a:tcPr marL="68575" marR="68575" marT="34300" marB="34300"/>
                </a:tc>
                <a:extLst>
                  <a:ext uri="{0D108BD9-81ED-4DB2-BD59-A6C34878D82A}">
                    <a16:rowId xmlns:a16="http://schemas.microsoft.com/office/drawing/2014/main" val="10002"/>
                  </a:ext>
                </a:extLst>
              </a:tr>
            </a:tbl>
          </a:graphicData>
        </a:graphic>
      </p:graphicFrame>
      <p:sp>
        <p:nvSpPr>
          <p:cNvPr id="264" name="Google Shape;264;p12"/>
          <p:cNvSpPr txBox="1"/>
          <p:nvPr/>
        </p:nvSpPr>
        <p:spPr>
          <a:xfrm>
            <a:off x="5056017" y="4715509"/>
            <a:ext cx="328006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Times New Roman"/>
                <a:ea typeface="Times New Roman"/>
                <a:cs typeface="Times New Roman"/>
                <a:sym typeface="Times New Roman"/>
              </a:rPr>
              <a:t>((Dog) animal).watch();</a:t>
            </a:r>
            <a:endParaRPr sz="1400" b="0" i="0" u="none" strike="noStrike" cap="none">
              <a:solidFill>
                <a:srgbClr val="000000"/>
              </a:solidFill>
              <a:latin typeface="Arial"/>
              <a:ea typeface="Arial"/>
              <a:cs typeface="Arial"/>
              <a:sym typeface="Arial"/>
            </a:endParaRPr>
          </a:p>
        </p:txBody>
      </p:sp>
      <p:sp>
        <p:nvSpPr>
          <p:cNvPr id="265" name="Google Shape;265;p12"/>
          <p:cNvSpPr txBox="1"/>
          <p:nvPr/>
        </p:nvSpPr>
        <p:spPr>
          <a:xfrm>
            <a:off x="2115548" y="1517820"/>
            <a:ext cx="7455089" cy="2677656"/>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214313" marR="0" lvl="0" indent="-214313" algn="l" rtl="0">
              <a:lnSpc>
                <a:spcPct val="100000"/>
              </a:lnSpc>
              <a:spcBef>
                <a:spcPts val="0"/>
              </a:spcBef>
              <a:spcAft>
                <a:spcPts val="0"/>
              </a:spcAft>
              <a:buClr>
                <a:schemeClr val="dk1"/>
              </a:buClr>
              <a:buSzPts val="2000"/>
              <a:buFont typeface="Times New Roman"/>
              <a:buChar char="-"/>
            </a:pPr>
            <a:r>
              <a:rPr lang="fr-FR" sz="2000" b="0" i="0" u="none" strike="noStrike" cap="none">
                <a:solidFill>
                  <a:schemeClr val="dk1"/>
                </a:solidFill>
                <a:latin typeface="Times New Roman"/>
                <a:ea typeface="Times New Roman"/>
                <a:cs typeface="Times New Roman"/>
                <a:sym typeface="Times New Roman"/>
              </a:rPr>
              <a:t>l’objet Dog  crée est « </a:t>
            </a:r>
            <a:r>
              <a:rPr lang="fr-FR" sz="2800" b="1" i="1" u="none" strike="noStrike" cap="none">
                <a:solidFill>
                  <a:schemeClr val="dk1"/>
                </a:solidFill>
                <a:latin typeface="Times New Roman"/>
                <a:ea typeface="Times New Roman"/>
                <a:cs typeface="Times New Roman"/>
                <a:sym typeface="Times New Roman"/>
              </a:rPr>
              <a:t>surclassé</a:t>
            </a:r>
            <a:r>
              <a:rPr lang="fr-FR" sz="2000" b="0" i="0" u="none" strike="noStrike" cap="none">
                <a:solidFill>
                  <a:schemeClr val="dk1"/>
                </a:solidFill>
                <a:latin typeface="Times New Roman"/>
                <a:ea typeface="Times New Roman"/>
                <a:cs typeface="Times New Roman"/>
                <a:sym typeface="Times New Roman"/>
              </a:rPr>
              <a:t> »   il  est vu de type Animal  référence déclaré (animal).</a:t>
            </a:r>
            <a:endParaRPr sz="1400" b="0" i="0" u="none" strike="noStrike" cap="none">
              <a:solidFill>
                <a:srgbClr val="000000"/>
              </a:solidFill>
              <a:latin typeface="Arial"/>
              <a:ea typeface="Arial"/>
              <a:cs typeface="Arial"/>
              <a:sym typeface="Arial"/>
            </a:endParaRPr>
          </a:p>
          <a:p>
            <a:pPr marL="214313" marR="0" lvl="0" indent="-87313"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214313" marR="0" lvl="0" indent="-214313" algn="l" rtl="0">
              <a:lnSpc>
                <a:spcPct val="100000"/>
              </a:lnSpc>
              <a:spcBef>
                <a:spcPts val="0"/>
              </a:spcBef>
              <a:spcAft>
                <a:spcPts val="0"/>
              </a:spcAft>
              <a:buClr>
                <a:schemeClr val="dk1"/>
              </a:buClr>
              <a:buSzPts val="2000"/>
              <a:buFont typeface="Times New Roman"/>
              <a:buChar char="-"/>
            </a:pPr>
            <a:r>
              <a:rPr lang="fr-FR" sz="2000" b="0" i="0" u="none" strike="noStrike" cap="none">
                <a:solidFill>
                  <a:schemeClr val="dk1"/>
                </a:solidFill>
                <a:latin typeface="Times New Roman"/>
                <a:ea typeface="Times New Roman"/>
                <a:cs typeface="Times New Roman"/>
                <a:sym typeface="Times New Roman"/>
              </a:rPr>
              <a:t>Les fonctionnalités de Dog  sont restreintes à celles de Animal              </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chemeClr val="dk1"/>
              </a:buClr>
              <a:buSzPts val="2000"/>
              <a:buFont typeface="Times New Roman"/>
              <a:buChar char="-"/>
            </a:pPr>
            <a:r>
              <a:rPr lang="fr-FR" sz="2000" b="0" i="0" u="none" strike="noStrike" cap="none">
                <a:solidFill>
                  <a:schemeClr val="dk1"/>
                </a:solidFill>
                <a:latin typeface="Times New Roman"/>
                <a:ea typeface="Times New Roman"/>
                <a:cs typeface="Times New Roman"/>
                <a:sym typeface="Times New Roman"/>
              </a:rPr>
              <a:t> Le chien </a:t>
            </a:r>
            <a:r>
              <a:rPr lang="fr-FR" sz="2000" b="1" i="0" u="none" strike="noStrike" cap="none">
                <a:solidFill>
                  <a:schemeClr val="dk1"/>
                </a:solidFill>
                <a:latin typeface="Times New Roman"/>
                <a:ea typeface="Times New Roman"/>
                <a:cs typeface="Times New Roman"/>
                <a:sym typeface="Times New Roman"/>
              </a:rPr>
              <a:t>ne</a:t>
            </a:r>
            <a:r>
              <a:rPr lang="fr-FR" sz="2000" b="0" i="0" u="none" strike="noStrike" cap="none">
                <a:solidFill>
                  <a:schemeClr val="dk1"/>
                </a:solidFill>
                <a:latin typeface="Times New Roman"/>
                <a:ea typeface="Times New Roman"/>
                <a:cs typeface="Times New Roman"/>
                <a:sym typeface="Times New Roman"/>
              </a:rPr>
              <a:t> pourra </a:t>
            </a:r>
            <a:r>
              <a:rPr lang="fr-FR" sz="2000" b="1" i="0" u="none" strike="noStrike" cap="none">
                <a:solidFill>
                  <a:schemeClr val="dk1"/>
                </a:solidFill>
                <a:latin typeface="Times New Roman"/>
                <a:ea typeface="Times New Roman"/>
                <a:cs typeface="Times New Roman"/>
                <a:sym typeface="Times New Roman"/>
              </a:rPr>
              <a:t>pas</a:t>
            </a:r>
            <a:r>
              <a:rPr lang="fr-FR" sz="2000" b="0" i="0" u="none" strike="noStrike" cap="none">
                <a:solidFill>
                  <a:schemeClr val="dk1"/>
                </a:solidFill>
                <a:latin typeface="Times New Roman"/>
                <a:ea typeface="Times New Roman"/>
                <a:cs typeface="Times New Roman"/>
                <a:sym typeface="Times New Roman"/>
              </a:rPr>
              <a:t> être un chien  de garde (il peut pas appelé </a:t>
            </a:r>
            <a:r>
              <a:rPr lang="fr-FR" sz="2000" b="1" i="0" u="none" strike="noStrike" cap="none">
                <a:solidFill>
                  <a:schemeClr val="dk1"/>
                </a:solidFill>
                <a:latin typeface="Times New Roman"/>
                <a:ea typeface="Times New Roman"/>
                <a:cs typeface="Times New Roman"/>
                <a:sym typeface="Times New Roman"/>
              </a:rPr>
              <a:t>watch()</a:t>
            </a:r>
            <a:r>
              <a:rPr lang="fr-FR" sz="20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63"/>
                                        </p:tgtEl>
                                        <p:attrNameLst>
                                          <p:attrName>style.visibility</p:attrName>
                                        </p:attrNameLst>
                                      </p:cBhvr>
                                      <p:to>
                                        <p:strVal val="visible"/>
                                      </p:to>
                                    </p:set>
                                    <p:animEffect transition="in" filter="fade">
                                      <p:cBhvr>
                                        <p:cTn id="9"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b="1" dirty="0"/>
              <a:t>Le polymorphisme au runtime</a:t>
            </a:r>
            <a:endParaRPr dirty="0"/>
          </a:p>
        </p:txBody>
      </p:sp>
      <p:sp>
        <p:nvSpPr>
          <p:cNvPr id="271" name="Google Shape;2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13</a:t>
            </a:fld>
            <a:endParaRPr/>
          </a:p>
        </p:txBody>
      </p:sp>
      <p:cxnSp>
        <p:nvCxnSpPr>
          <p:cNvPr id="272" name="Google Shape;272;p13"/>
          <p:cNvCxnSpPr>
            <a:stCxn id="273" idx="0"/>
          </p:cNvCxnSpPr>
          <p:nvPr/>
        </p:nvCxnSpPr>
        <p:spPr>
          <a:xfrm rot="10800000">
            <a:off x="8889904" y="3463639"/>
            <a:ext cx="170400" cy="269100"/>
          </a:xfrm>
          <a:prstGeom prst="straightConnector1">
            <a:avLst/>
          </a:prstGeom>
          <a:noFill/>
          <a:ln w="25400" cap="flat" cmpd="sng">
            <a:solidFill>
              <a:schemeClr val="dk1"/>
            </a:solidFill>
            <a:prstDash val="solid"/>
            <a:miter lim="800000"/>
            <a:headEnd type="none" w="sm" len="sm"/>
            <a:tailEnd type="triangle" w="med" len="med"/>
          </a:ln>
        </p:spPr>
      </p:cxnSp>
      <p:grpSp>
        <p:nvGrpSpPr>
          <p:cNvPr id="274" name="Google Shape;274;p13"/>
          <p:cNvGrpSpPr/>
          <p:nvPr/>
        </p:nvGrpSpPr>
        <p:grpSpPr>
          <a:xfrm>
            <a:off x="8061049" y="3732739"/>
            <a:ext cx="1998510" cy="2405934"/>
            <a:chOff x="7366571" y="4983748"/>
            <a:chExt cx="1528030" cy="1252665"/>
          </a:xfrm>
        </p:grpSpPr>
        <p:sp>
          <p:nvSpPr>
            <p:cNvPr id="273" name="Google Shape;273;p13"/>
            <p:cNvSpPr/>
            <p:nvPr/>
          </p:nvSpPr>
          <p:spPr>
            <a:xfrm>
              <a:off x="7366571" y="4983748"/>
              <a:ext cx="1528029" cy="159684"/>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Dog</a:t>
              </a:r>
              <a:endParaRPr sz="1400" b="0" i="0" u="none" strike="noStrike" cap="none">
                <a:solidFill>
                  <a:srgbClr val="000000"/>
                </a:solidFill>
                <a:latin typeface="Arial"/>
                <a:ea typeface="Arial"/>
                <a:cs typeface="Arial"/>
                <a:sym typeface="Arial"/>
              </a:endParaRPr>
            </a:p>
          </p:txBody>
        </p:sp>
        <p:sp>
          <p:nvSpPr>
            <p:cNvPr id="275" name="Google Shape;275;p13"/>
            <p:cNvSpPr/>
            <p:nvPr/>
          </p:nvSpPr>
          <p:spPr>
            <a:xfrm>
              <a:off x="7366571" y="5138256"/>
              <a:ext cx="1528029" cy="1098157"/>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sp>
          <p:nvSpPr>
            <p:cNvPr id="276" name="Google Shape;276;p13"/>
            <p:cNvSpPr/>
            <p:nvPr/>
          </p:nvSpPr>
          <p:spPr>
            <a:xfrm>
              <a:off x="7366571" y="5267335"/>
              <a:ext cx="1528030" cy="969078"/>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public void eat(){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  sout(’’Un chien mange’’)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public void roam(){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  sout(’’Un chien voyage’’)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a:t>
              </a: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public void watch(){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  sout(’’je gardes’)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Times New Roman"/>
                <a:ea typeface="Times New Roman"/>
                <a:cs typeface="Times New Roman"/>
                <a:sym typeface="Times New Roman"/>
              </a:endParaRPr>
            </a:p>
          </p:txBody>
        </p:sp>
      </p:grpSp>
      <p:grpSp>
        <p:nvGrpSpPr>
          <p:cNvPr id="277" name="Google Shape;277;p13"/>
          <p:cNvGrpSpPr/>
          <p:nvPr/>
        </p:nvGrpSpPr>
        <p:grpSpPr>
          <a:xfrm>
            <a:off x="8331500" y="1886123"/>
            <a:ext cx="1457607" cy="1478836"/>
            <a:chOff x="9004119" y="1788010"/>
            <a:chExt cx="1582640" cy="1655863"/>
          </a:xfrm>
        </p:grpSpPr>
        <p:sp>
          <p:nvSpPr>
            <p:cNvPr id="278" name="Google Shape;278;p13"/>
            <p:cNvSpPr/>
            <p:nvPr/>
          </p:nvSpPr>
          <p:spPr>
            <a:xfrm>
              <a:off x="9004119" y="1788010"/>
              <a:ext cx="1582640" cy="297644"/>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279" name="Google Shape;279;p13"/>
            <p:cNvSpPr/>
            <p:nvPr/>
          </p:nvSpPr>
          <p:spPr>
            <a:xfrm>
              <a:off x="9004119" y="2085655"/>
              <a:ext cx="1582640" cy="245248"/>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sp>
          <p:nvSpPr>
            <p:cNvPr id="280" name="Google Shape;280;p13"/>
            <p:cNvSpPr/>
            <p:nvPr/>
          </p:nvSpPr>
          <p:spPr>
            <a:xfrm>
              <a:off x="9004119" y="2330903"/>
              <a:ext cx="1582640" cy="1112970"/>
            </a:xfrm>
            <a:prstGeom prst="rect">
              <a:avLst/>
            </a:prstGeom>
            <a:no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public </a:t>
              </a:r>
              <a:r>
                <a:rPr lang="fr-FR" sz="1100" b="1" i="0" u="none" strike="noStrike" cap="none" dirty="0" err="1">
                  <a:solidFill>
                    <a:schemeClr val="dk1"/>
                  </a:solidFill>
                  <a:latin typeface="Times New Roman"/>
                  <a:ea typeface="Times New Roman"/>
                  <a:cs typeface="Times New Roman"/>
                  <a:sym typeface="Times New Roman"/>
                </a:rPr>
                <a:t>void</a:t>
              </a:r>
              <a:r>
                <a:rPr lang="fr-FR" sz="1100" b="1" i="0" u="none" strike="noStrike" cap="none" dirty="0">
                  <a:solidFill>
                    <a:schemeClr val="dk1"/>
                  </a:solidFill>
                  <a:latin typeface="Times New Roman"/>
                  <a:ea typeface="Times New Roman"/>
                  <a:cs typeface="Times New Roman"/>
                  <a:sym typeface="Times New Roman"/>
                </a:rPr>
                <a:t> </a:t>
              </a:r>
              <a:r>
                <a:rPr lang="fr-FR" sz="1100" b="1" i="0" u="none" strike="noStrike" cap="none" dirty="0" err="1">
                  <a:solidFill>
                    <a:schemeClr val="dk1"/>
                  </a:solidFill>
                  <a:latin typeface="Times New Roman"/>
                  <a:ea typeface="Times New Roman"/>
                  <a:cs typeface="Times New Roman"/>
                  <a:sym typeface="Times New Roman"/>
                </a:rPr>
                <a:t>eat</a:t>
              </a:r>
              <a:r>
                <a:rPr lang="fr-FR" sz="1100" b="1"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  sout(’’je manges’)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public </a:t>
              </a:r>
              <a:r>
                <a:rPr lang="fr-FR" sz="1100" b="1" i="0" u="none" strike="noStrike" cap="none" dirty="0" err="1">
                  <a:solidFill>
                    <a:schemeClr val="dk1"/>
                  </a:solidFill>
                  <a:latin typeface="Times New Roman"/>
                  <a:ea typeface="Times New Roman"/>
                  <a:cs typeface="Times New Roman"/>
                  <a:sym typeface="Times New Roman"/>
                </a:rPr>
                <a:t>void</a:t>
              </a:r>
              <a:r>
                <a:rPr lang="fr-FR" sz="1100" b="1" i="0" u="none" strike="noStrike" cap="none" dirty="0">
                  <a:solidFill>
                    <a:schemeClr val="dk1"/>
                  </a:solidFill>
                  <a:latin typeface="Times New Roman"/>
                  <a:ea typeface="Times New Roman"/>
                  <a:cs typeface="Times New Roman"/>
                  <a:sym typeface="Times New Roman"/>
                </a:rPr>
                <a:t> </a:t>
              </a:r>
              <a:r>
                <a:rPr lang="fr-FR" sz="1100" b="1" i="0" u="none" strike="noStrike" cap="none" dirty="0" err="1">
                  <a:solidFill>
                    <a:schemeClr val="dk1"/>
                  </a:solidFill>
                  <a:latin typeface="Times New Roman"/>
                  <a:ea typeface="Times New Roman"/>
                  <a:cs typeface="Times New Roman"/>
                  <a:sym typeface="Times New Roman"/>
                </a:rPr>
                <a:t>roam</a:t>
              </a:r>
              <a:r>
                <a:rPr lang="fr-FR" sz="1100" b="1"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  sout(’’je voyages’)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fr-FR" sz="1100" b="1" i="0" u="none" strike="noStrike" cap="none" dirty="0">
                  <a:solidFill>
                    <a:schemeClr val="dk1"/>
                  </a:solidFill>
                  <a:latin typeface="Times New Roman"/>
                  <a:ea typeface="Times New Roman"/>
                  <a:cs typeface="Times New Roman"/>
                  <a:sym typeface="Times New Roman"/>
                </a:rPr>
                <a:t>}</a:t>
              </a:r>
              <a:endParaRPr sz="1100" b="0" i="0" u="none" strike="noStrike" cap="none" dirty="0">
                <a:solidFill>
                  <a:schemeClr val="dk1"/>
                </a:solidFill>
                <a:latin typeface="Times New Roman"/>
                <a:ea typeface="Times New Roman"/>
                <a:cs typeface="Times New Roman"/>
                <a:sym typeface="Times New Roman"/>
              </a:endParaRPr>
            </a:p>
          </p:txBody>
        </p:sp>
      </p:grpSp>
      <p:sp>
        <p:nvSpPr>
          <p:cNvPr id="281" name="Google Shape;281;p13"/>
          <p:cNvSpPr txBox="1"/>
          <p:nvPr/>
        </p:nvSpPr>
        <p:spPr>
          <a:xfrm>
            <a:off x="2003460" y="2216631"/>
            <a:ext cx="3315331" cy="369332"/>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chemeClr val="dk1"/>
                </a:solidFill>
                <a:latin typeface="Calibri"/>
                <a:ea typeface="Calibri"/>
                <a:cs typeface="Calibri"/>
                <a:sym typeface="Calibri"/>
              </a:rPr>
              <a:t>Animal</a:t>
            </a:r>
            <a:r>
              <a:rPr lang="fr-FR" sz="1800" b="0" i="0" u="none" strike="noStrike" cap="none">
                <a:solidFill>
                  <a:schemeClr val="dk1"/>
                </a:solidFill>
                <a:latin typeface="Calibri"/>
                <a:ea typeface="Calibri"/>
                <a:cs typeface="Calibri"/>
                <a:sym typeface="Calibri"/>
              </a:rPr>
              <a:t> animal = new </a:t>
            </a:r>
            <a:r>
              <a:rPr lang="fr-FR" sz="1800" b="1" i="0" u="none" strike="noStrike" cap="none">
                <a:solidFill>
                  <a:schemeClr val="dk1"/>
                </a:solidFill>
                <a:latin typeface="Calibri"/>
                <a:ea typeface="Calibri"/>
                <a:cs typeface="Calibri"/>
                <a:sym typeface="Calibri"/>
              </a:rPr>
              <a:t>Dog</a:t>
            </a:r>
            <a:r>
              <a:rPr lang="fr-FR"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282" name="Google Shape;282;p13"/>
          <p:cNvCxnSpPr>
            <a:stCxn id="283" idx="3"/>
          </p:cNvCxnSpPr>
          <p:nvPr/>
        </p:nvCxnSpPr>
        <p:spPr>
          <a:xfrm rot="10800000" flipH="1">
            <a:off x="5874000" y="2526218"/>
            <a:ext cx="2400900" cy="936000"/>
          </a:xfrm>
          <a:prstGeom prst="straightConnector1">
            <a:avLst/>
          </a:prstGeom>
          <a:noFill/>
          <a:ln w="12700" cap="flat" cmpd="sng">
            <a:solidFill>
              <a:schemeClr val="accent1"/>
            </a:solidFill>
            <a:prstDash val="solid"/>
            <a:miter lim="800000"/>
            <a:headEnd type="none" w="sm" len="sm"/>
            <a:tailEnd type="triangle" w="med" len="med"/>
          </a:ln>
        </p:spPr>
      </p:cxnSp>
      <p:sp>
        <p:nvSpPr>
          <p:cNvPr id="283" name="Google Shape;283;p13"/>
          <p:cNvSpPr txBox="1"/>
          <p:nvPr/>
        </p:nvSpPr>
        <p:spPr>
          <a:xfrm>
            <a:off x="4120897" y="3108275"/>
            <a:ext cx="1753103" cy="7078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dirty="0" err="1">
                <a:solidFill>
                  <a:schemeClr val="dk1"/>
                </a:solidFill>
                <a:latin typeface="Calibri"/>
                <a:ea typeface="Calibri"/>
                <a:cs typeface="Calibri"/>
                <a:sym typeface="Calibri"/>
              </a:rPr>
              <a:t>animal</a:t>
            </a:r>
            <a:r>
              <a:rPr lang="fr-FR" sz="2000" b="0" i="0" u="none" strike="noStrike" cap="none" dirty="0" err="1">
                <a:solidFill>
                  <a:schemeClr val="dk1"/>
                </a:solidFill>
                <a:latin typeface="Calibri"/>
                <a:ea typeface="Calibri"/>
                <a:cs typeface="Calibri"/>
                <a:sym typeface="Calibri"/>
              </a:rPr>
              <a:t>.eat</a:t>
            </a:r>
            <a:r>
              <a:rPr lang="fr-FR" sz="20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cxnSp>
        <p:nvCxnSpPr>
          <p:cNvPr id="284" name="Google Shape;284;p13"/>
          <p:cNvCxnSpPr/>
          <p:nvPr/>
        </p:nvCxnSpPr>
        <p:spPr>
          <a:xfrm>
            <a:off x="5894962" y="3344129"/>
            <a:ext cx="2136319" cy="754028"/>
          </a:xfrm>
          <a:prstGeom prst="straightConnector1">
            <a:avLst/>
          </a:prstGeom>
          <a:noFill/>
          <a:ln w="12700" cap="flat" cmpd="sng">
            <a:solidFill>
              <a:schemeClr val="accent1"/>
            </a:solidFill>
            <a:prstDash val="solid"/>
            <a:miter lim="800000"/>
            <a:headEnd type="none" w="sm" len="sm"/>
            <a:tailEnd type="triangle" w="med" len="med"/>
          </a:ln>
        </p:spPr>
      </p:cxnSp>
      <p:sp>
        <p:nvSpPr>
          <p:cNvPr id="285" name="Google Shape;285;p13"/>
          <p:cNvSpPr/>
          <p:nvPr/>
        </p:nvSpPr>
        <p:spPr>
          <a:xfrm>
            <a:off x="1998325" y="4468531"/>
            <a:ext cx="5777575" cy="123110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Lorsqu’une méthode d’un objet est accédée au travers d’une référence “</a:t>
            </a:r>
            <a:r>
              <a:rPr lang="fr-FR" sz="2000" b="1" i="0" u="none" strike="noStrike" cap="none">
                <a:solidFill>
                  <a:schemeClr val="dk1"/>
                </a:solidFill>
                <a:latin typeface="Times New Roman"/>
                <a:ea typeface="Times New Roman"/>
                <a:cs typeface="Times New Roman"/>
                <a:sym typeface="Times New Roman"/>
              </a:rPr>
              <a:t>surclassée</a:t>
            </a:r>
            <a:r>
              <a:rPr lang="fr-FR" sz="1800" b="0" i="0" u="none" strike="noStrike" cap="none">
                <a:solidFill>
                  <a:schemeClr val="dk1"/>
                </a:solidFill>
                <a:latin typeface="Times New Roman"/>
                <a:ea typeface="Times New Roman"/>
                <a:cs typeface="Times New Roman"/>
                <a:sym typeface="Times New Roman"/>
              </a:rPr>
              <a:t>” (animal),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fr-FR" sz="1800" b="0" i="0" u="none" strike="noStrike" cap="none">
                <a:solidFill>
                  <a:schemeClr val="dk1"/>
                </a:solidFill>
                <a:latin typeface="Times New Roman"/>
                <a:ea typeface="Times New Roman"/>
                <a:cs typeface="Times New Roman"/>
                <a:sym typeface="Times New Roman"/>
              </a:rPr>
              <a:t>c’est la méthode définie au niveau de la </a:t>
            </a:r>
            <a:r>
              <a:rPr lang="fr-FR" sz="1800" b="1" i="0" u="none" strike="noStrike" cap="none">
                <a:solidFill>
                  <a:schemeClr val="dk1"/>
                </a:solidFill>
                <a:latin typeface="Times New Roman"/>
                <a:ea typeface="Times New Roman"/>
                <a:cs typeface="Times New Roman"/>
                <a:sym typeface="Times New Roman"/>
              </a:rPr>
              <a:t>classe réelle </a:t>
            </a:r>
            <a:r>
              <a:rPr lang="fr-FR" sz="1800" b="0" i="0" u="none" strike="noStrike" cap="none">
                <a:solidFill>
                  <a:schemeClr val="dk1"/>
                </a:solidFill>
                <a:latin typeface="Times New Roman"/>
                <a:ea typeface="Times New Roman"/>
                <a:cs typeface="Times New Roman"/>
                <a:sym typeface="Times New Roman"/>
              </a:rPr>
              <a:t>(Dog) de l’objet qui est invoquée et exécutée (« Un chien mange »)</a:t>
            </a:r>
            <a:endParaRPr sz="1400" b="0" i="0" u="none" strike="noStrike" cap="none">
              <a:solidFill>
                <a:srgbClr val="000000"/>
              </a:solidFill>
              <a:latin typeface="Arial"/>
              <a:ea typeface="Arial"/>
              <a:cs typeface="Arial"/>
              <a:sym typeface="Arial"/>
            </a:endParaRPr>
          </a:p>
        </p:txBody>
      </p:sp>
      <p:sp>
        <p:nvSpPr>
          <p:cNvPr id="286" name="Google Shape;286;p13"/>
          <p:cNvSpPr/>
          <p:nvPr/>
        </p:nvSpPr>
        <p:spPr>
          <a:xfrm>
            <a:off x="6603081" y="2582506"/>
            <a:ext cx="720080" cy="732735"/>
          </a:xfrm>
          <a:prstGeom prst="mathMultiply">
            <a:avLst>
              <a:gd name="adj1" fmla="val 23520"/>
            </a:avLst>
          </a:prstGeom>
          <a:solidFill>
            <a:srgbClr val="CC0000"/>
          </a:solidFill>
          <a:ln w="1270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 polymorphisme au runtime</a:t>
            </a:r>
            <a:endParaRPr/>
          </a:p>
        </p:txBody>
      </p:sp>
      <p:sp>
        <p:nvSpPr>
          <p:cNvPr id="292" name="Google Shape;29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14</a:t>
            </a:fld>
            <a:endParaRPr/>
          </a:p>
        </p:txBody>
      </p:sp>
      <p:sp>
        <p:nvSpPr>
          <p:cNvPr id="293" name="Google Shape;293;p14"/>
          <p:cNvSpPr txBox="1">
            <a:spLocks noGrp="1"/>
          </p:cNvSpPr>
          <p:nvPr>
            <p:ph type="body" idx="1"/>
          </p:nvPr>
        </p:nvSpPr>
        <p:spPr>
          <a:xfrm>
            <a:off x="1652471" y="2066778"/>
            <a:ext cx="9701329" cy="428957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1" indent="0" algn="l" rtl="0">
              <a:lnSpc>
                <a:spcPct val="70000"/>
              </a:lnSpc>
              <a:spcBef>
                <a:spcPts val="0"/>
              </a:spcBef>
              <a:spcAft>
                <a:spcPts val="0"/>
              </a:spcAft>
              <a:buClr>
                <a:schemeClr val="dk1"/>
              </a:buClr>
              <a:buSzPts val="600"/>
              <a:buNone/>
            </a:pPr>
            <a:endParaRPr sz="600">
              <a:solidFill>
                <a:schemeClr val="dk1"/>
              </a:solidFill>
              <a:latin typeface="Times New Roman"/>
              <a:ea typeface="Times New Roman"/>
              <a:cs typeface="Times New Roman"/>
              <a:sym typeface="Times New Roman"/>
            </a:endParaRPr>
          </a:p>
          <a:p>
            <a:pPr marL="342900" lvl="1" indent="0" algn="l" rtl="0">
              <a:lnSpc>
                <a:spcPct val="150000"/>
              </a:lnSpc>
              <a:spcBef>
                <a:spcPts val="500"/>
              </a:spcBef>
              <a:spcAft>
                <a:spcPts val="0"/>
              </a:spcAft>
              <a:buClr>
                <a:schemeClr val="dk1"/>
              </a:buClr>
              <a:buSzPts val="2400"/>
              <a:buNone/>
            </a:pPr>
            <a:r>
              <a:rPr lang="fr-FR" sz="2400">
                <a:solidFill>
                  <a:schemeClr val="dk1"/>
                </a:solidFill>
                <a:latin typeface="Times New Roman"/>
                <a:ea typeface="Times New Roman"/>
                <a:cs typeface="Times New Roman"/>
                <a:sym typeface="Times New Roman"/>
              </a:rPr>
              <a:t>le choix du code à exécuter (pour une méthode polymorphe) ne se fait pas </a:t>
            </a:r>
            <a:r>
              <a:rPr lang="fr-FR" sz="2400" b="1">
                <a:solidFill>
                  <a:schemeClr val="dk1"/>
                </a:solidFill>
                <a:latin typeface="Times New Roman"/>
                <a:ea typeface="Times New Roman"/>
                <a:cs typeface="Times New Roman"/>
                <a:sym typeface="Times New Roman"/>
              </a:rPr>
              <a:t>statiquement à la compilation mais dynamiquement à l'exécution.</a:t>
            </a:r>
            <a:endParaRPr/>
          </a:p>
          <a:p>
            <a:pPr marL="342900" lvl="1" indent="0" algn="l" rtl="0">
              <a:lnSpc>
                <a:spcPct val="70000"/>
              </a:lnSpc>
              <a:spcBef>
                <a:spcPts val="50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1" indent="0" algn="l" rtl="0">
              <a:lnSpc>
                <a:spcPct val="70000"/>
              </a:lnSpc>
              <a:spcBef>
                <a:spcPts val="50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1" indent="0" algn="l" rtl="0">
              <a:lnSpc>
                <a:spcPct val="150000"/>
              </a:lnSpc>
              <a:spcBef>
                <a:spcPts val="500"/>
              </a:spcBef>
              <a:spcAft>
                <a:spcPts val="0"/>
              </a:spcAft>
              <a:buClr>
                <a:schemeClr val="dk1"/>
              </a:buClr>
              <a:buSzPts val="2400"/>
              <a:buNone/>
            </a:pPr>
            <a:r>
              <a:rPr lang="fr-FR" sz="2400">
                <a:solidFill>
                  <a:schemeClr val="dk1"/>
                </a:solidFill>
                <a:latin typeface="Times New Roman"/>
                <a:ea typeface="Times New Roman"/>
                <a:cs typeface="Times New Roman"/>
                <a:sym typeface="Times New Roman"/>
              </a:rPr>
              <a:t>Le polymorphisme qui est fondamental en programmation OO est rendu possible par le fait que les messages sont résolus dynamiquement (</a:t>
            </a:r>
            <a:r>
              <a:rPr lang="fr-FR" sz="2400" b="1">
                <a:solidFill>
                  <a:schemeClr val="dk1"/>
                </a:solidFill>
                <a:latin typeface="Times New Roman"/>
                <a:ea typeface="Times New Roman"/>
                <a:cs typeface="Times New Roman"/>
                <a:sym typeface="Times New Roman"/>
              </a:rPr>
              <a:t>message binding</a:t>
            </a:r>
            <a:r>
              <a:rPr lang="fr-FR" sz="2400">
                <a:solidFill>
                  <a:schemeClr val="dk1"/>
                </a:solidFill>
                <a:latin typeface="Times New Roman"/>
                <a:ea typeface="Times New Roman"/>
                <a:cs typeface="Times New Roman"/>
                <a:sym typeface="Times New Roman"/>
              </a:rPr>
              <a:t>). </a:t>
            </a:r>
            <a:endParaRPr/>
          </a:p>
          <a:p>
            <a:pPr marL="342900" lvl="1" indent="0" algn="l" rtl="0">
              <a:lnSpc>
                <a:spcPct val="70000"/>
              </a:lnSpc>
              <a:spcBef>
                <a:spcPts val="500"/>
              </a:spcBef>
              <a:spcAft>
                <a:spcPts val="0"/>
              </a:spcAft>
              <a:buClr>
                <a:schemeClr val="dk1"/>
              </a:buClr>
              <a:buSzPts val="600"/>
              <a:buNone/>
            </a:pPr>
            <a:endParaRPr sz="600">
              <a:solidFill>
                <a:schemeClr val="dk1"/>
              </a:solidFill>
              <a:latin typeface="Times New Roman"/>
              <a:ea typeface="Times New Roman"/>
              <a:cs typeface="Times New Roman"/>
              <a:sym typeface="Times New Roman"/>
            </a:endParaRPr>
          </a:p>
          <a:p>
            <a:pPr marL="342900" lvl="1" indent="0" algn="l" rtl="0">
              <a:lnSpc>
                <a:spcPct val="70000"/>
              </a:lnSpc>
              <a:spcBef>
                <a:spcPts val="500"/>
              </a:spcBef>
              <a:spcAft>
                <a:spcPts val="0"/>
              </a:spcAft>
              <a:buClr>
                <a:schemeClr val="dk1"/>
              </a:buClr>
              <a:buSzPts val="600"/>
              <a:buNone/>
            </a:pPr>
            <a:endParaRPr sz="600">
              <a:solidFill>
                <a:schemeClr val="dk1"/>
              </a:solidFill>
              <a:latin typeface="Times New Roman"/>
              <a:ea typeface="Times New Roman"/>
              <a:cs typeface="Times New Roman"/>
              <a:sym typeface="Times New Roman"/>
            </a:endParaRPr>
          </a:p>
          <a:p>
            <a:pPr marL="685800" lvl="1" indent="-190500" algn="l" rtl="0">
              <a:lnSpc>
                <a:spcPct val="70000"/>
              </a:lnSpc>
              <a:spcBef>
                <a:spcPts val="500"/>
              </a:spcBef>
              <a:spcAft>
                <a:spcPts val="0"/>
              </a:spcAft>
              <a:buClr>
                <a:schemeClr val="dk1"/>
              </a:buClr>
              <a:buSzPts val="600"/>
              <a:buFont typeface="Arial"/>
              <a:buNone/>
            </a:pPr>
            <a:endParaRPr sz="600">
              <a:solidFill>
                <a:schemeClr val="dk1"/>
              </a:solidFill>
              <a:latin typeface="Times New Roman"/>
              <a:ea typeface="Times New Roman"/>
              <a:cs typeface="Times New Roman"/>
              <a:sym typeface="Times New Roman"/>
            </a:endParaRPr>
          </a:p>
          <a:p>
            <a:pPr marL="342900" lvl="1" indent="0" algn="l" rtl="0">
              <a:lnSpc>
                <a:spcPct val="70000"/>
              </a:lnSpc>
              <a:spcBef>
                <a:spcPts val="500"/>
              </a:spcBef>
              <a:spcAft>
                <a:spcPts val="0"/>
              </a:spcAft>
              <a:buClr>
                <a:schemeClr val="dk1"/>
              </a:buClr>
              <a:buSzPts val="600"/>
              <a:buNone/>
            </a:pPr>
            <a:r>
              <a:rPr lang="fr-FR" sz="600">
                <a:solidFill>
                  <a:schemeClr val="dk1"/>
                </a:solidFill>
                <a:latin typeface="Times New Roman"/>
                <a:ea typeface="Times New Roman"/>
                <a:cs typeface="Times New Roman"/>
                <a:sym typeface="Times New Roman"/>
              </a:rPr>
              <a:t> </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 polymorphisme au runtime</a:t>
            </a:r>
            <a:endParaRPr/>
          </a:p>
        </p:txBody>
      </p:sp>
      <p:sp>
        <p:nvSpPr>
          <p:cNvPr id="299" name="Google Shape;29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15</a:t>
            </a:fld>
            <a:endParaRPr/>
          </a:p>
        </p:txBody>
      </p:sp>
      <p:sp>
        <p:nvSpPr>
          <p:cNvPr id="300" name="Google Shape;300;p15"/>
          <p:cNvSpPr txBox="1"/>
          <p:nvPr/>
        </p:nvSpPr>
        <p:spPr>
          <a:xfrm>
            <a:off x="6249745" y="1932314"/>
            <a:ext cx="2577124" cy="3692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chemeClr val="dk1"/>
                </a:solidFill>
                <a:latin typeface="Times New Roman"/>
                <a:ea typeface="Times New Roman"/>
                <a:cs typeface="Times New Roman"/>
                <a:sym typeface="Times New Roman"/>
              </a:rPr>
              <a:t>Animal </a:t>
            </a:r>
            <a:r>
              <a:rPr lang="fr-FR" sz="1800" b="0" i="0" u="none" strike="noStrike" cap="none">
                <a:solidFill>
                  <a:schemeClr val="dk1"/>
                </a:solidFill>
                <a:latin typeface="Calibri"/>
                <a:ea typeface="Calibri"/>
                <a:cs typeface="Calibri"/>
                <a:sym typeface="Calibri"/>
              </a:rPr>
              <a:t>w = new </a:t>
            </a:r>
            <a:r>
              <a:rPr lang="fr-FR" sz="1800" b="1" i="0" u="none" strike="noStrike" cap="none">
                <a:solidFill>
                  <a:schemeClr val="dk1"/>
                </a:solidFill>
                <a:latin typeface="Times New Roman"/>
                <a:ea typeface="Times New Roman"/>
                <a:cs typeface="Times New Roman"/>
                <a:sym typeface="Times New Roman"/>
              </a:rPr>
              <a:t>Wolf();</a:t>
            </a:r>
            <a:endParaRPr sz="1800" b="1" i="0" u="none" strike="noStrike" cap="none">
              <a:solidFill>
                <a:schemeClr val="dk1"/>
              </a:solidFill>
              <a:latin typeface="Times New Roman"/>
              <a:ea typeface="Times New Roman"/>
              <a:cs typeface="Times New Roman"/>
              <a:sym typeface="Times New Roman"/>
            </a:endParaRPr>
          </a:p>
        </p:txBody>
      </p:sp>
      <p:grpSp>
        <p:nvGrpSpPr>
          <p:cNvPr id="301" name="Google Shape;301;p15"/>
          <p:cNvGrpSpPr/>
          <p:nvPr/>
        </p:nvGrpSpPr>
        <p:grpSpPr>
          <a:xfrm>
            <a:off x="8826869" y="1725563"/>
            <a:ext cx="1600682" cy="4477207"/>
            <a:chOff x="9918868" y="1150705"/>
            <a:chExt cx="1026378" cy="4025742"/>
          </a:xfrm>
        </p:grpSpPr>
        <p:grpSp>
          <p:nvGrpSpPr>
            <p:cNvPr id="302" name="Google Shape;302;p15"/>
            <p:cNvGrpSpPr/>
            <p:nvPr/>
          </p:nvGrpSpPr>
          <p:grpSpPr>
            <a:xfrm>
              <a:off x="10000746" y="1150705"/>
              <a:ext cx="910825" cy="1430112"/>
              <a:chOff x="9940877" y="1184071"/>
              <a:chExt cx="910825" cy="1430112"/>
            </a:xfrm>
          </p:grpSpPr>
          <p:grpSp>
            <p:nvGrpSpPr>
              <p:cNvPr id="303" name="Google Shape;303;p15"/>
              <p:cNvGrpSpPr/>
              <p:nvPr/>
            </p:nvGrpSpPr>
            <p:grpSpPr>
              <a:xfrm>
                <a:off x="9940877" y="1184071"/>
                <a:ext cx="910825" cy="1373193"/>
                <a:chOff x="9956697" y="1543871"/>
                <a:chExt cx="1607146" cy="1770911"/>
              </a:xfrm>
            </p:grpSpPr>
            <p:sp>
              <p:nvSpPr>
                <p:cNvPr id="304" name="Google Shape;304;p15"/>
                <p:cNvSpPr/>
                <p:nvPr/>
              </p:nvSpPr>
              <p:spPr>
                <a:xfrm>
                  <a:off x="9956697" y="1543871"/>
                  <a:ext cx="1607146" cy="416660"/>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305" name="Google Shape;305;p15"/>
                <p:cNvSpPr/>
                <p:nvPr/>
              </p:nvSpPr>
              <p:spPr>
                <a:xfrm>
                  <a:off x="9956697" y="1960531"/>
                  <a:ext cx="1607146" cy="245248"/>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06" name="Google Shape;306;p15"/>
                <p:cNvSpPr/>
                <p:nvPr/>
              </p:nvSpPr>
              <p:spPr>
                <a:xfrm>
                  <a:off x="9956697" y="2205779"/>
                  <a:ext cx="1607146" cy="1109003"/>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p:txBody>
            </p:sp>
          </p:grpSp>
          <p:sp>
            <p:nvSpPr>
              <p:cNvPr id="307" name="Google Shape;307;p15"/>
              <p:cNvSpPr txBox="1"/>
              <p:nvPr/>
            </p:nvSpPr>
            <p:spPr>
              <a:xfrm>
                <a:off x="9944861" y="1756284"/>
                <a:ext cx="713545" cy="857899"/>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err="1">
                    <a:solidFill>
                      <a:schemeClr val="dk1"/>
                    </a:solidFill>
                    <a:latin typeface="Times New Roman"/>
                    <a:ea typeface="Times New Roman"/>
                    <a:cs typeface="Times New Roman"/>
                    <a:sym typeface="Times New Roman"/>
                  </a:rPr>
                  <a:t>makeNoise</a:t>
                </a:r>
                <a:r>
                  <a:rPr lang="fr-FR"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err="1">
                    <a:solidFill>
                      <a:schemeClr val="dk1"/>
                    </a:solidFill>
                    <a:latin typeface="Times New Roman"/>
                    <a:ea typeface="Times New Roman"/>
                    <a:cs typeface="Times New Roman"/>
                    <a:sym typeface="Times New Roman"/>
                  </a:rPr>
                  <a:t>eat</a:t>
                </a:r>
                <a:r>
                  <a:rPr lang="fr-FR"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a:buSzPts val="1400"/>
                </a:pPr>
                <a:r>
                  <a:rPr lang="fr-FR" dirty="0" err="1">
                    <a:solidFill>
                      <a:schemeClr val="dk1"/>
                    </a:solidFill>
                    <a:latin typeface="Times New Roman"/>
                    <a:ea typeface="Times New Roman"/>
                    <a:cs typeface="Times New Roman"/>
                    <a:sym typeface="Times New Roman"/>
                  </a:rPr>
                  <a:t>sleep</a:t>
                </a:r>
                <a:r>
                  <a:rPr lang="fr-FR">
                    <a:solidFill>
                      <a:schemeClr val="dk1"/>
                    </a:solidFill>
                    <a:latin typeface="Times New Roman"/>
                    <a:ea typeface="Times New Roman"/>
                    <a:cs typeface="Times New Roman"/>
                    <a:sym typeface="Times New Roman"/>
                  </a:rPr>
                  <a:t>()</a:t>
                </a:r>
                <a:endParaRPr lang="fr-FR"/>
              </a:p>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chemeClr val="dk1"/>
                    </a:solidFill>
                    <a:latin typeface="Times New Roman"/>
                    <a:ea typeface="Times New Roman"/>
                    <a:cs typeface="Times New Roman"/>
                    <a:sym typeface="Times New Roman"/>
                  </a:rPr>
                  <a:t>roam</a:t>
                </a:r>
                <a:r>
                  <a:rPr lang="fr-FR"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p:txBody>
          </p:sp>
        </p:grpSp>
        <p:grpSp>
          <p:nvGrpSpPr>
            <p:cNvPr id="308" name="Google Shape;308;p15"/>
            <p:cNvGrpSpPr/>
            <p:nvPr/>
          </p:nvGrpSpPr>
          <p:grpSpPr>
            <a:xfrm>
              <a:off x="10000746" y="2844096"/>
              <a:ext cx="870931" cy="944121"/>
              <a:chOff x="7440862" y="3193246"/>
              <a:chExt cx="1419789" cy="944121"/>
            </a:xfrm>
          </p:grpSpPr>
          <p:grpSp>
            <p:nvGrpSpPr>
              <p:cNvPr id="309" name="Google Shape;309;p15"/>
              <p:cNvGrpSpPr/>
              <p:nvPr/>
            </p:nvGrpSpPr>
            <p:grpSpPr>
              <a:xfrm>
                <a:off x="7440862" y="3193246"/>
                <a:ext cx="1419789" cy="944121"/>
                <a:chOff x="9956697" y="1543871"/>
                <a:chExt cx="1607146" cy="1235594"/>
              </a:xfrm>
            </p:grpSpPr>
            <p:sp>
              <p:nvSpPr>
                <p:cNvPr id="310" name="Google Shape;310;p15"/>
                <p:cNvSpPr/>
                <p:nvPr/>
              </p:nvSpPr>
              <p:spPr>
                <a:xfrm>
                  <a:off x="9956697" y="1543871"/>
                  <a:ext cx="1607146" cy="416660"/>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Times New Roman"/>
                      <a:ea typeface="Times New Roman"/>
                      <a:cs typeface="Times New Roman"/>
                      <a:sym typeface="Times New Roman"/>
                    </a:rPr>
                    <a:t>Canine</a:t>
                  </a:r>
                  <a:endParaRPr sz="2800" b="0" i="0" u="none" strike="noStrike" cap="none">
                    <a:solidFill>
                      <a:schemeClr val="dk1"/>
                    </a:solidFill>
                    <a:latin typeface="Times New Roman"/>
                    <a:ea typeface="Times New Roman"/>
                    <a:cs typeface="Times New Roman"/>
                    <a:sym typeface="Times New Roman"/>
                  </a:endParaRPr>
                </a:p>
              </p:txBody>
            </p:sp>
            <p:sp>
              <p:nvSpPr>
                <p:cNvPr id="311" name="Google Shape;311;p15"/>
                <p:cNvSpPr/>
                <p:nvPr/>
              </p:nvSpPr>
              <p:spPr>
                <a:xfrm>
                  <a:off x="9956697" y="1960531"/>
                  <a:ext cx="1607146" cy="245248"/>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12" name="Google Shape;312;p15"/>
                <p:cNvSpPr/>
                <p:nvPr/>
              </p:nvSpPr>
              <p:spPr>
                <a:xfrm>
                  <a:off x="9956697" y="2205779"/>
                  <a:ext cx="1607146" cy="573686"/>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p:txBody>
            </p:sp>
          </p:grpSp>
          <p:sp>
            <p:nvSpPr>
              <p:cNvPr id="313" name="Google Shape;313;p15"/>
              <p:cNvSpPr txBox="1"/>
              <p:nvPr/>
            </p:nvSpPr>
            <p:spPr>
              <a:xfrm>
                <a:off x="7454486" y="3790830"/>
                <a:ext cx="792905" cy="304415"/>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Times New Roman"/>
                    <a:ea typeface="Times New Roman"/>
                    <a:cs typeface="Times New Roman"/>
                    <a:sym typeface="Times New Roman"/>
                  </a:rPr>
                  <a:t>roam</a:t>
                </a:r>
                <a:r>
                  <a:rPr lang="fr-FR" sz="1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grpSp>
          <p:nvGrpSpPr>
            <p:cNvPr id="314" name="Google Shape;314;p15"/>
            <p:cNvGrpSpPr/>
            <p:nvPr/>
          </p:nvGrpSpPr>
          <p:grpSpPr>
            <a:xfrm>
              <a:off x="9918868" y="4123565"/>
              <a:ext cx="1026378" cy="1052882"/>
              <a:chOff x="5187471" y="3389729"/>
              <a:chExt cx="1419789" cy="1052882"/>
            </a:xfrm>
          </p:grpSpPr>
          <p:grpSp>
            <p:nvGrpSpPr>
              <p:cNvPr id="315" name="Google Shape;315;p15"/>
              <p:cNvGrpSpPr/>
              <p:nvPr/>
            </p:nvGrpSpPr>
            <p:grpSpPr>
              <a:xfrm>
                <a:off x="5187471" y="3389729"/>
                <a:ext cx="1419789" cy="988739"/>
                <a:chOff x="9956697" y="1543871"/>
                <a:chExt cx="1607146" cy="1293987"/>
              </a:xfrm>
            </p:grpSpPr>
            <p:sp>
              <p:nvSpPr>
                <p:cNvPr id="316" name="Google Shape;316;p15"/>
                <p:cNvSpPr/>
                <p:nvPr/>
              </p:nvSpPr>
              <p:spPr>
                <a:xfrm>
                  <a:off x="9956697" y="1543871"/>
                  <a:ext cx="1607146" cy="416660"/>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Times New Roman"/>
                      <a:ea typeface="Times New Roman"/>
                      <a:cs typeface="Times New Roman"/>
                      <a:sym typeface="Times New Roman"/>
                    </a:rPr>
                    <a:t>Wolf</a:t>
                  </a:r>
                  <a:endParaRPr sz="2800" b="0" i="0" u="none" strike="noStrike" cap="none">
                    <a:solidFill>
                      <a:schemeClr val="dk1"/>
                    </a:solidFill>
                    <a:latin typeface="Times New Roman"/>
                    <a:ea typeface="Times New Roman"/>
                    <a:cs typeface="Times New Roman"/>
                    <a:sym typeface="Times New Roman"/>
                  </a:endParaRPr>
                </a:p>
              </p:txBody>
            </p:sp>
            <p:sp>
              <p:nvSpPr>
                <p:cNvPr id="317" name="Google Shape;317;p15"/>
                <p:cNvSpPr/>
                <p:nvPr/>
              </p:nvSpPr>
              <p:spPr>
                <a:xfrm>
                  <a:off x="9956697" y="1960531"/>
                  <a:ext cx="1607146" cy="245248"/>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18" name="Google Shape;318;p15"/>
                <p:cNvSpPr/>
                <p:nvPr/>
              </p:nvSpPr>
              <p:spPr>
                <a:xfrm>
                  <a:off x="9956697" y="2205779"/>
                  <a:ext cx="1607146" cy="632079"/>
                </a:xfrm>
                <a:prstGeom prst="rect">
                  <a:avLst/>
                </a:prstGeom>
                <a:no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p:txBody>
            </p:sp>
          </p:grpSp>
          <p:sp>
            <p:nvSpPr>
              <p:cNvPr id="319" name="Google Shape;319;p15"/>
              <p:cNvSpPr txBox="1"/>
              <p:nvPr/>
            </p:nvSpPr>
            <p:spPr>
              <a:xfrm>
                <a:off x="5187471" y="3916803"/>
                <a:ext cx="1106482" cy="525808"/>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Times New Roman"/>
                    <a:ea typeface="Times New Roman"/>
                    <a:cs typeface="Times New Roman"/>
                    <a:sym typeface="Times New Roman"/>
                  </a:rPr>
                  <a:t>makeNoise()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Times New Roman"/>
                    <a:ea typeface="Times New Roman"/>
                    <a:cs typeface="Times New Roman"/>
                    <a:sym typeface="Times New Roman"/>
                  </a:rPr>
                  <a:t>eat()</a:t>
                </a:r>
                <a:endParaRPr sz="1400" b="0" i="0" u="none" strike="noStrike" cap="none">
                  <a:solidFill>
                    <a:srgbClr val="000000"/>
                  </a:solidFill>
                  <a:latin typeface="Arial"/>
                  <a:ea typeface="Arial"/>
                  <a:cs typeface="Arial"/>
                  <a:sym typeface="Arial"/>
                </a:endParaRPr>
              </a:p>
            </p:txBody>
          </p:sp>
        </p:grpSp>
        <p:cxnSp>
          <p:nvCxnSpPr>
            <p:cNvPr id="320" name="Google Shape;320;p15"/>
            <p:cNvCxnSpPr>
              <a:stCxn id="316" idx="0"/>
              <a:endCxn id="312" idx="2"/>
            </p:cNvCxnSpPr>
            <p:nvPr/>
          </p:nvCxnSpPr>
          <p:spPr>
            <a:xfrm rot="10800000" flipH="1">
              <a:off x="10432057" y="3788165"/>
              <a:ext cx="4200" cy="335400"/>
            </a:xfrm>
            <a:prstGeom prst="straightConnector1">
              <a:avLst/>
            </a:prstGeom>
            <a:noFill/>
            <a:ln w="19050" cap="flat" cmpd="sng">
              <a:solidFill>
                <a:srgbClr val="0070C0"/>
              </a:solidFill>
              <a:prstDash val="solid"/>
              <a:miter lim="800000"/>
              <a:headEnd type="none" w="sm" len="sm"/>
              <a:tailEnd type="triangle" w="med" len="med"/>
            </a:ln>
          </p:spPr>
        </p:cxnSp>
        <p:cxnSp>
          <p:nvCxnSpPr>
            <p:cNvPr id="321" name="Google Shape;321;p15"/>
            <p:cNvCxnSpPr>
              <a:stCxn id="310" idx="0"/>
              <a:endCxn id="306" idx="2"/>
            </p:cNvCxnSpPr>
            <p:nvPr/>
          </p:nvCxnSpPr>
          <p:spPr>
            <a:xfrm rot="10800000" flipH="1">
              <a:off x="10436211" y="2523996"/>
              <a:ext cx="20100" cy="320100"/>
            </a:xfrm>
            <a:prstGeom prst="straightConnector1">
              <a:avLst/>
            </a:prstGeom>
            <a:noFill/>
            <a:ln w="19050" cap="flat" cmpd="sng">
              <a:solidFill>
                <a:srgbClr val="0070C0"/>
              </a:solidFill>
              <a:prstDash val="solid"/>
              <a:miter lim="800000"/>
              <a:headEnd type="none" w="sm" len="sm"/>
              <a:tailEnd type="triangle" w="med" len="med"/>
            </a:ln>
          </p:spPr>
        </p:cxnSp>
      </p:grpSp>
      <p:grpSp>
        <p:nvGrpSpPr>
          <p:cNvPr id="322" name="Google Shape;322;p15"/>
          <p:cNvGrpSpPr/>
          <p:nvPr/>
        </p:nvGrpSpPr>
        <p:grpSpPr>
          <a:xfrm>
            <a:off x="6570884" y="2806545"/>
            <a:ext cx="1704377" cy="1678585"/>
            <a:chOff x="2404890" y="2520444"/>
            <a:chExt cx="2272503" cy="2238112"/>
          </a:xfrm>
        </p:grpSpPr>
        <p:sp>
          <p:nvSpPr>
            <p:cNvPr id="323" name="Google Shape;323;p15"/>
            <p:cNvSpPr txBox="1"/>
            <p:nvPr/>
          </p:nvSpPr>
          <p:spPr>
            <a:xfrm>
              <a:off x="2404890" y="3102333"/>
              <a:ext cx="1717411" cy="4924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err="1">
                  <a:solidFill>
                    <a:schemeClr val="dk1"/>
                  </a:solidFill>
                  <a:latin typeface="Times New Roman"/>
                  <a:ea typeface="Times New Roman"/>
                  <a:cs typeface="Times New Roman"/>
                  <a:sym typeface="Times New Roman"/>
                </a:rPr>
                <a:t>w.roam</a:t>
              </a:r>
              <a:r>
                <a:rPr lang="fr-FR" sz="1800" b="1" i="0" u="none" strike="noStrike" cap="none" dirty="0">
                  <a:solidFill>
                    <a:schemeClr val="dk1"/>
                  </a:solidFill>
                  <a:latin typeface="Times New Roman"/>
                  <a:ea typeface="Times New Roman"/>
                  <a:cs typeface="Times New Roman"/>
                  <a:sym typeface="Times New Roman"/>
                </a:rPr>
                <a:t>();</a:t>
              </a:r>
              <a:endParaRPr sz="1600" b="1" i="0" u="none" strike="noStrike" cap="none" dirty="0">
                <a:solidFill>
                  <a:schemeClr val="dk1"/>
                </a:solidFill>
                <a:latin typeface="Times New Roman"/>
                <a:ea typeface="Times New Roman"/>
                <a:cs typeface="Times New Roman"/>
                <a:sym typeface="Times New Roman"/>
              </a:endParaRPr>
            </a:p>
          </p:txBody>
        </p:sp>
        <p:sp>
          <p:nvSpPr>
            <p:cNvPr id="324" name="Google Shape;324;p15"/>
            <p:cNvSpPr txBox="1"/>
            <p:nvPr/>
          </p:nvSpPr>
          <p:spPr>
            <a:xfrm>
              <a:off x="2404890" y="2520444"/>
              <a:ext cx="2272503" cy="4924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chemeClr val="dk1"/>
                  </a:solidFill>
                  <a:latin typeface="Times New Roman"/>
                  <a:ea typeface="Times New Roman"/>
                  <a:cs typeface="Times New Roman"/>
                  <a:sym typeface="Times New Roman"/>
                </a:rPr>
                <a:t>w.makeNoise();</a:t>
              </a:r>
              <a:endParaRPr sz="1600" b="1" i="0" u="none" strike="noStrike" cap="none">
                <a:solidFill>
                  <a:schemeClr val="dk1"/>
                </a:solidFill>
                <a:latin typeface="Times New Roman"/>
                <a:ea typeface="Times New Roman"/>
                <a:cs typeface="Times New Roman"/>
                <a:sym typeface="Times New Roman"/>
              </a:endParaRPr>
            </a:p>
          </p:txBody>
        </p:sp>
        <p:sp>
          <p:nvSpPr>
            <p:cNvPr id="325" name="Google Shape;325;p15"/>
            <p:cNvSpPr txBox="1"/>
            <p:nvPr/>
          </p:nvSpPr>
          <p:spPr>
            <a:xfrm>
              <a:off x="2404890" y="3684225"/>
              <a:ext cx="1342472" cy="4924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err="1">
                  <a:solidFill>
                    <a:schemeClr val="dk1"/>
                  </a:solidFill>
                  <a:latin typeface="Times New Roman"/>
                  <a:ea typeface="Times New Roman"/>
                  <a:cs typeface="Times New Roman"/>
                  <a:sym typeface="Times New Roman"/>
                </a:rPr>
                <a:t>w.eat</a:t>
              </a:r>
              <a:r>
                <a:rPr lang="fr-FR" sz="1800" b="1" i="0" u="none" strike="noStrike" cap="none" dirty="0">
                  <a:solidFill>
                    <a:schemeClr val="dk1"/>
                  </a:solidFill>
                  <a:latin typeface="Times New Roman"/>
                  <a:ea typeface="Times New Roman"/>
                  <a:cs typeface="Times New Roman"/>
                  <a:sym typeface="Times New Roman"/>
                </a:rPr>
                <a:t>();</a:t>
              </a:r>
              <a:endParaRPr sz="1600" b="1" i="0" u="none" strike="noStrike" cap="none" dirty="0">
                <a:solidFill>
                  <a:schemeClr val="dk1"/>
                </a:solidFill>
                <a:latin typeface="Times New Roman"/>
                <a:ea typeface="Times New Roman"/>
                <a:cs typeface="Times New Roman"/>
                <a:sym typeface="Times New Roman"/>
              </a:endParaRPr>
            </a:p>
          </p:txBody>
        </p:sp>
        <p:sp>
          <p:nvSpPr>
            <p:cNvPr id="326" name="Google Shape;326;p15"/>
            <p:cNvSpPr txBox="1"/>
            <p:nvPr/>
          </p:nvSpPr>
          <p:spPr>
            <a:xfrm>
              <a:off x="2417593" y="4266114"/>
              <a:ext cx="1495167" cy="4924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dirty="0" err="1">
                  <a:solidFill>
                    <a:schemeClr val="dk1"/>
                  </a:solidFill>
                  <a:latin typeface="Times New Roman"/>
                  <a:ea typeface="Times New Roman"/>
                  <a:cs typeface="Times New Roman"/>
                  <a:sym typeface="Times New Roman"/>
                </a:rPr>
                <a:t>w.sleep</a:t>
              </a:r>
              <a:r>
                <a:rPr lang="fr-FR" sz="1800" b="1" i="0" u="none" strike="noStrike" cap="none" dirty="0">
                  <a:solidFill>
                    <a:schemeClr val="dk1"/>
                  </a:solidFill>
                  <a:latin typeface="Times New Roman"/>
                  <a:ea typeface="Times New Roman"/>
                  <a:cs typeface="Times New Roman"/>
                  <a:sym typeface="Times New Roman"/>
                </a:rPr>
                <a:t>();</a:t>
              </a:r>
              <a:endParaRPr sz="1600" b="1" i="0" u="none" strike="noStrike" cap="none" dirty="0">
                <a:solidFill>
                  <a:schemeClr val="dk1"/>
                </a:solidFill>
                <a:latin typeface="Times New Roman"/>
                <a:ea typeface="Times New Roman"/>
                <a:cs typeface="Times New Roman"/>
                <a:sym typeface="Times New Roman"/>
              </a:endParaRPr>
            </a:p>
          </p:txBody>
        </p:sp>
      </p:grpSp>
      <p:cxnSp>
        <p:nvCxnSpPr>
          <p:cNvPr id="327" name="Google Shape;327;p15"/>
          <p:cNvCxnSpPr/>
          <p:nvPr/>
        </p:nvCxnSpPr>
        <p:spPr>
          <a:xfrm>
            <a:off x="8160396" y="3175877"/>
            <a:ext cx="666473" cy="2582966"/>
          </a:xfrm>
          <a:prstGeom prst="straightConnector1">
            <a:avLst/>
          </a:prstGeom>
          <a:noFill/>
          <a:ln w="9525" cap="flat" cmpd="sng">
            <a:solidFill>
              <a:schemeClr val="accent1"/>
            </a:solidFill>
            <a:prstDash val="solid"/>
            <a:miter lim="800000"/>
            <a:headEnd type="none" w="sm" len="sm"/>
            <a:tailEnd type="triangle" w="med" len="med"/>
          </a:ln>
        </p:spPr>
      </p:cxnSp>
      <p:cxnSp>
        <p:nvCxnSpPr>
          <p:cNvPr id="328" name="Google Shape;328;p15"/>
          <p:cNvCxnSpPr/>
          <p:nvPr/>
        </p:nvCxnSpPr>
        <p:spPr>
          <a:xfrm>
            <a:off x="7642172" y="3524143"/>
            <a:ext cx="1297097" cy="987473"/>
          </a:xfrm>
          <a:prstGeom prst="straightConnector1">
            <a:avLst/>
          </a:prstGeom>
          <a:noFill/>
          <a:ln w="9525" cap="flat" cmpd="sng">
            <a:solidFill>
              <a:schemeClr val="accent1"/>
            </a:solidFill>
            <a:prstDash val="solid"/>
            <a:miter lim="800000"/>
            <a:headEnd type="none" w="sm" len="sm"/>
            <a:tailEnd type="triangle" w="med" len="med"/>
          </a:ln>
        </p:spPr>
      </p:cxnSp>
      <p:cxnSp>
        <p:nvCxnSpPr>
          <p:cNvPr id="329" name="Google Shape;329;p15"/>
          <p:cNvCxnSpPr>
            <a:stCxn id="325" idx="3"/>
            <a:endCxn id="318" idx="1"/>
          </p:cNvCxnSpPr>
          <p:nvPr/>
        </p:nvCxnSpPr>
        <p:spPr>
          <a:xfrm>
            <a:off x="7577738" y="3864047"/>
            <a:ext cx="1249200" cy="199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30" name="Google Shape;330;p15"/>
          <p:cNvCxnSpPr/>
          <p:nvPr/>
        </p:nvCxnSpPr>
        <p:spPr>
          <a:xfrm rot="10800000" flipH="1">
            <a:off x="7577738" y="2987007"/>
            <a:ext cx="1469271" cy="1352534"/>
          </a:xfrm>
          <a:prstGeom prst="straightConnector1">
            <a:avLst/>
          </a:prstGeom>
          <a:noFill/>
          <a:ln w="9525" cap="flat" cmpd="sng">
            <a:solidFill>
              <a:schemeClr val="accent1"/>
            </a:solidFill>
            <a:prstDash val="solid"/>
            <a:miter lim="800000"/>
            <a:headEnd type="none" w="sm" len="sm"/>
            <a:tailEnd type="triangle" w="med" len="med"/>
          </a:ln>
        </p:spPr>
      </p:cxnSp>
      <p:sp>
        <p:nvSpPr>
          <p:cNvPr id="331" name="Google Shape;331;p15"/>
          <p:cNvSpPr txBox="1"/>
          <p:nvPr/>
        </p:nvSpPr>
        <p:spPr>
          <a:xfrm>
            <a:off x="1667422" y="2082355"/>
            <a:ext cx="4647793" cy="2585323"/>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14313" marR="0" lvl="0" indent="-214313" algn="just" rtl="0">
              <a:lnSpc>
                <a:spcPct val="100000"/>
              </a:lnSpc>
              <a:spcBef>
                <a:spcPts val="0"/>
              </a:spcBef>
              <a:spcAft>
                <a:spcPts val="0"/>
              </a:spcAft>
              <a:buClr>
                <a:schemeClr val="dk1"/>
              </a:buClr>
              <a:buSzPts val="1800"/>
              <a:buFont typeface="Arial"/>
              <a:buChar char="•"/>
            </a:pPr>
            <a:r>
              <a:rPr lang="fr-FR" sz="1800" b="0" i="0" u="none" strike="noStrike" cap="none">
                <a:solidFill>
                  <a:schemeClr val="dk1"/>
                </a:solidFill>
                <a:latin typeface="Times New Roman"/>
                <a:ea typeface="Times New Roman"/>
                <a:cs typeface="Times New Roman"/>
                <a:sym typeface="Times New Roman"/>
              </a:rPr>
              <a:t>Quand vous appelez une méthode d’un objet référencé,  vous appelez au fait la méthode la plus spécifique du type de cet objet. </a:t>
            </a:r>
            <a:endParaRPr sz="1400" b="0" i="0" u="none" strike="noStrike" cap="none">
              <a:solidFill>
                <a:srgbClr val="000000"/>
              </a:solidFill>
              <a:latin typeface="Arial"/>
              <a:ea typeface="Arial"/>
              <a:cs typeface="Arial"/>
              <a:sym typeface="Arial"/>
            </a:endParaRPr>
          </a:p>
          <a:p>
            <a:pPr marL="214313" marR="0" lvl="0" indent="-100013"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214313" marR="0" lvl="0" indent="-214313" algn="just" rtl="0">
              <a:lnSpc>
                <a:spcPct val="100000"/>
              </a:lnSpc>
              <a:spcBef>
                <a:spcPts val="0"/>
              </a:spcBef>
              <a:spcAft>
                <a:spcPts val="0"/>
              </a:spcAft>
              <a:buClr>
                <a:schemeClr val="dk1"/>
              </a:buClr>
              <a:buSzPts val="1800"/>
              <a:buFont typeface="Arial"/>
              <a:buChar char="•"/>
            </a:pPr>
            <a:r>
              <a:rPr lang="fr-FR" sz="1800" b="1" i="0" u="none" strike="noStrike" cap="none">
                <a:solidFill>
                  <a:schemeClr val="dk1"/>
                </a:solidFill>
                <a:latin typeface="Times New Roman"/>
                <a:ea typeface="Times New Roman"/>
                <a:cs typeface="Times New Roman"/>
                <a:sym typeface="Times New Roman"/>
              </a:rPr>
              <a:t>Le type le plus </a:t>
            </a:r>
            <a:r>
              <a:rPr lang="fr-FR" sz="1800" b="1" i="1" u="none" strike="noStrike" cap="none">
                <a:solidFill>
                  <a:schemeClr val="dk1"/>
                </a:solidFill>
                <a:latin typeface="Times New Roman"/>
                <a:ea typeface="Times New Roman"/>
                <a:cs typeface="Times New Roman"/>
                <a:sym typeface="Times New Roman"/>
              </a:rPr>
              <a:t>inférieur</a:t>
            </a:r>
            <a:r>
              <a:rPr lang="fr-FR" sz="1800" b="1" i="0" u="none" strike="noStrike" cap="none">
                <a:solidFill>
                  <a:schemeClr val="dk1"/>
                </a:solidFill>
                <a:latin typeface="Times New Roman"/>
                <a:ea typeface="Times New Roman"/>
                <a:cs typeface="Times New Roman"/>
                <a:sym typeface="Times New Roman"/>
              </a:rPr>
              <a:t> gagne !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(inférieur : dans l’arbre d’héritage.)</a:t>
            </a:r>
            <a:endParaRPr sz="1400" b="0" i="0" u="none" strike="noStrike" cap="none">
              <a:solidFill>
                <a:srgbClr val="000000"/>
              </a:solidFill>
              <a:latin typeface="Arial"/>
              <a:ea typeface="Arial"/>
              <a:cs typeface="Arial"/>
              <a:sym typeface="Arial"/>
            </a:endParaRPr>
          </a:p>
          <a:p>
            <a:pPr marL="214313" marR="0" lvl="0" indent="-100013"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214313" marR="0" lvl="0" indent="-100013"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214313" marR="0" lvl="0" indent="-100013"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p:txBody>
      </p:sp>
      <p:sp>
        <p:nvSpPr>
          <p:cNvPr id="332" name="Google Shape;332;p15"/>
          <p:cNvSpPr/>
          <p:nvPr/>
        </p:nvSpPr>
        <p:spPr>
          <a:xfrm>
            <a:off x="1836627" y="4844146"/>
            <a:ext cx="6192786" cy="1477328"/>
          </a:xfrm>
          <a:prstGeom prst="rect">
            <a:avLst/>
          </a:prstGeom>
          <a:noFill/>
          <a:ln>
            <a:noFill/>
          </a:ln>
        </p:spPr>
        <p:txBody>
          <a:bodyPr spcFirstLastPara="1" wrap="square" lIns="91425" tIns="45700" rIns="91425" bIns="45700" anchor="t" anchorCtr="0">
            <a:noAutofit/>
          </a:bodyPr>
          <a:lstStyle/>
          <a:p>
            <a:pPr marL="214313" marR="0" lvl="0" indent="-214313" algn="just" rtl="0">
              <a:lnSpc>
                <a:spcPct val="100000"/>
              </a:lnSpc>
              <a:spcBef>
                <a:spcPts val="0"/>
              </a:spcBef>
              <a:spcAft>
                <a:spcPts val="0"/>
              </a:spcAft>
              <a:buClr>
                <a:schemeClr val="dk1"/>
              </a:buClr>
              <a:buSzPts val="1800"/>
              <a:buFont typeface="Arial"/>
              <a:buChar char="•"/>
            </a:pPr>
            <a:r>
              <a:rPr lang="fr-FR" sz="1800" b="0" i="0" u="none" strike="noStrike" cap="none">
                <a:solidFill>
                  <a:schemeClr val="dk1"/>
                </a:solidFill>
                <a:latin typeface="Times New Roman"/>
                <a:ea typeface="Times New Roman"/>
                <a:cs typeface="Times New Roman"/>
                <a:sym typeface="Times New Roman"/>
              </a:rPr>
              <a:t>La machine virtuelle </a:t>
            </a:r>
            <a:r>
              <a:rPr lang="fr-FR" sz="1800" b="0" i="1" u="none" strike="noStrike" cap="none">
                <a:solidFill>
                  <a:schemeClr val="dk1"/>
                </a:solidFill>
                <a:latin typeface="Times New Roman"/>
                <a:ea typeface="Times New Roman"/>
                <a:cs typeface="Times New Roman"/>
                <a:sym typeface="Times New Roman"/>
              </a:rPr>
              <a:t>JVM</a:t>
            </a:r>
            <a:r>
              <a:rPr lang="fr-FR" sz="1800" b="0" i="0" u="none" strike="noStrike" cap="none">
                <a:solidFill>
                  <a:schemeClr val="dk1"/>
                </a:solidFill>
                <a:latin typeface="Times New Roman"/>
                <a:ea typeface="Times New Roman"/>
                <a:cs typeface="Times New Roman"/>
                <a:sym typeface="Times New Roman"/>
              </a:rPr>
              <a:t> commence tout d’abord à voir dans la classe </a:t>
            </a:r>
            <a:r>
              <a:rPr lang="fr-FR" sz="1800" b="0" i="1" u="none" strike="noStrike" cap="none">
                <a:solidFill>
                  <a:schemeClr val="dk1"/>
                </a:solidFill>
                <a:latin typeface="Times New Roman"/>
                <a:ea typeface="Times New Roman"/>
                <a:cs typeface="Times New Roman"/>
                <a:sym typeface="Times New Roman"/>
              </a:rPr>
              <a:t>Wolf . </a:t>
            </a:r>
            <a:r>
              <a:rPr lang="fr-FR" sz="1800" b="0" i="0" u="none" strike="noStrike" cap="none">
                <a:solidFill>
                  <a:schemeClr val="dk1"/>
                </a:solidFill>
                <a:latin typeface="Times New Roman"/>
                <a:ea typeface="Times New Roman"/>
                <a:cs typeface="Times New Roman"/>
                <a:sym typeface="Times New Roman"/>
              </a:rPr>
              <a:t>Si elle ne trouve pas une correspondance de la version de la méthode,</a:t>
            </a:r>
            <a:endParaRPr sz="1400" b="0" i="0" u="none" strike="noStrike" cap="none">
              <a:solidFill>
                <a:srgbClr val="000000"/>
              </a:solidFill>
              <a:latin typeface="Arial"/>
              <a:ea typeface="Arial"/>
              <a:cs typeface="Arial"/>
              <a:sym typeface="Arial"/>
            </a:endParaRPr>
          </a:p>
          <a:p>
            <a:pPr marL="214313" marR="0" lvl="0" indent="-214313" algn="just" rtl="0">
              <a:lnSpc>
                <a:spcPct val="100000"/>
              </a:lnSpc>
              <a:spcBef>
                <a:spcPts val="0"/>
              </a:spcBef>
              <a:spcAft>
                <a:spcPts val="0"/>
              </a:spcAft>
              <a:buClr>
                <a:schemeClr val="dk1"/>
              </a:buClr>
              <a:buSzPts val="1800"/>
              <a:buFont typeface="Arial"/>
              <a:buChar char="•"/>
            </a:pPr>
            <a:r>
              <a:rPr lang="fr-FR" sz="1800" b="0" i="0" u="none" strike="noStrike" cap="none">
                <a:solidFill>
                  <a:schemeClr val="dk1"/>
                </a:solidFill>
                <a:latin typeface="Times New Roman"/>
                <a:ea typeface="Times New Roman"/>
                <a:cs typeface="Times New Roman"/>
                <a:sym typeface="Times New Roman"/>
              </a:rPr>
              <a:t> elle commence à grimper l’hiérarchie de l’héritage jusqu’à trouver la bonne méthode.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1"/>
                                        </p:tgtEl>
                                        <p:attrNameLst>
                                          <p:attrName>style.visibility</p:attrName>
                                        </p:attrNameLst>
                                      </p:cBhvr>
                                      <p:to>
                                        <p:strVal val="visible"/>
                                      </p:to>
                                    </p:set>
                                    <p:animEffect transition="in" filter="fade">
                                      <p:cBhvr>
                                        <p:cTn id="23"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16</a:t>
            </a:fld>
            <a:endParaRPr/>
          </a:p>
        </p:txBody>
      </p:sp>
      <p:grpSp>
        <p:nvGrpSpPr>
          <p:cNvPr id="338" name="Google Shape;338;p16"/>
          <p:cNvGrpSpPr/>
          <p:nvPr/>
        </p:nvGrpSpPr>
        <p:grpSpPr>
          <a:xfrm>
            <a:off x="0" y="1214290"/>
            <a:ext cx="12192000" cy="4254648"/>
            <a:chOff x="-1672473" y="1214290"/>
            <a:chExt cx="12192000" cy="4254648"/>
          </a:xfrm>
        </p:grpSpPr>
        <p:sp>
          <p:nvSpPr>
            <p:cNvPr id="339" name="Google Shape;339;p16"/>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340" name="Google Shape;340;p16"/>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341" name="Google Shape;341;p16"/>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Upcast &amp; downcast</a:t>
            </a:r>
            <a:endParaRPr sz="3600" b="1" i="1"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Upcast</a:t>
            </a:r>
            <a:endParaRPr b="1"/>
          </a:p>
        </p:txBody>
      </p:sp>
      <p:sp>
        <p:nvSpPr>
          <p:cNvPr id="347" name="Google Shape;34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17</a:t>
            </a:fld>
            <a:endParaRPr/>
          </a:p>
        </p:txBody>
      </p:sp>
      <p:sp>
        <p:nvSpPr>
          <p:cNvPr id="348" name="Google Shape;348;p17"/>
          <p:cNvSpPr txBox="1">
            <a:spLocks noGrp="1"/>
          </p:cNvSpPr>
          <p:nvPr>
            <p:ph type="body" idx="1"/>
          </p:nvPr>
        </p:nvSpPr>
        <p:spPr>
          <a:xfrm>
            <a:off x="838200" y="1799005"/>
            <a:ext cx="10253870" cy="1133965"/>
          </a:xfrm>
          <a:prstGeom prst="rect">
            <a:avLst/>
          </a:prstGeom>
          <a:noFill/>
          <a:ln>
            <a:noFill/>
          </a:ln>
        </p:spPr>
        <p:txBody>
          <a:bodyPr spcFirstLastPara="1" wrap="square" lIns="91425" tIns="45700" rIns="91425" bIns="45700" anchor="ctr"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Permet de convertir le type d'une référence vers un type parent. </a:t>
            </a:r>
            <a:endParaRPr sz="2400">
              <a:latin typeface="Times New Roman"/>
              <a:ea typeface="Times New Roman"/>
              <a:cs typeface="Times New Roman"/>
              <a:sym typeface="Times New Roman"/>
            </a:endParaRPr>
          </a:p>
          <a:p>
            <a:pPr marL="228600" marR="0" lvl="0" indent="-76200" algn="l" rtl="0">
              <a:lnSpc>
                <a:spcPct val="15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p:txBody>
      </p:sp>
      <p:pic>
        <p:nvPicPr>
          <p:cNvPr id="349" name="Google Shape;349;p17"/>
          <p:cNvPicPr preferRelativeResize="0"/>
          <p:nvPr/>
        </p:nvPicPr>
        <p:blipFill rotWithShape="1">
          <a:blip r:embed="rId3">
            <a:alphaModFix/>
          </a:blip>
          <a:srcRect/>
          <a:stretch/>
        </p:blipFill>
        <p:spPr>
          <a:xfrm>
            <a:off x="155643" y="2583228"/>
            <a:ext cx="11931482" cy="819150"/>
          </a:xfrm>
          <a:prstGeom prst="rect">
            <a:avLst/>
          </a:prstGeom>
          <a:noFill/>
          <a:ln w="9525" cap="flat" cmpd="sng">
            <a:solidFill>
              <a:srgbClr val="833C0B"/>
            </a:solidFill>
            <a:prstDash val="solid"/>
            <a:round/>
            <a:headEnd type="none" w="sm" len="sm"/>
            <a:tailEnd type="none" w="sm" len="sm"/>
          </a:ln>
        </p:spPr>
      </p:pic>
      <p:sp>
        <p:nvSpPr>
          <p:cNvPr id="350" name="Google Shape;350;p17"/>
          <p:cNvSpPr/>
          <p:nvPr/>
        </p:nvSpPr>
        <p:spPr>
          <a:xfrm>
            <a:off x="838200" y="3717193"/>
            <a:ext cx="11049000" cy="327782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La conversion (implicite ou explicite) vers un type parent est toujours acceptée par le compilateur et elle ne posera aucun problème à l'exécution du programme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une référence d'un type parent peut, sans risque, lire/modifier les attributs ou invoquer les méthodes dont elle a accès, indépendamment si l'instance référée et du même type ou un sous-type du type de la référence.</a:t>
            </a:r>
            <a:br>
              <a:rPr lang="fr-FR"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Downcast</a:t>
            </a:r>
            <a:endParaRPr b="1"/>
          </a:p>
        </p:txBody>
      </p:sp>
      <p:sp>
        <p:nvSpPr>
          <p:cNvPr id="356" name="Google Shape;3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18</a:t>
            </a:fld>
            <a:endParaRPr/>
          </a:p>
        </p:txBody>
      </p:sp>
      <p:sp>
        <p:nvSpPr>
          <p:cNvPr id="357" name="Google Shape;357;p18"/>
          <p:cNvSpPr txBox="1">
            <a:spLocks noGrp="1"/>
          </p:cNvSpPr>
          <p:nvPr>
            <p:ph type="body" idx="1"/>
          </p:nvPr>
        </p:nvSpPr>
        <p:spPr>
          <a:xfrm>
            <a:off x="838200" y="1473991"/>
            <a:ext cx="10253870" cy="1200329"/>
          </a:xfrm>
          <a:prstGeom prst="rect">
            <a:avLst/>
          </a:prstGeom>
          <a:noFill/>
          <a:ln>
            <a:noFill/>
          </a:ln>
        </p:spPr>
        <p:txBody>
          <a:bodyPr spcFirstLastPara="1" wrap="square" lIns="91425" tIns="45700" rIns="91425" bIns="45700" anchor="ctr"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Permet de convertir le type d'une référence vers un sous type.</a:t>
            </a:r>
            <a:endParaRPr sz="2400">
              <a:latin typeface="Times New Roman"/>
              <a:ea typeface="Times New Roman"/>
              <a:cs typeface="Times New Roman"/>
              <a:sym typeface="Times New Roman"/>
            </a:endParaRPr>
          </a:p>
          <a:p>
            <a:pPr marL="228600" marR="0" lvl="0" indent="-76200" algn="l" rtl="0">
              <a:lnSpc>
                <a:spcPct val="15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p:txBody>
      </p:sp>
      <p:sp>
        <p:nvSpPr>
          <p:cNvPr id="358" name="Google Shape;358;p18"/>
          <p:cNvSpPr/>
          <p:nvPr/>
        </p:nvSpPr>
        <p:spPr>
          <a:xfrm>
            <a:off x="1258109" y="2212655"/>
            <a:ext cx="9753601" cy="646331"/>
          </a:xfrm>
          <a:prstGeom prst="rect">
            <a:avLst/>
          </a:prstGeom>
          <a:solidFill>
            <a:srgbClr val="D8D8D8"/>
          </a:solidFill>
          <a:ln w="9525"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String str1 = new Object(); </a:t>
            </a:r>
            <a:r>
              <a:rPr lang="fr-FR" sz="1800" b="0" i="0" u="none" strike="noStrike" cap="none">
                <a:solidFill>
                  <a:srgbClr val="548135"/>
                </a:solidFill>
                <a:latin typeface="Calibri"/>
                <a:ea typeface="Calibri"/>
                <a:cs typeface="Calibri"/>
                <a:sym typeface="Calibri"/>
              </a:rPr>
              <a:t>// DownCasting implicite (erreur de compilation : Type mismatch: cannot convert from Object to String)</a:t>
            </a: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1258108" y="3155601"/>
            <a:ext cx="9753602" cy="646331"/>
          </a:xfrm>
          <a:prstGeom prst="rect">
            <a:avLst/>
          </a:prstGeom>
          <a:solidFill>
            <a:srgbClr val="D8D8D8"/>
          </a:solidFill>
          <a:ln w="9525"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String str2 = (String) new Object(); </a:t>
            </a:r>
            <a:r>
              <a:rPr lang="fr-FR" sz="1800" b="0" i="0" u="none" strike="noStrike" cap="none">
                <a:solidFill>
                  <a:srgbClr val="548135"/>
                </a:solidFill>
                <a:latin typeface="Calibri"/>
                <a:ea typeface="Calibri"/>
                <a:cs typeface="Calibri"/>
                <a:sym typeface="Calibri"/>
              </a:rPr>
              <a:t>// DownCasting explicite (erreur à l'exécution : java.lang.ClassCastException: java.lang.Object cannot be cast to java.lang.String)</a:t>
            </a:r>
            <a:endParaRPr sz="1400" b="0" i="0" u="none" strike="noStrike" cap="none">
              <a:solidFill>
                <a:srgbClr val="000000"/>
              </a:solidFill>
              <a:latin typeface="Arial"/>
              <a:ea typeface="Arial"/>
              <a:cs typeface="Arial"/>
              <a:sym typeface="Arial"/>
            </a:endParaRPr>
          </a:p>
        </p:txBody>
      </p:sp>
      <p:sp>
        <p:nvSpPr>
          <p:cNvPr id="360" name="Google Shape;360;p18"/>
          <p:cNvSpPr/>
          <p:nvPr/>
        </p:nvSpPr>
        <p:spPr>
          <a:xfrm>
            <a:off x="762001" y="4259263"/>
            <a:ext cx="11429999" cy="2246769"/>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fr-FR" sz="2000" b="0" i="0" u="none" strike="noStrike" cap="none">
                <a:solidFill>
                  <a:schemeClr val="dk1"/>
                </a:solidFill>
                <a:latin typeface="Times New Roman"/>
                <a:ea typeface="Times New Roman"/>
                <a:cs typeface="Times New Roman"/>
                <a:sym typeface="Times New Roman"/>
              </a:rPr>
              <a:t>La conversion implicite </a:t>
            </a:r>
            <a:r>
              <a:rPr lang="fr-FR" sz="2000" b="0" i="1" u="none" strike="noStrike" cap="none">
                <a:solidFill>
                  <a:srgbClr val="C55A11"/>
                </a:solidFill>
                <a:latin typeface="Times New Roman"/>
                <a:ea typeface="Times New Roman"/>
                <a:cs typeface="Times New Roman"/>
                <a:sym typeface="Times New Roman"/>
              </a:rPr>
              <a:t>(String str1 = new Object();) </a:t>
            </a:r>
            <a:r>
              <a:rPr lang="fr-FR" sz="2000" b="0" i="0" u="none" strike="noStrike" cap="none">
                <a:solidFill>
                  <a:schemeClr val="dk1"/>
                </a:solidFill>
                <a:latin typeface="Times New Roman"/>
                <a:ea typeface="Times New Roman"/>
                <a:cs typeface="Times New Roman"/>
                <a:sym typeface="Times New Roman"/>
              </a:rPr>
              <a:t>vers un sous type est toujours refusée par le compilateur.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Arial"/>
              <a:buChar char="•"/>
            </a:pPr>
            <a:r>
              <a:rPr lang="fr-FR" sz="2000" b="0" i="0" u="none" strike="noStrike" cap="none">
                <a:solidFill>
                  <a:schemeClr val="dk1"/>
                </a:solidFill>
                <a:latin typeface="Times New Roman"/>
                <a:ea typeface="Times New Roman"/>
                <a:cs typeface="Times New Roman"/>
                <a:sym typeface="Times New Roman"/>
              </a:rPr>
              <a:t>Par contre, la conversion explicite </a:t>
            </a:r>
            <a:r>
              <a:rPr lang="fr-FR" sz="2000" b="0" i="1" u="none" strike="noStrike" cap="none">
                <a:solidFill>
                  <a:srgbClr val="C55A11"/>
                </a:solidFill>
                <a:latin typeface="Times New Roman"/>
                <a:ea typeface="Times New Roman"/>
                <a:cs typeface="Times New Roman"/>
                <a:sym typeface="Times New Roman"/>
              </a:rPr>
              <a:t>(String str2 = (String) new Object();) </a:t>
            </a:r>
            <a:r>
              <a:rPr lang="fr-FR" sz="2000" b="0" i="0" u="none" strike="noStrike" cap="none">
                <a:solidFill>
                  <a:schemeClr val="dk1"/>
                </a:solidFill>
                <a:latin typeface="Times New Roman"/>
                <a:ea typeface="Times New Roman"/>
                <a:cs typeface="Times New Roman"/>
                <a:sym typeface="Times New Roman"/>
              </a:rPr>
              <a:t>vers un sous type est toujours acceptée par le compilateur. Cependant à l'exécution du programme, la JVM va vérifier si le type de l'instance (Object) est le même ou un sous type du type qu'on a spécifiée pour la conversion (String) :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Times New Roman"/>
                <a:ea typeface="Times New Roman"/>
                <a:cs typeface="Times New Roman"/>
                <a:sym typeface="Times New Roman"/>
              </a:rPr>
              <a:t>      si ce n'est pas le cas, la JVM </a:t>
            </a:r>
            <a:r>
              <a:rPr lang="fr-FR" sz="2000">
                <a:solidFill>
                  <a:schemeClr val="dk1"/>
                </a:solidFill>
                <a:latin typeface="Times New Roman"/>
                <a:ea typeface="Times New Roman"/>
                <a:cs typeface="Times New Roman"/>
                <a:sym typeface="Times New Roman"/>
              </a:rPr>
              <a:t>déclenche</a:t>
            </a:r>
            <a:r>
              <a:rPr lang="fr-FR" sz="2000" b="0" i="0" u="none" strike="noStrike" cap="none">
                <a:solidFill>
                  <a:schemeClr val="dk1"/>
                </a:solidFill>
                <a:latin typeface="Times New Roman"/>
                <a:ea typeface="Times New Roman"/>
                <a:cs typeface="Times New Roman"/>
                <a:sym typeface="Times New Roman"/>
              </a:rPr>
              <a:t> une exception.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instanceof: Définition</a:t>
            </a:r>
            <a:endParaRPr b="1"/>
          </a:p>
        </p:txBody>
      </p:sp>
      <p:sp>
        <p:nvSpPr>
          <p:cNvPr id="366" name="Google Shape;36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19</a:t>
            </a:fld>
            <a:endParaRPr/>
          </a:p>
        </p:txBody>
      </p:sp>
      <p:sp>
        <p:nvSpPr>
          <p:cNvPr id="367" name="Google Shape;367;p19"/>
          <p:cNvSpPr txBox="1">
            <a:spLocks noGrp="1"/>
          </p:cNvSpPr>
          <p:nvPr>
            <p:ph type="body" idx="1"/>
          </p:nvPr>
        </p:nvSpPr>
        <p:spPr>
          <a:xfrm>
            <a:off x="838200" y="1702210"/>
            <a:ext cx="10253870" cy="2241960"/>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L'opérateur </a:t>
            </a:r>
            <a:r>
              <a:rPr lang="fr-FR" sz="2400" b="1">
                <a:latin typeface="Times New Roman"/>
                <a:ea typeface="Times New Roman"/>
                <a:cs typeface="Times New Roman"/>
                <a:sym typeface="Times New Roman"/>
              </a:rPr>
              <a:t>instanceof</a:t>
            </a:r>
            <a:r>
              <a:rPr lang="fr-FR" sz="2400">
                <a:latin typeface="Times New Roman"/>
                <a:ea typeface="Times New Roman"/>
                <a:cs typeface="Times New Roman"/>
                <a:sym typeface="Times New Roman"/>
              </a:rPr>
              <a:t> (également appelé opérateur de comparaison de type) permet de vérifier si l'objet est une instance du type spécifié (classe ou sous-classe ou interface). </a:t>
            </a:r>
            <a:endParaRPr sz="2400">
              <a:latin typeface="Times New Roman"/>
              <a:ea typeface="Times New Roman"/>
              <a:cs typeface="Times New Roman"/>
              <a:sym typeface="Times New Roman"/>
            </a:endParaRPr>
          </a:p>
          <a:p>
            <a:pPr marL="228600" marR="0" lvl="0" indent="-76200" algn="l" rtl="0">
              <a:lnSpc>
                <a:spcPct val="15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p:txBody>
      </p:sp>
      <p:sp>
        <p:nvSpPr>
          <p:cNvPr id="368" name="Google Shape;368;p19"/>
          <p:cNvSpPr/>
          <p:nvPr/>
        </p:nvSpPr>
        <p:spPr>
          <a:xfrm>
            <a:off x="838200" y="3835928"/>
            <a:ext cx="10764078" cy="2585323"/>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Il retourne :</a:t>
            </a:r>
            <a:endParaRPr sz="1400" b="0" i="0" u="none" strike="noStrike" cap="none">
              <a:solidFill>
                <a:srgbClr val="000000"/>
              </a:solidFill>
              <a:latin typeface="Arial"/>
              <a:ea typeface="Arial"/>
              <a:cs typeface="Arial"/>
              <a:sym typeface="Arial"/>
            </a:endParaRPr>
          </a:p>
          <a:p>
            <a:pPr marL="800100" marR="0" lvl="1" indent="-342900" algn="l" rtl="0">
              <a:lnSpc>
                <a:spcPct val="150000"/>
              </a:lnSpc>
              <a:spcBef>
                <a:spcPts val="0"/>
              </a:spcBef>
              <a:spcAft>
                <a:spcPts val="0"/>
              </a:spcAft>
              <a:buClr>
                <a:schemeClr val="dk1"/>
              </a:buClr>
              <a:buSzPts val="2400"/>
              <a:buFont typeface="Noto Sans Symbols"/>
              <a:buChar char="⮚"/>
            </a:pPr>
            <a:r>
              <a:rPr lang="fr-FR" sz="2400" b="1" i="0" u="none" strike="noStrike" cap="none">
                <a:solidFill>
                  <a:schemeClr val="dk1"/>
                </a:solidFill>
                <a:latin typeface="Times New Roman"/>
                <a:ea typeface="Times New Roman"/>
                <a:cs typeface="Times New Roman"/>
                <a:sym typeface="Times New Roman"/>
              </a:rPr>
              <a:t>true</a:t>
            </a:r>
            <a:r>
              <a:rPr lang="fr-FR" sz="2400" b="0" i="0" u="none" strike="noStrike" cap="none">
                <a:solidFill>
                  <a:schemeClr val="dk1"/>
                </a:solidFill>
                <a:latin typeface="Times New Roman"/>
                <a:ea typeface="Times New Roman"/>
                <a:cs typeface="Times New Roman"/>
                <a:sym typeface="Times New Roman"/>
              </a:rPr>
              <a:t> - si la variable est une instance de la classe spécifiée, ou de la classe parente     </a:t>
            </a:r>
            <a:endParaRPr sz="24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50000"/>
              </a:lnSpc>
              <a:spcBef>
                <a:spcPts val="0"/>
              </a:spcBef>
              <a:spcAft>
                <a:spcPts val="0"/>
              </a:spcAft>
              <a:buClr>
                <a:schemeClr val="dk1"/>
              </a:buClr>
              <a:buSzPts val="2400"/>
              <a:buFont typeface="Noto Sans Symbols"/>
              <a:buChar char="⮚"/>
            </a:pPr>
            <a:r>
              <a:rPr lang="fr-FR" sz="2400" b="1" i="0" u="none" strike="noStrike" cap="none">
                <a:solidFill>
                  <a:schemeClr val="dk1"/>
                </a:solidFill>
                <a:latin typeface="Times New Roman"/>
                <a:ea typeface="Times New Roman"/>
                <a:cs typeface="Times New Roman"/>
                <a:sym typeface="Times New Roman"/>
              </a:rPr>
              <a:t>false</a:t>
            </a:r>
            <a:r>
              <a:rPr lang="fr-FR" sz="2400" b="0" i="0" u="none" strike="noStrike" cap="none">
                <a:solidFill>
                  <a:schemeClr val="dk1"/>
                </a:solidFill>
                <a:latin typeface="Times New Roman"/>
                <a:ea typeface="Times New Roman"/>
                <a:cs typeface="Times New Roman"/>
                <a:sym typeface="Times New Roman"/>
              </a:rPr>
              <a:t> - si la variable n'est pas une instance de la classe ou la variable est nulle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PLAN </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2</a:t>
            </a:fld>
            <a:endParaRPr sz="1800"/>
          </a:p>
        </p:txBody>
      </p:sp>
      <p:sp>
        <p:nvSpPr>
          <p:cNvPr id="100" name="Google Shape;100;p2"/>
          <p:cNvSpPr txBox="1"/>
          <p:nvPr/>
        </p:nvSpPr>
        <p:spPr>
          <a:xfrm>
            <a:off x="3115050" y="1906500"/>
            <a:ext cx="6249900" cy="4305000"/>
          </a:xfrm>
          <a:prstGeom prst="rect">
            <a:avLst/>
          </a:prstGeom>
          <a:noFill/>
          <a:ln>
            <a:noFill/>
          </a:ln>
        </p:spPr>
        <p:txBody>
          <a:bodyPr spcFirstLastPara="1" wrap="square" lIns="91425" tIns="45700" rIns="91425" bIns="45700" anchor="t" anchorCtr="0">
            <a:noAutofit/>
          </a:bodyPr>
          <a:lstStyle/>
          <a:p>
            <a:pPr marL="35999" marR="0" lvl="0" indent="-177800" algn="l" rtl="0">
              <a:lnSpc>
                <a:spcPct val="70000"/>
              </a:lnSpc>
              <a:spcBef>
                <a:spcPts val="0"/>
              </a:spcBef>
              <a:spcAft>
                <a:spcPts val="0"/>
              </a:spcAft>
              <a:buClr>
                <a:schemeClr val="dk1"/>
              </a:buClr>
              <a:buSzPts val="2800"/>
              <a:buFont typeface="Arial"/>
              <a:buChar char="•"/>
            </a:pPr>
            <a:r>
              <a:rPr lang="fr-FR" sz="2405" b="0" i="0" u="none" strike="noStrike" cap="none">
                <a:solidFill>
                  <a:schemeClr val="dk1"/>
                </a:solidFill>
                <a:latin typeface="Calibri"/>
                <a:ea typeface="Calibri"/>
                <a:cs typeface="Calibri"/>
                <a:sym typeface="Calibri"/>
              </a:rPr>
              <a:t>Introduction </a:t>
            </a:r>
            <a:endParaRPr sz="2590" b="0" i="0" u="none" strike="noStrike" cap="none">
              <a:solidFill>
                <a:srgbClr val="000000"/>
              </a:solidFill>
              <a:latin typeface="Arial"/>
              <a:ea typeface="Arial"/>
              <a:cs typeface="Arial"/>
              <a:sym typeface="Arial"/>
            </a:endParaRPr>
          </a:p>
          <a:p>
            <a:pPr marL="35999" lvl="0" indent="-165100" algn="l" rtl="0">
              <a:lnSpc>
                <a:spcPct val="70000"/>
              </a:lnSpc>
              <a:spcBef>
                <a:spcPts val="1000"/>
              </a:spcBef>
              <a:spcAft>
                <a:spcPts val="0"/>
              </a:spcAft>
              <a:buClr>
                <a:schemeClr val="dk1"/>
              </a:buClr>
              <a:buSzPts val="2600"/>
              <a:buChar char="•"/>
            </a:pPr>
            <a:r>
              <a:rPr lang="fr-FR" sz="2405">
                <a:solidFill>
                  <a:schemeClr val="dk1"/>
                </a:solidFill>
                <a:latin typeface="Calibri"/>
                <a:ea typeface="Calibri"/>
                <a:cs typeface="Calibri"/>
                <a:sym typeface="Calibri"/>
              </a:rPr>
              <a:t>Classe et objet</a:t>
            </a:r>
            <a:endParaRPr sz="2405">
              <a:solidFill>
                <a:schemeClr val="dk1"/>
              </a:solidFill>
              <a:latin typeface="Calibri"/>
              <a:ea typeface="Calibri"/>
              <a:cs typeface="Calibri"/>
              <a:sym typeface="Calibri"/>
            </a:endParaRPr>
          </a:p>
          <a:p>
            <a:pPr marL="35999" lvl="0" indent="-152717" algn="l" rtl="0">
              <a:lnSpc>
                <a:spcPct val="70000"/>
              </a:lnSpc>
              <a:spcBef>
                <a:spcPts val="1000"/>
              </a:spcBef>
              <a:spcAft>
                <a:spcPts val="0"/>
              </a:spcAft>
              <a:buClr>
                <a:schemeClr val="dk1"/>
              </a:buClr>
              <a:buSzPts val="2405"/>
              <a:buFont typeface="Calibri"/>
              <a:buChar char="•"/>
            </a:pPr>
            <a:r>
              <a:rPr lang="fr-FR" sz="2405">
                <a:solidFill>
                  <a:schemeClr val="dk1"/>
                </a:solidFill>
                <a:latin typeface="Calibri"/>
                <a:ea typeface="Calibri"/>
                <a:cs typeface="Calibri"/>
                <a:sym typeface="Calibri"/>
              </a:rPr>
              <a:t>Encapsulation</a:t>
            </a:r>
            <a:endParaRPr sz="2405">
              <a:solidFill>
                <a:schemeClr val="dk1"/>
              </a:solidFill>
              <a:latin typeface="Calibri"/>
              <a:ea typeface="Calibri"/>
              <a:cs typeface="Calibri"/>
              <a:sym typeface="Calibri"/>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Héritage</a:t>
            </a:r>
            <a:endParaRPr sz="2405" b="0" i="0" u="none" strike="noStrike" cap="none">
              <a:solidFill>
                <a:schemeClr val="dk1"/>
              </a:solidFill>
              <a:latin typeface="Calibri"/>
              <a:ea typeface="Calibri"/>
              <a:cs typeface="Calibri"/>
              <a:sym typeface="Calibri"/>
            </a:endParaRPr>
          </a:p>
          <a:p>
            <a:pPr marL="35999" lvl="0" indent="-152717" algn="l" rtl="0">
              <a:lnSpc>
                <a:spcPct val="70000"/>
              </a:lnSpc>
              <a:spcBef>
                <a:spcPts val="1000"/>
              </a:spcBef>
              <a:spcAft>
                <a:spcPts val="0"/>
              </a:spcAft>
              <a:buClr>
                <a:schemeClr val="dk1"/>
              </a:buClr>
              <a:buSzPts val="2405"/>
              <a:buFont typeface="Calibri"/>
              <a:buChar char="•"/>
            </a:pPr>
            <a:r>
              <a:rPr lang="fr-FR" sz="2590" b="1" u="sng">
                <a:solidFill>
                  <a:schemeClr val="dk1"/>
                </a:solidFill>
                <a:latin typeface="Calibri"/>
                <a:ea typeface="Calibri"/>
                <a:cs typeface="Calibri"/>
                <a:sym typeface="Calibri"/>
              </a:rPr>
              <a:t>Polymorphisme</a:t>
            </a:r>
            <a:endParaRPr sz="259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Exceptions</a:t>
            </a:r>
            <a:endParaRPr sz="259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Interfaces</a:t>
            </a:r>
            <a:endParaRPr sz="259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Collection</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 Fonctionnelle</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Expression Lambda</a:t>
            </a:r>
            <a:endParaRPr sz="1400" b="0" i="0" u="none" strike="noStrike" cap="none">
              <a:solidFill>
                <a:srgbClr val="000000"/>
              </a:solidFill>
              <a:latin typeface="Arial"/>
              <a:ea typeface="Arial"/>
              <a:cs typeface="Arial"/>
              <a:sym typeface="Arial"/>
            </a:endParaRPr>
          </a:p>
          <a:p>
            <a:pPr marL="35999" marR="0" lvl="0" indent="-1651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Stream</a:t>
            </a:r>
            <a:endParaRPr sz="1400" b="0" i="0" u="none" strike="noStrike" cap="none">
              <a:solidFill>
                <a:srgbClr val="000000"/>
              </a:solidFill>
              <a:latin typeface="Arial"/>
              <a:ea typeface="Arial"/>
              <a:cs typeface="Arial"/>
              <a:sym typeface="Arial"/>
            </a:endParaRPr>
          </a:p>
          <a:p>
            <a:pPr marL="228600" marR="0" lvl="0" indent="-63500" algn="l" rtl="0">
              <a:lnSpc>
                <a:spcPct val="70000"/>
              </a:lnSpc>
              <a:spcBef>
                <a:spcPts val="0"/>
              </a:spcBef>
              <a:spcAft>
                <a:spcPts val="0"/>
              </a:spcAft>
              <a:buClr>
                <a:schemeClr val="dk1"/>
              </a:buClr>
              <a:buSzPts val="2600"/>
              <a:buFont typeface="Arial"/>
              <a:buNone/>
            </a:pPr>
            <a:endParaRPr sz="2405"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instanceof: Exemple</a:t>
            </a:r>
            <a:endParaRPr b="1"/>
          </a:p>
        </p:txBody>
      </p:sp>
      <p:sp>
        <p:nvSpPr>
          <p:cNvPr id="374" name="Google Shape;3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20</a:t>
            </a:fld>
            <a:endParaRPr/>
          </a:p>
        </p:txBody>
      </p:sp>
      <p:sp>
        <p:nvSpPr>
          <p:cNvPr id="375" name="Google Shape;375;p20"/>
          <p:cNvSpPr/>
          <p:nvPr/>
        </p:nvSpPr>
        <p:spPr>
          <a:xfrm>
            <a:off x="1379919" y="1416396"/>
            <a:ext cx="9362660" cy="3785652"/>
          </a:xfrm>
          <a:prstGeom prst="rect">
            <a:avLst/>
          </a:prstGeom>
          <a:solidFill>
            <a:srgbClr val="F2F2F2"/>
          </a:solidFill>
          <a:ln w="9525" cap="flat" cmpd="sng">
            <a:solidFill>
              <a:srgbClr val="833C0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public class B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Arimo"/>
                <a:ea typeface="Arimo"/>
                <a:cs typeface="Arimo"/>
                <a:sym typeface="Arimo"/>
              </a:rPr>
              <a:t>public class A { </a:t>
            </a: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Arimo"/>
                <a:ea typeface="Arimo"/>
                <a:cs typeface="Arimo"/>
                <a:sym typeface="Arim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Arimo"/>
                <a:ea typeface="Arimo"/>
                <a:cs typeface="Arimo"/>
                <a:sym typeface="Arimo"/>
              </a:rPr>
              <a:t>public class Test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public static void main(String... 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	A ob= new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	System.out.println(ob </a:t>
            </a:r>
            <a:r>
              <a:rPr lang="fr-FR" sz="1600" b="0" i="0" u="none" strike="noStrike" cap="none">
                <a:solidFill>
                  <a:srgbClr val="FF0000"/>
                </a:solidFill>
                <a:latin typeface="Arimo"/>
                <a:ea typeface="Arimo"/>
                <a:cs typeface="Arimo"/>
                <a:sym typeface="Arimo"/>
              </a:rPr>
              <a:t>instanceof</a:t>
            </a:r>
            <a:r>
              <a:rPr lang="fr-FR" sz="1600" b="0" i="0" u="none" strike="noStrike" cap="none">
                <a:solidFill>
                  <a:schemeClr val="dk1"/>
                </a:solidFill>
                <a:latin typeface="Arimo"/>
                <a:ea typeface="Arimo"/>
                <a:cs typeface="Arimo"/>
                <a:sym typeface="Arimo"/>
              </a:rPr>
              <a:t> A); </a:t>
            </a:r>
            <a:r>
              <a:rPr lang="fr-FR" sz="1600" b="0" i="0" u="none" strike="noStrike" cap="none">
                <a:solidFill>
                  <a:schemeClr val="accent6"/>
                </a:solidFill>
                <a:latin typeface="Arimo"/>
                <a:ea typeface="Arimo"/>
                <a:cs typeface="Arimo"/>
                <a:sym typeface="Arimo"/>
              </a:rPr>
              <a:t>//checking if ob is an object of A class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	System.out.println(ob </a:t>
            </a:r>
            <a:r>
              <a:rPr lang="fr-FR" sz="1600" b="0" i="0" u="none" strike="noStrike" cap="none">
                <a:solidFill>
                  <a:srgbClr val="FF0000"/>
                </a:solidFill>
                <a:latin typeface="Arimo"/>
                <a:ea typeface="Arimo"/>
                <a:cs typeface="Arimo"/>
                <a:sym typeface="Arimo"/>
              </a:rPr>
              <a:t>instanceof</a:t>
            </a:r>
            <a:r>
              <a:rPr lang="fr-FR" sz="1600" b="0" i="0" u="none" strike="noStrike" cap="none">
                <a:solidFill>
                  <a:schemeClr val="dk1"/>
                </a:solidFill>
                <a:latin typeface="Arimo"/>
                <a:ea typeface="Arimo"/>
                <a:cs typeface="Arimo"/>
                <a:sym typeface="Arimo"/>
              </a:rPr>
              <a:t> B); </a:t>
            </a:r>
            <a:r>
              <a:rPr lang="fr-FR" sz="1600" b="0" i="0" u="none" strike="noStrike" cap="none">
                <a:solidFill>
                  <a:schemeClr val="accent6"/>
                </a:solidFill>
                <a:latin typeface="Arimo"/>
                <a:ea typeface="Arimo"/>
                <a:cs typeface="Arimo"/>
                <a:sym typeface="Arimo"/>
              </a:rPr>
              <a:t>//checking if ob is an object of B class</a:t>
            </a:r>
            <a:r>
              <a:rPr lang="fr-FR" sz="1600" b="0" i="0" u="none" strike="noStrike" cap="none">
                <a:solidFill>
                  <a:schemeClr val="dk1"/>
                </a:solidFill>
                <a:latin typeface="Arimo"/>
                <a:ea typeface="Arimo"/>
                <a:cs typeface="Arimo"/>
                <a:sym typeface="Arim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a:t>
            </a:r>
            <a:r>
              <a:rPr lang="fr-FR"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Arial"/>
              <a:ea typeface="Arial"/>
              <a:cs typeface="Arial"/>
              <a:sym typeface="Arial"/>
            </a:endParaRPr>
          </a:p>
        </p:txBody>
      </p:sp>
      <p:sp>
        <p:nvSpPr>
          <p:cNvPr id="376" name="Google Shape;376;p20"/>
          <p:cNvSpPr/>
          <p:nvPr/>
        </p:nvSpPr>
        <p:spPr>
          <a:xfrm>
            <a:off x="1414670" y="5692681"/>
            <a:ext cx="9362660" cy="830997"/>
          </a:xfrm>
          <a:prstGeom prst="rect">
            <a:avLst/>
          </a:prstGeom>
          <a:solidFill>
            <a:srgbClr val="F2F2F2"/>
          </a:solidFill>
          <a:ln w="9525" cap="flat" cmpd="sng">
            <a:solidFill>
              <a:srgbClr val="833C0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true</a:t>
            </a: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600"/>
              <a:buFont typeface="Arimo"/>
              <a:buNone/>
            </a:pPr>
            <a:r>
              <a:rPr lang="fr-FR" sz="1600" b="0" i="0" u="none" strike="noStrike" cap="none">
                <a:solidFill>
                  <a:schemeClr val="dk1"/>
                </a:solidFill>
                <a:latin typeface="Arimo"/>
                <a:ea typeface="Arimo"/>
                <a:cs typeface="Arimo"/>
                <a:sym typeface="Arimo"/>
              </a:rPr>
              <a:t>false</a:t>
            </a:r>
            <a:endParaRPr sz="16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Arimo"/>
              <a:ea typeface="Arimo"/>
              <a:cs typeface="Arimo"/>
              <a:sym typeface="Arimo"/>
            </a:endParaRPr>
          </a:p>
        </p:txBody>
      </p:sp>
      <p:sp>
        <p:nvSpPr>
          <p:cNvPr id="377" name="Google Shape;377;p20"/>
          <p:cNvSpPr txBox="1"/>
          <p:nvPr/>
        </p:nvSpPr>
        <p:spPr>
          <a:xfrm>
            <a:off x="1414670" y="5310218"/>
            <a:ext cx="158694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Output</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Downcasting: exemple</a:t>
            </a:r>
            <a:endParaRPr/>
          </a:p>
        </p:txBody>
      </p:sp>
      <p:sp>
        <p:nvSpPr>
          <p:cNvPr id="383" name="Google Shape;3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21</a:t>
            </a:fld>
            <a:endParaRPr/>
          </a:p>
        </p:txBody>
      </p:sp>
      <p:sp>
        <p:nvSpPr>
          <p:cNvPr id="384" name="Google Shape;384;p21"/>
          <p:cNvSpPr txBox="1"/>
          <p:nvPr/>
        </p:nvSpPr>
        <p:spPr>
          <a:xfrm>
            <a:off x="1130030" y="2318125"/>
            <a:ext cx="9931940" cy="923330"/>
          </a:xfrm>
          <a:prstGeom prst="rect">
            <a:avLst/>
          </a:prstGeom>
          <a:solidFill>
            <a:srgbClr val="DDEAF6"/>
          </a:solidFill>
          <a:ln w="9525" cap="flat" cmpd="sng">
            <a:solidFill>
              <a:srgbClr val="C55A1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Animal a = new Dog();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Dog d = (Dog)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d.watch()</a:t>
            </a:r>
            <a:endParaRPr sz="1800" b="0" i="0" u="none" strike="noStrike" cap="none">
              <a:solidFill>
                <a:schemeClr val="dk1"/>
              </a:solidFill>
              <a:latin typeface="Calibri"/>
              <a:ea typeface="Calibri"/>
              <a:cs typeface="Calibri"/>
              <a:sym typeface="Calibri"/>
            </a:endParaRPr>
          </a:p>
        </p:txBody>
      </p:sp>
      <p:sp>
        <p:nvSpPr>
          <p:cNvPr id="385" name="Google Shape;385;p21"/>
          <p:cNvSpPr txBox="1"/>
          <p:nvPr/>
        </p:nvSpPr>
        <p:spPr>
          <a:xfrm>
            <a:off x="838200" y="3834275"/>
            <a:ext cx="10515600" cy="266380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220"/>
              <a:buFont typeface="Arial"/>
              <a:buChar char="•"/>
            </a:pPr>
            <a:r>
              <a:rPr lang="fr-FR" sz="2220" b="0" i="0" u="none" strike="noStrike" cap="none">
                <a:solidFill>
                  <a:schemeClr val="dk1"/>
                </a:solidFill>
                <a:latin typeface="Times New Roman"/>
                <a:ea typeface="Times New Roman"/>
                <a:cs typeface="Times New Roman"/>
                <a:sym typeface="Times New Roman"/>
              </a:rPr>
              <a:t>L’objet </a:t>
            </a:r>
            <a:r>
              <a:rPr lang="fr-FR" sz="2220" b="1" i="0" u="none" strike="noStrike" cap="none">
                <a:solidFill>
                  <a:srgbClr val="1E4E79"/>
                </a:solidFill>
                <a:latin typeface="Times New Roman"/>
                <a:ea typeface="Times New Roman"/>
                <a:cs typeface="Times New Roman"/>
                <a:sym typeface="Times New Roman"/>
              </a:rPr>
              <a:t>a</a:t>
            </a:r>
            <a:r>
              <a:rPr lang="fr-FR" sz="2220" b="0" i="0" u="none" strike="noStrike" cap="none">
                <a:solidFill>
                  <a:schemeClr val="dk1"/>
                </a:solidFill>
                <a:latin typeface="Times New Roman"/>
                <a:ea typeface="Times New Roman"/>
                <a:cs typeface="Times New Roman"/>
                <a:sym typeface="Times New Roman"/>
              </a:rPr>
              <a:t> est de type </a:t>
            </a:r>
            <a:r>
              <a:rPr lang="fr-FR" sz="2220" b="1" i="0" u="none" strike="noStrike" cap="none">
                <a:solidFill>
                  <a:srgbClr val="1E4E79"/>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Times New Roman"/>
                <a:ea typeface="Times New Roman"/>
                <a:cs typeface="Times New Roman"/>
                <a:sym typeface="Times New Roman"/>
              </a:rPr>
              <a:t>Il pointe vers un objet de type </a:t>
            </a:r>
            <a:r>
              <a:rPr lang="fr-FR" sz="2220" b="1" i="0" u="none" strike="noStrike" cap="none">
                <a:solidFill>
                  <a:srgbClr val="1E4E79"/>
                </a:solidFill>
                <a:latin typeface="Times New Roman"/>
                <a:ea typeface="Times New Roman"/>
                <a:cs typeface="Times New Roman"/>
                <a:sym typeface="Times New Roman"/>
              </a:rPr>
              <a:t>Dog</a:t>
            </a:r>
            <a:r>
              <a:rPr lang="fr-FR" sz="2220" b="0" i="0" u="none" strike="noStrike" cap="none">
                <a:solidFill>
                  <a:schemeClr val="dk1"/>
                </a:solidFill>
                <a:latin typeface="Times New Roman"/>
                <a:ea typeface="Times New Roman"/>
                <a:cs typeface="Times New Roman"/>
                <a:sym typeface="Times New Roman"/>
              </a:rPr>
              <a:t>, donc la conversion (cast) dans ce cas là est permise</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ts val="2220"/>
              <a:buFont typeface="Arial"/>
              <a:buChar char="•"/>
            </a:pPr>
            <a:r>
              <a:rPr lang="fr-FR" sz="2220" b="0" i="0" u="none" strike="noStrike" cap="none">
                <a:solidFill>
                  <a:schemeClr val="dk1"/>
                </a:solidFill>
                <a:latin typeface="Times New Roman"/>
                <a:ea typeface="Times New Roman"/>
                <a:cs typeface="Times New Roman"/>
                <a:sym typeface="Times New Roman"/>
              </a:rPr>
              <a:t>Lors de l’exécution, et après avoir effectué la conversion, l’objet </a:t>
            </a:r>
            <a:r>
              <a:rPr lang="fr-FR" sz="2220" b="1" i="0" u="none" strike="noStrike" cap="none">
                <a:solidFill>
                  <a:srgbClr val="1E4E79"/>
                </a:solidFill>
                <a:latin typeface="Times New Roman"/>
                <a:ea typeface="Times New Roman"/>
                <a:cs typeface="Times New Roman"/>
                <a:sym typeface="Times New Roman"/>
              </a:rPr>
              <a:t>d</a:t>
            </a:r>
            <a:r>
              <a:rPr lang="fr-FR" sz="2220" b="0" i="0" u="none" strike="noStrike" cap="none">
                <a:solidFill>
                  <a:schemeClr val="dk1"/>
                </a:solidFill>
                <a:latin typeface="Times New Roman"/>
                <a:ea typeface="Times New Roman"/>
                <a:cs typeface="Times New Roman"/>
                <a:sym typeface="Times New Roman"/>
              </a:rPr>
              <a:t> exécute la méthode watch() </a:t>
            </a:r>
            <a:endParaRPr sz="259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Downcasting: cas d’erreur</a:t>
            </a:r>
            <a:endParaRPr/>
          </a:p>
        </p:txBody>
      </p:sp>
      <p:sp>
        <p:nvSpPr>
          <p:cNvPr id="391" name="Google Shape;391;p22"/>
          <p:cNvSpPr txBox="1">
            <a:spLocks noGrp="1"/>
          </p:cNvSpPr>
          <p:nvPr>
            <p:ph type="body" idx="1"/>
          </p:nvPr>
        </p:nvSpPr>
        <p:spPr>
          <a:xfrm>
            <a:off x="838200" y="1825625"/>
            <a:ext cx="10515600" cy="192925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L’upcasting est toujours permis, par contre le downcasting implique une vérification de type et peut générer une exception de type « </a:t>
            </a:r>
            <a:r>
              <a:rPr lang="fr-FR" sz="2400" b="1">
                <a:latin typeface="Times New Roman"/>
                <a:ea typeface="Times New Roman"/>
                <a:cs typeface="Times New Roman"/>
                <a:sym typeface="Times New Roman"/>
              </a:rPr>
              <a:t>ClassCastException</a:t>
            </a:r>
            <a:r>
              <a:rPr lang="fr-FR" sz="2400">
                <a:latin typeface="Times New Roman"/>
                <a:ea typeface="Times New Roman"/>
                <a:cs typeface="Times New Roman"/>
                <a:sym typeface="Times New Roman"/>
              </a:rPr>
              <a:t> » </a:t>
            </a:r>
            <a:endParaRPr/>
          </a:p>
          <a:p>
            <a:pPr marL="0" lvl="0" indent="0" algn="l" rtl="0">
              <a:lnSpc>
                <a:spcPct val="90000"/>
              </a:lnSpc>
              <a:spcBef>
                <a:spcPts val="1000"/>
              </a:spcBef>
              <a:spcAft>
                <a:spcPts val="0"/>
              </a:spcAft>
              <a:buClr>
                <a:schemeClr val="dk1"/>
              </a:buClr>
              <a:buSzPts val="2800"/>
              <a:buNone/>
            </a:pPr>
            <a:endParaRPr/>
          </a:p>
        </p:txBody>
      </p:sp>
      <p:sp>
        <p:nvSpPr>
          <p:cNvPr id="392" name="Google Shape;3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22</a:t>
            </a:fld>
            <a:endParaRPr/>
          </a:p>
        </p:txBody>
      </p:sp>
      <p:sp>
        <p:nvSpPr>
          <p:cNvPr id="393" name="Google Shape;393;p22"/>
          <p:cNvSpPr txBox="1"/>
          <p:nvPr/>
        </p:nvSpPr>
        <p:spPr>
          <a:xfrm>
            <a:off x="1130030" y="3889814"/>
            <a:ext cx="9931940" cy="923330"/>
          </a:xfrm>
          <a:prstGeom prst="rect">
            <a:avLst/>
          </a:prstGeom>
          <a:solidFill>
            <a:srgbClr val="DDEAF6"/>
          </a:solidFill>
          <a:ln w="9525" cap="flat" cmpd="sng">
            <a:solidFill>
              <a:srgbClr val="C55A1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Animal a = new Animal();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Dog d = (Dog)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d.watch()</a:t>
            </a:r>
            <a:endParaRPr sz="1800" b="0" i="0" u="none" strike="noStrike" cap="none">
              <a:solidFill>
                <a:schemeClr val="dk1"/>
              </a:solidFill>
              <a:latin typeface="Calibri"/>
              <a:ea typeface="Calibri"/>
              <a:cs typeface="Calibri"/>
              <a:sym typeface="Calibri"/>
            </a:endParaRPr>
          </a:p>
        </p:txBody>
      </p:sp>
      <p:sp>
        <p:nvSpPr>
          <p:cNvPr id="394" name="Google Shape;394;p22"/>
          <p:cNvSpPr txBox="1"/>
          <p:nvPr/>
        </p:nvSpPr>
        <p:spPr>
          <a:xfrm>
            <a:off x="838200" y="4792223"/>
            <a:ext cx="10515600" cy="192925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Cet exemple nous génère une erreur d’exécution (</a:t>
            </a:r>
            <a:r>
              <a:rPr lang="fr-FR" sz="2400" b="1" i="0" u="none" strike="noStrike" cap="none">
                <a:solidFill>
                  <a:schemeClr val="dk1"/>
                </a:solidFill>
                <a:latin typeface="Times New Roman"/>
                <a:ea typeface="Times New Roman"/>
                <a:cs typeface="Times New Roman"/>
                <a:sym typeface="Times New Roman"/>
              </a:rPr>
              <a:t>ClassCastException</a:t>
            </a:r>
            <a:r>
              <a:rPr lang="fr-FR" sz="2400" b="0" i="0" u="none" strike="noStrike" cap="none">
                <a:solidFill>
                  <a:schemeClr val="dk1"/>
                </a:solidFill>
                <a:latin typeface="Times New Roman"/>
                <a:ea typeface="Times New Roman"/>
                <a:cs typeface="Times New Roman"/>
                <a:sym typeface="Times New Roman"/>
              </a:rPr>
              <a:t>), parce que le type de la variable a est Animal, et au moment de la conversion (cast), il s’avère que la variable a ne pointe pas, vraiment, vers un objet de type Dog!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Downcasting: cas d’erreur (solution)</a:t>
            </a:r>
            <a:endParaRPr/>
          </a:p>
        </p:txBody>
      </p:sp>
      <p:sp>
        <p:nvSpPr>
          <p:cNvPr id="400" name="Google Shape;400;p23"/>
          <p:cNvSpPr txBox="1">
            <a:spLocks noGrp="1"/>
          </p:cNvSpPr>
          <p:nvPr>
            <p:ph type="body" idx="1"/>
          </p:nvPr>
        </p:nvSpPr>
        <p:spPr>
          <a:xfrm>
            <a:off x="838200" y="1825625"/>
            <a:ext cx="10515600" cy="192925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Pour remédier à ce problème, on peut utiliser l’opérateur </a:t>
            </a:r>
            <a:r>
              <a:rPr lang="fr-FR" sz="2400" b="1">
                <a:solidFill>
                  <a:srgbClr val="1E4E79"/>
                </a:solidFill>
                <a:latin typeface="Times New Roman"/>
                <a:ea typeface="Times New Roman"/>
                <a:cs typeface="Times New Roman"/>
                <a:sym typeface="Times New Roman"/>
              </a:rPr>
              <a:t>instanceof</a:t>
            </a:r>
            <a:r>
              <a:rPr lang="fr-FR" sz="2400">
                <a:latin typeface="Times New Roman"/>
                <a:ea typeface="Times New Roman"/>
                <a:cs typeface="Times New Roman"/>
                <a:sym typeface="Times New Roman"/>
              </a:rPr>
              <a:t> avant de faire l’opération du cast, afin de tester le type de l’objet à convertir.</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
        <p:nvSpPr>
          <p:cNvPr id="401" name="Google Shape;4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23</a:t>
            </a:fld>
            <a:endParaRPr/>
          </a:p>
        </p:txBody>
      </p:sp>
      <p:sp>
        <p:nvSpPr>
          <p:cNvPr id="402" name="Google Shape;402;p23"/>
          <p:cNvSpPr txBox="1"/>
          <p:nvPr/>
        </p:nvSpPr>
        <p:spPr>
          <a:xfrm>
            <a:off x="1130030" y="3413159"/>
            <a:ext cx="9931940" cy="2862282"/>
          </a:xfrm>
          <a:prstGeom prst="rect">
            <a:avLst/>
          </a:prstGeom>
          <a:solidFill>
            <a:srgbClr val="DDEAF6"/>
          </a:solidFill>
          <a:ln w="9525" cap="flat" cmpd="sng">
            <a:solidFill>
              <a:srgbClr val="C55A1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Animal a = new Animal();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If (a </a:t>
            </a:r>
            <a:r>
              <a:rPr lang="fr-FR" sz="1800" b="1" i="0" u="none" strike="noStrike" cap="none">
                <a:solidFill>
                  <a:srgbClr val="1E4E79"/>
                </a:solidFill>
                <a:latin typeface="Calibri"/>
                <a:ea typeface="Calibri"/>
                <a:cs typeface="Calibri"/>
                <a:sym typeface="Calibri"/>
              </a:rPr>
              <a:t>instanceof</a:t>
            </a:r>
            <a:r>
              <a:rPr lang="fr-FR" sz="1800" b="0" i="0" u="none" strike="noStrike" cap="none">
                <a:solidFill>
                  <a:schemeClr val="dk1"/>
                </a:solidFill>
                <a:latin typeface="Calibri"/>
                <a:ea typeface="Calibri"/>
                <a:cs typeface="Calibri"/>
                <a:sym typeface="Calibri"/>
              </a:rPr>
              <a:t> Dog){</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	Dog d = (Dog) a;</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	d.watch();</a:t>
            </a:r>
            <a:endParaRPr sz="1800" b="0" i="0" u="none" strike="noStrike" cap="none">
              <a:solidFill>
                <a:schemeClr val="dk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else</a:t>
            </a:r>
            <a:endParaRPr sz="1800" b="0" i="0" u="none" strike="noStrike" cap="none">
              <a:solidFill>
                <a:schemeClr val="dk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	System.out.println(‘’Conversion de type impossible!’’);</a:t>
            </a:r>
            <a:endParaRPr sz="1800" b="0" i="0" u="none" strike="noStrike" cap="none">
              <a:solidFill>
                <a:schemeClr val="dk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Transtypage : Définition</a:t>
            </a:r>
            <a:endParaRPr/>
          </a:p>
        </p:txBody>
      </p:sp>
      <p:sp>
        <p:nvSpPr>
          <p:cNvPr id="408" name="Google Shape;408;p24"/>
          <p:cNvSpPr txBox="1">
            <a:spLocks noGrp="1"/>
          </p:cNvSpPr>
          <p:nvPr>
            <p:ph type="body" idx="1"/>
          </p:nvPr>
        </p:nvSpPr>
        <p:spPr>
          <a:xfrm>
            <a:off x="687370" y="1730750"/>
            <a:ext cx="11020720" cy="30844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L'opérateur de transtypage (opérateur de "cast") permet de modifier explicitement le type d'une valeur avant de l'affecter à une variable ou de l'utiliser. </a:t>
            </a:r>
            <a:endParaRPr/>
          </a:p>
          <a:p>
            <a:pPr marL="228600" lvl="0" indent="-228600" algn="l" rtl="0">
              <a:lnSpc>
                <a:spcPct val="15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On écrit entre parenthèses le nom du nouveau type voulu, suivi de la valeur à transtyper, du nom de la variable contenant cette valeur, de l'opération fournissant cette valeur... </a:t>
            </a:r>
            <a:endParaRPr/>
          </a:p>
          <a:p>
            <a:pPr marL="228600" lvl="0" indent="-76200" algn="l" rtl="0">
              <a:lnSpc>
                <a:spcPct val="14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80000"/>
              </a:lnSpc>
              <a:spcBef>
                <a:spcPts val="1000"/>
              </a:spcBef>
              <a:spcAft>
                <a:spcPts val="0"/>
              </a:spcAft>
              <a:buClr>
                <a:schemeClr val="dk1"/>
              </a:buClr>
              <a:buSzPts val="2800"/>
              <a:buNone/>
            </a:pPr>
            <a:endParaRPr/>
          </a:p>
        </p:txBody>
      </p:sp>
      <p:sp>
        <p:nvSpPr>
          <p:cNvPr id="409" name="Google Shape;40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24</a:t>
            </a:fld>
            <a:endParaRPr/>
          </a:p>
        </p:txBody>
      </p:sp>
      <p:pic>
        <p:nvPicPr>
          <p:cNvPr id="410" name="Google Shape;410;p24"/>
          <p:cNvPicPr preferRelativeResize="0"/>
          <p:nvPr/>
        </p:nvPicPr>
        <p:blipFill rotWithShape="1">
          <a:blip r:embed="rId3">
            <a:alphaModFix/>
          </a:blip>
          <a:srcRect/>
          <a:stretch/>
        </p:blipFill>
        <p:spPr>
          <a:xfrm>
            <a:off x="3838677" y="4297465"/>
            <a:ext cx="6774200" cy="2330458"/>
          </a:xfrm>
          <a:prstGeom prst="rect">
            <a:avLst/>
          </a:prstGeom>
          <a:noFill/>
          <a:ln w="9525" cap="flat" cmpd="sng">
            <a:solidFill>
              <a:srgbClr val="833C0B"/>
            </a:solidFill>
            <a:prstDash val="solid"/>
            <a:round/>
            <a:headEnd type="none" w="sm" len="sm"/>
            <a:tailEnd type="none" w="sm" len="sm"/>
          </a:ln>
        </p:spPr>
      </p:pic>
      <p:cxnSp>
        <p:nvCxnSpPr>
          <p:cNvPr id="411" name="Google Shape;411;p24"/>
          <p:cNvCxnSpPr/>
          <p:nvPr/>
        </p:nvCxnSpPr>
        <p:spPr>
          <a:xfrm>
            <a:off x="5428034" y="5817140"/>
            <a:ext cx="2130357" cy="0"/>
          </a:xfrm>
          <a:prstGeom prst="straightConnector1">
            <a:avLst/>
          </a:prstGeom>
          <a:noFill/>
          <a:ln w="19050" cap="flat" cmpd="sng">
            <a:solidFill>
              <a:schemeClr val="accent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Transtypage : Quand?</a:t>
            </a:r>
            <a:endParaRPr b="1"/>
          </a:p>
        </p:txBody>
      </p:sp>
      <p:sp>
        <p:nvSpPr>
          <p:cNvPr id="417" name="Google Shape;417;p25"/>
          <p:cNvSpPr txBox="1">
            <a:spLocks noGrp="1"/>
          </p:cNvSpPr>
          <p:nvPr>
            <p:ph type="body" idx="1"/>
          </p:nvPr>
        </p:nvSpPr>
        <p:spPr>
          <a:xfrm>
            <a:off x="687369" y="1730749"/>
            <a:ext cx="11160919" cy="4625601"/>
          </a:xfrm>
          <a:prstGeom prst="rect">
            <a:avLst/>
          </a:prstGeom>
          <a:noFill/>
          <a:ln>
            <a:noFill/>
          </a:ln>
        </p:spPr>
        <p:txBody>
          <a:bodyPr spcFirstLastPara="1" wrap="square" lIns="91425" tIns="45700" rIns="91425" bIns="45700" anchor="t" anchorCtr="0">
            <a:noAutofit/>
          </a:bodyPr>
          <a:lstStyle/>
          <a:p>
            <a:pPr marL="228600" lvl="0" indent="-228600" algn="l" rtl="0">
              <a:lnSpc>
                <a:spcPct val="160000"/>
              </a:lnSpc>
              <a:spcBef>
                <a:spcPts val="0"/>
              </a:spcBef>
              <a:spcAft>
                <a:spcPts val="0"/>
              </a:spcAft>
              <a:buClr>
                <a:schemeClr val="dk1"/>
              </a:buClr>
              <a:buSzPts val="2400"/>
              <a:buChar char="•"/>
            </a:pPr>
            <a:r>
              <a:rPr lang="fr-FR" sz="2400" b="1">
                <a:latin typeface="Times New Roman"/>
                <a:ea typeface="Times New Roman"/>
                <a:cs typeface="Times New Roman"/>
                <a:sym typeface="Times New Roman"/>
              </a:rPr>
              <a:t>S</a:t>
            </a:r>
            <a:r>
              <a:rPr lang="fr-FR" sz="2400" b="1"/>
              <a:t>’il risque d’y avoir perte d’information </a:t>
            </a:r>
            <a:endParaRPr/>
          </a:p>
          <a:p>
            <a:pPr marL="0" lvl="0" indent="0" algn="l" rtl="0">
              <a:lnSpc>
                <a:spcPct val="160000"/>
              </a:lnSpc>
              <a:spcBef>
                <a:spcPts val="1000"/>
              </a:spcBef>
              <a:spcAft>
                <a:spcPts val="0"/>
              </a:spcAft>
              <a:buClr>
                <a:schemeClr val="dk1"/>
              </a:buClr>
              <a:buSzPts val="2400"/>
              <a:buNone/>
            </a:pPr>
            <a:r>
              <a:rPr lang="fr-FR" sz="2400">
                <a:latin typeface="Times New Roman"/>
                <a:ea typeface="Times New Roman"/>
                <a:cs typeface="Times New Roman"/>
                <a:sym typeface="Times New Roman"/>
              </a:rPr>
              <a:t>Par exemple lorsqu’on fait l’affectation d’un entier long (64 bits) à un entier int (32 bits), ou d’un réel double (Virgule flottante double précision) vers un réel float. On force alors le type, indiquant ainsi à la machine Java qu’on est conscient du problème de risque de perte d’information. (La première variable peut contenir plus d'information que la seconde).</a:t>
            </a:r>
            <a:endParaRPr/>
          </a:p>
          <a:p>
            <a:pPr marL="228600" lvl="0" indent="-7620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
        <p:nvSpPr>
          <p:cNvPr id="418" name="Google Shape;4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25</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6"/>
          <p:cNvSpPr/>
          <p:nvPr/>
        </p:nvSpPr>
        <p:spPr>
          <a:xfrm>
            <a:off x="609549" y="4922195"/>
            <a:ext cx="9293210" cy="515566"/>
          </a:xfrm>
          <a:prstGeom prst="rect">
            <a:avLst/>
          </a:prstGeom>
          <a:solidFill>
            <a:srgbClr val="DDEAF6"/>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Transtypage : Quand?</a:t>
            </a:r>
            <a:endParaRPr b="1"/>
          </a:p>
        </p:txBody>
      </p:sp>
      <p:sp>
        <p:nvSpPr>
          <p:cNvPr id="425" name="Google Shape;425;p26"/>
          <p:cNvSpPr txBox="1">
            <a:spLocks noGrp="1"/>
          </p:cNvSpPr>
          <p:nvPr>
            <p:ph type="body" idx="1"/>
          </p:nvPr>
        </p:nvSpPr>
        <p:spPr>
          <a:xfrm>
            <a:off x="687369" y="1730749"/>
            <a:ext cx="11160919" cy="4625601"/>
          </a:xfrm>
          <a:prstGeom prst="rect">
            <a:avLst/>
          </a:prstGeom>
          <a:noFill/>
          <a:ln>
            <a:noFill/>
          </a:ln>
        </p:spPr>
        <p:txBody>
          <a:bodyPr spcFirstLastPara="1" wrap="square" lIns="91425" tIns="45700" rIns="91425" bIns="45700" anchor="t" anchorCtr="0">
            <a:noAutofit/>
          </a:bodyPr>
          <a:lstStyle/>
          <a:p>
            <a:pPr marL="228600" lvl="0" indent="-228600" algn="l" rtl="0">
              <a:lnSpc>
                <a:spcPct val="160000"/>
              </a:lnSpc>
              <a:spcBef>
                <a:spcPts val="0"/>
              </a:spcBef>
              <a:spcAft>
                <a:spcPts val="0"/>
              </a:spcAft>
              <a:buClr>
                <a:schemeClr val="dk1"/>
              </a:buClr>
              <a:buSzPts val="2400"/>
              <a:buChar char="•"/>
            </a:pPr>
            <a:r>
              <a:rPr lang="fr-FR" sz="2400" b="1"/>
              <a:t>Si on veut prendre la partie entière d’un réel (ou double)</a:t>
            </a:r>
            <a:endParaRPr sz="2400" b="1"/>
          </a:p>
          <a:p>
            <a:pPr marL="0" lvl="0" indent="0" algn="l" rtl="0">
              <a:lnSpc>
                <a:spcPct val="160000"/>
              </a:lnSpc>
              <a:spcBef>
                <a:spcPts val="1000"/>
              </a:spcBef>
              <a:spcAft>
                <a:spcPts val="0"/>
              </a:spcAft>
              <a:buClr>
                <a:schemeClr val="dk1"/>
              </a:buClr>
              <a:buSzPts val="2400"/>
              <a:buNone/>
            </a:pPr>
            <a:r>
              <a:rPr lang="fr-FR" sz="2400">
                <a:latin typeface="Times New Roman"/>
                <a:ea typeface="Times New Roman"/>
                <a:cs typeface="Times New Roman"/>
                <a:sym typeface="Times New Roman"/>
              </a:rPr>
              <a:t>Par exemple si on utilise la méthode random() de la class Math cette fonction retourne par défaut un double entre 0 et 1,alors qu’on a besoin d’un int. Par exemple, dans ce cas on peut procéder comme suite :</a:t>
            </a:r>
            <a:br>
              <a:rPr lang="fr-FR" sz="2400"/>
            </a:br>
            <a:br>
              <a:rPr lang="fr-FR" sz="2400"/>
            </a:br>
            <a:r>
              <a:rPr lang="fr-FR" sz="2400" i="1"/>
              <a:t>int a = </a:t>
            </a:r>
            <a:r>
              <a:rPr lang="fr-FR" sz="2400" b="1" i="1"/>
              <a:t>(int) </a:t>
            </a:r>
            <a:r>
              <a:rPr lang="fr-FR" sz="2400" i="1"/>
              <a:t>Math.random()*100 ;</a:t>
            </a:r>
            <a:r>
              <a:rPr lang="fr-FR" sz="2400" i="1">
                <a:solidFill>
                  <a:schemeClr val="accent6"/>
                </a:solidFill>
              </a:rPr>
              <a:t> //on ne prend que la partie entière </a:t>
            </a:r>
            <a:endParaRPr sz="2400">
              <a:solidFill>
                <a:schemeClr val="accent6"/>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
        <p:nvSpPr>
          <p:cNvPr id="426" name="Google Shape;4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26</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Cacher une méthode static</a:t>
            </a:r>
            <a:endParaRPr/>
          </a:p>
        </p:txBody>
      </p:sp>
      <p:sp>
        <p:nvSpPr>
          <p:cNvPr id="432" name="Google Shape;4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27</a:t>
            </a:fld>
            <a:endParaRPr/>
          </a:p>
        </p:txBody>
      </p:sp>
      <p:sp>
        <p:nvSpPr>
          <p:cNvPr id="433" name="Google Shape;433;p27"/>
          <p:cNvSpPr txBox="1">
            <a:spLocks noGrp="1"/>
          </p:cNvSpPr>
          <p:nvPr>
            <p:ph type="body" idx="1"/>
          </p:nvPr>
        </p:nvSpPr>
        <p:spPr>
          <a:xfrm>
            <a:off x="457199" y="1988840"/>
            <a:ext cx="10826885" cy="33944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fr-FR" sz="2400">
                <a:solidFill>
                  <a:schemeClr val="dk1"/>
                </a:solidFill>
                <a:latin typeface="Times New Roman"/>
                <a:ea typeface="Times New Roman"/>
                <a:cs typeface="Times New Roman"/>
                <a:sym typeface="Times New Roman"/>
              </a:rPr>
              <a:t>On ne redéfinit pas une méthode static, on la  cache (comme les variables)</a:t>
            </a:r>
            <a:endParaRPr/>
          </a:p>
          <a:p>
            <a:pPr marL="0" lvl="0" indent="0" algn="l" rtl="0">
              <a:lnSpc>
                <a:spcPct val="90000"/>
              </a:lnSpc>
              <a:spcBef>
                <a:spcPts val="100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fr-FR" sz="2400">
                <a:solidFill>
                  <a:schemeClr val="dk1"/>
                </a:solidFill>
                <a:latin typeface="Times New Roman"/>
                <a:ea typeface="Times New Roman"/>
                <a:cs typeface="Times New Roman"/>
                <a:sym typeface="Times New Roman"/>
              </a:rPr>
              <a:t>Si la méthode static m de Classe1 est cachée par une méthode m d’une classe fille, la  différence est que : </a:t>
            </a:r>
            <a:endParaRPr/>
          </a:p>
          <a:p>
            <a:pPr marL="228600" lvl="0" indent="-76200" algn="l" rtl="0">
              <a:lnSpc>
                <a:spcPct val="90000"/>
              </a:lnSpc>
              <a:spcBef>
                <a:spcPts val="100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00038" lvl="1" indent="0" algn="l" rtl="0">
              <a:lnSpc>
                <a:spcPct val="90000"/>
              </a:lnSpc>
              <a:spcBef>
                <a:spcPts val="500"/>
              </a:spcBef>
              <a:spcAft>
                <a:spcPts val="0"/>
              </a:spcAft>
              <a:buClr>
                <a:schemeClr val="dk1"/>
              </a:buClr>
              <a:buSzPts val="2400"/>
              <a:buNone/>
            </a:pPr>
            <a:r>
              <a:rPr lang="fr-FR">
                <a:solidFill>
                  <a:schemeClr val="dk1"/>
                </a:solidFill>
                <a:latin typeface="Times New Roman"/>
                <a:ea typeface="Times New Roman"/>
                <a:cs typeface="Times New Roman"/>
                <a:sym typeface="Times New Roman"/>
              </a:rPr>
              <a:t> – </a:t>
            </a:r>
            <a:r>
              <a:rPr lang="fr-FR">
                <a:latin typeface="Times New Roman"/>
                <a:ea typeface="Times New Roman"/>
                <a:cs typeface="Times New Roman"/>
                <a:sym typeface="Times New Roman"/>
              </a:rPr>
              <a:t>O</a:t>
            </a:r>
            <a:r>
              <a:rPr lang="fr-FR">
                <a:solidFill>
                  <a:schemeClr val="dk1"/>
                </a:solidFill>
                <a:latin typeface="Times New Roman"/>
                <a:ea typeface="Times New Roman"/>
                <a:cs typeface="Times New Roman"/>
                <a:sym typeface="Times New Roman"/>
              </a:rPr>
              <a:t>n peut désigner la méthode cachée de Classe1 en  préfixant par le nom de la classe : Classe1.m()</a:t>
            </a:r>
            <a:endParaRPr/>
          </a:p>
          <a:p>
            <a:pPr marL="300038" lvl="1" indent="0" algn="l" rtl="0">
              <a:lnSpc>
                <a:spcPct val="90000"/>
              </a:lnSpc>
              <a:spcBef>
                <a:spcPts val="500"/>
              </a:spcBef>
              <a:spcAft>
                <a:spcPts val="0"/>
              </a:spcAft>
              <a:buClr>
                <a:schemeClr val="dk1"/>
              </a:buClr>
              <a:buSzPts val="2400"/>
              <a:buNone/>
            </a:pPr>
            <a:r>
              <a:rPr lang="fr-FR">
                <a:solidFill>
                  <a:schemeClr val="dk1"/>
                </a:solidFill>
                <a:latin typeface="Times New Roman"/>
                <a:ea typeface="Times New Roman"/>
                <a:cs typeface="Times New Roman"/>
                <a:sym typeface="Times New Roman"/>
              </a:rPr>
              <a:t>  – ou par un cast(x est une instance d'une classe fille de  Classe1 : 	 ((Classe1)x).m()</a:t>
            </a:r>
            <a:endParaRPr/>
          </a:p>
          <a:p>
            <a:pPr marL="300038" lvl="1" indent="0" algn="l" rtl="0">
              <a:lnSpc>
                <a:spcPct val="90000"/>
              </a:lnSpc>
              <a:spcBef>
                <a:spcPts val="500"/>
              </a:spcBef>
              <a:spcAft>
                <a:spcPts val="0"/>
              </a:spcAft>
              <a:buClr>
                <a:schemeClr val="dk1"/>
              </a:buClr>
              <a:buSzPts val="2400"/>
              <a:buNone/>
            </a:pPr>
            <a:endParaRPr>
              <a:solidFill>
                <a:schemeClr val="dk1"/>
              </a:solidFill>
              <a:latin typeface="Times New Roman"/>
              <a:ea typeface="Times New Roman"/>
              <a:cs typeface="Times New Roman"/>
              <a:sym typeface="Times New Roman"/>
            </a:endParaRPr>
          </a:p>
          <a:p>
            <a:pPr marL="300038" lvl="1" indent="0" algn="l" rtl="0">
              <a:lnSpc>
                <a:spcPct val="90000"/>
              </a:lnSpc>
              <a:spcBef>
                <a:spcPts val="500"/>
              </a:spcBef>
              <a:spcAft>
                <a:spcPts val="0"/>
              </a:spcAft>
              <a:buClr>
                <a:schemeClr val="dk1"/>
              </a:buClr>
              <a:buSzPts val="2400"/>
              <a:buNone/>
            </a:pPr>
            <a:r>
              <a:rPr lang="fr-FR">
                <a:solidFill>
                  <a:schemeClr val="dk1"/>
                </a:solidFill>
                <a:latin typeface="Times New Roman"/>
                <a:ea typeface="Times New Roman"/>
                <a:cs typeface="Times New Roman"/>
                <a:sym typeface="Times New Roman"/>
              </a:rPr>
              <a:t>- mais on ne peut pas la désigner en la préfixant par  « super. »</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Final : classe/méthode </a:t>
            </a:r>
            <a:endParaRPr/>
          </a:p>
        </p:txBody>
      </p:sp>
      <p:sp>
        <p:nvSpPr>
          <p:cNvPr id="439" name="Google Shape;4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28</a:t>
            </a:fld>
            <a:endParaRPr/>
          </a:p>
        </p:txBody>
      </p:sp>
      <p:sp>
        <p:nvSpPr>
          <p:cNvPr id="440" name="Google Shape;440;p28"/>
          <p:cNvSpPr txBox="1">
            <a:spLocks noGrp="1"/>
          </p:cNvSpPr>
          <p:nvPr>
            <p:ph type="body" idx="1"/>
          </p:nvPr>
        </p:nvSpPr>
        <p:spPr>
          <a:xfrm>
            <a:off x="1675673" y="1796161"/>
            <a:ext cx="8229600" cy="230770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fr-FR" sz="2800" b="1">
                <a:solidFill>
                  <a:schemeClr val="dk1"/>
                </a:solidFill>
              </a:rPr>
              <a:t>C</a:t>
            </a:r>
            <a:r>
              <a:rPr lang="fr-FR" sz="2800" b="1">
                <a:solidFill>
                  <a:schemeClr val="dk1"/>
                </a:solidFill>
                <a:latin typeface="Times New Roman"/>
                <a:ea typeface="Times New Roman"/>
                <a:cs typeface="Times New Roman"/>
                <a:sym typeface="Times New Roman"/>
              </a:rPr>
              <a:t>lasse final </a:t>
            </a:r>
            <a:r>
              <a:rPr lang="fr-FR" sz="2800">
                <a:solidFill>
                  <a:schemeClr val="dk1"/>
                </a:solidFill>
                <a:latin typeface="Times New Roman"/>
                <a:ea typeface="Times New Roman"/>
                <a:cs typeface="Times New Roman"/>
                <a:sym typeface="Times New Roman"/>
              </a:rPr>
              <a:t>: ne peut pas avoir de classes filles  </a:t>
            </a:r>
            <a:endParaRPr/>
          </a:p>
          <a:p>
            <a:pPr marL="0" lvl="0" indent="0" algn="l" rtl="0">
              <a:lnSpc>
                <a:spcPct val="90000"/>
              </a:lnSpc>
              <a:spcBef>
                <a:spcPts val="1000"/>
              </a:spcBef>
              <a:spcAft>
                <a:spcPts val="0"/>
              </a:spcAft>
              <a:buClr>
                <a:schemeClr val="dk1"/>
              </a:buClr>
              <a:buSzPts val="2800"/>
              <a:buNone/>
            </a:pPr>
            <a:endParaRPr sz="2800">
              <a:solidFill>
                <a:schemeClr val="dk1"/>
              </a:solidFill>
              <a:latin typeface="Times New Roman"/>
              <a:ea typeface="Times New Roman"/>
              <a:cs typeface="Times New Roman"/>
              <a:sym typeface="Times New Roman"/>
            </a:endParaRPr>
          </a:p>
        </p:txBody>
      </p:sp>
      <p:pic>
        <p:nvPicPr>
          <p:cNvPr id="441" name="Google Shape;441;p28"/>
          <p:cNvPicPr preferRelativeResize="0"/>
          <p:nvPr/>
        </p:nvPicPr>
        <p:blipFill rotWithShape="1">
          <a:blip r:embed="rId3">
            <a:alphaModFix/>
          </a:blip>
          <a:srcRect/>
          <a:stretch/>
        </p:blipFill>
        <p:spPr>
          <a:xfrm>
            <a:off x="1889985" y="2560990"/>
            <a:ext cx="3458096" cy="1385529"/>
          </a:xfrm>
          <a:prstGeom prst="rect">
            <a:avLst/>
          </a:prstGeom>
          <a:noFill/>
          <a:ln w="9525" cap="flat" cmpd="sng">
            <a:solidFill>
              <a:srgbClr val="833C0B"/>
            </a:solidFill>
            <a:prstDash val="solid"/>
            <a:round/>
            <a:headEnd type="none" w="sm" len="sm"/>
            <a:tailEnd type="none" w="sm" len="sm"/>
          </a:ln>
        </p:spPr>
      </p:pic>
      <p:sp>
        <p:nvSpPr>
          <p:cNvPr id="442" name="Google Shape;442;p28"/>
          <p:cNvSpPr/>
          <p:nvPr/>
        </p:nvSpPr>
        <p:spPr>
          <a:xfrm>
            <a:off x="1678575" y="4298558"/>
            <a:ext cx="6141553" cy="954067"/>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Font typeface="Arial"/>
              <a:buChar char="•"/>
            </a:pPr>
            <a:r>
              <a:rPr lang="fr-FR" sz="2800" b="1" i="1" u="none" strike="noStrike" cap="none">
                <a:solidFill>
                  <a:schemeClr val="dk1"/>
                </a:solidFill>
                <a:latin typeface="Calibri"/>
                <a:ea typeface="Calibri"/>
                <a:cs typeface="Calibri"/>
                <a:sym typeface="Calibri"/>
              </a:rPr>
              <a:t>Méthode final : </a:t>
            </a:r>
            <a:r>
              <a:rPr lang="fr-FR" sz="2800" b="0" i="1" u="none" strike="noStrike" cap="none">
                <a:solidFill>
                  <a:schemeClr val="dk1"/>
                </a:solidFill>
                <a:latin typeface="Calibri"/>
                <a:ea typeface="Calibri"/>
                <a:cs typeface="Calibri"/>
                <a:sym typeface="Calibri"/>
              </a:rPr>
              <a:t>ne peut pas être redéfinie</a:t>
            </a:r>
            <a:endParaRPr sz="1400" b="0" i="0" u="none" strike="noStrike" cap="none">
              <a:solidFill>
                <a:srgbClr val="000000"/>
              </a:solidFill>
              <a:latin typeface="Arial"/>
              <a:ea typeface="Arial"/>
              <a:cs typeface="Arial"/>
              <a:sym typeface="Arial"/>
            </a:endParaRPr>
          </a:p>
        </p:txBody>
      </p:sp>
      <p:pic>
        <p:nvPicPr>
          <p:cNvPr id="443" name="Google Shape;443;p28"/>
          <p:cNvPicPr preferRelativeResize="0"/>
          <p:nvPr/>
        </p:nvPicPr>
        <p:blipFill rotWithShape="1">
          <a:blip r:embed="rId4">
            <a:alphaModFix/>
          </a:blip>
          <a:srcRect/>
          <a:stretch/>
        </p:blipFill>
        <p:spPr>
          <a:xfrm>
            <a:off x="5609871" y="2560990"/>
            <a:ext cx="4584725" cy="1438104"/>
          </a:xfrm>
          <a:prstGeom prst="rect">
            <a:avLst/>
          </a:prstGeom>
          <a:noFill/>
          <a:ln w="9525" cap="flat" cmpd="sng">
            <a:solidFill>
              <a:srgbClr val="833C0B"/>
            </a:solidFill>
            <a:prstDash val="solid"/>
            <a:round/>
            <a:headEnd type="none" w="sm" len="sm"/>
            <a:tailEnd type="none" w="sm" len="sm"/>
          </a:ln>
        </p:spPr>
      </p:pic>
      <p:pic>
        <p:nvPicPr>
          <p:cNvPr id="444" name="Google Shape;444;p28"/>
          <p:cNvPicPr preferRelativeResize="0"/>
          <p:nvPr/>
        </p:nvPicPr>
        <p:blipFill rotWithShape="1">
          <a:blip r:embed="rId5">
            <a:alphaModFix/>
          </a:blip>
          <a:srcRect/>
          <a:stretch/>
        </p:blipFill>
        <p:spPr>
          <a:xfrm>
            <a:off x="1771121" y="5066338"/>
            <a:ext cx="3263593" cy="1383084"/>
          </a:xfrm>
          <a:prstGeom prst="rect">
            <a:avLst/>
          </a:prstGeom>
          <a:noFill/>
          <a:ln w="9525" cap="flat" cmpd="sng">
            <a:solidFill>
              <a:srgbClr val="833C0B"/>
            </a:solidFill>
            <a:prstDash val="solid"/>
            <a:round/>
            <a:headEnd type="none" w="sm" len="sm"/>
            <a:tailEnd type="none" w="sm" len="sm"/>
          </a:ln>
        </p:spPr>
      </p:pic>
      <p:pic>
        <p:nvPicPr>
          <p:cNvPr id="445" name="Google Shape;445;p28"/>
          <p:cNvPicPr preferRelativeResize="0"/>
          <p:nvPr/>
        </p:nvPicPr>
        <p:blipFill rotWithShape="1">
          <a:blip r:embed="rId6">
            <a:alphaModFix/>
          </a:blip>
          <a:srcRect/>
          <a:stretch/>
        </p:blipFill>
        <p:spPr>
          <a:xfrm>
            <a:off x="5609871" y="5066338"/>
            <a:ext cx="4831345" cy="1407451"/>
          </a:xfrm>
          <a:prstGeom prst="rect">
            <a:avLst/>
          </a:prstGeom>
          <a:noFill/>
          <a:ln w="9525" cap="flat" cmpd="sng">
            <a:solidFill>
              <a:srgbClr val="833C0B"/>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29</a:t>
            </a:fld>
            <a:endParaRPr/>
          </a:p>
        </p:txBody>
      </p:sp>
      <p:grpSp>
        <p:nvGrpSpPr>
          <p:cNvPr id="451" name="Google Shape;451;p29"/>
          <p:cNvGrpSpPr/>
          <p:nvPr/>
        </p:nvGrpSpPr>
        <p:grpSpPr>
          <a:xfrm>
            <a:off x="0" y="1214290"/>
            <a:ext cx="12192000" cy="4254648"/>
            <a:chOff x="-1672473" y="1214290"/>
            <a:chExt cx="12192000" cy="4254648"/>
          </a:xfrm>
        </p:grpSpPr>
        <p:sp>
          <p:nvSpPr>
            <p:cNvPr id="452" name="Google Shape;452;p29"/>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453" name="Google Shape;453;p29"/>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454" name="Google Shape;454;p29"/>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La méthode equals</a:t>
            </a:r>
            <a:endParaRPr sz="3600" b="1" i="1"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Objectifs </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3</a:t>
            </a:fld>
            <a:endParaRPr sz="1800"/>
          </a:p>
        </p:txBody>
      </p:sp>
      <p:sp>
        <p:nvSpPr>
          <p:cNvPr id="107" name="Google Shape;107;p3"/>
          <p:cNvSpPr txBox="1"/>
          <p:nvPr/>
        </p:nvSpPr>
        <p:spPr>
          <a:xfrm>
            <a:off x="1981233" y="2094741"/>
            <a:ext cx="7982900" cy="430503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Redéfinition de méthodes dans les sous-classes : POLYMORPHISME</a:t>
            </a:r>
            <a:endParaRPr sz="1400" b="0" i="0" u="none" strike="noStrike" cap="none">
              <a:solidFill>
                <a:srgbClr val="000000"/>
              </a:solidFill>
              <a:latin typeface="Arial"/>
              <a:ea typeface="Arial"/>
              <a:cs typeface="Arial"/>
              <a:sym typeface="Arial"/>
            </a:endParaRPr>
          </a:p>
          <a:p>
            <a:pPr marL="228600" marR="0" lvl="0" indent="-76200" algn="l" rtl="0">
              <a:lnSpc>
                <a:spcPct val="90000"/>
              </a:lnSpc>
              <a:spcBef>
                <a:spcPts val="100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Sur-classement et substitution.</a:t>
            </a:r>
            <a:endParaRPr sz="1400" b="0" i="0" u="none" strike="noStrike" cap="none">
              <a:solidFill>
                <a:srgbClr val="000000"/>
              </a:solidFill>
              <a:latin typeface="Arial"/>
              <a:ea typeface="Arial"/>
              <a:cs typeface="Arial"/>
              <a:sym typeface="Arial"/>
            </a:endParaRPr>
          </a:p>
          <a:p>
            <a:pPr marL="228600" marR="0" lvl="0" indent="-76200" algn="l" rtl="0">
              <a:lnSpc>
                <a:spcPct val="90000"/>
              </a:lnSpc>
              <a:spcBef>
                <a:spcPts val="100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400"/>
              <a:buFont typeface="Arial"/>
              <a:buChar char="•"/>
            </a:pPr>
            <a:r>
              <a:rPr lang="fr-FR" sz="2400" b="0" i="0" u="none" strike="noStrike" cap="none">
                <a:solidFill>
                  <a:schemeClr val="dk1"/>
                </a:solidFill>
                <a:latin typeface="Times New Roman"/>
                <a:ea typeface="Times New Roman"/>
                <a:cs typeface="Times New Roman"/>
                <a:sym typeface="Times New Roman"/>
              </a:rPr>
              <a:t>Le transtypage (conversion de type ou cast en anglais)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Définition</a:t>
            </a:r>
            <a:endParaRPr/>
          </a:p>
        </p:txBody>
      </p:sp>
      <p:sp>
        <p:nvSpPr>
          <p:cNvPr id="460" name="Google Shape;46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4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La méthode </a:t>
            </a:r>
            <a:r>
              <a:rPr lang="fr-FR" sz="2400" b="1">
                <a:latin typeface="Times New Roman"/>
                <a:ea typeface="Times New Roman"/>
                <a:cs typeface="Times New Roman"/>
                <a:sym typeface="Times New Roman"/>
              </a:rPr>
              <a:t>equals</a:t>
            </a:r>
            <a:r>
              <a:rPr lang="fr-FR" sz="2400">
                <a:latin typeface="Times New Roman"/>
                <a:ea typeface="Times New Roman"/>
                <a:cs typeface="Times New Roman"/>
                <a:sym typeface="Times New Roman"/>
              </a:rPr>
              <a:t> permet à Java de comparer deux objets et de déterminer l’égalité entre ces deux objets, ce qui parait logique.</a:t>
            </a:r>
            <a:endParaRPr/>
          </a:p>
          <a:p>
            <a:pPr marL="228600" lvl="0" indent="-50800" algn="l" rtl="0">
              <a:lnSpc>
                <a:spcPct val="80000"/>
              </a:lnSpc>
              <a:spcBef>
                <a:spcPts val="1000"/>
              </a:spcBef>
              <a:spcAft>
                <a:spcPts val="0"/>
              </a:spcAft>
              <a:buClr>
                <a:schemeClr val="dk1"/>
              </a:buClr>
              <a:buSzPts val="2800"/>
              <a:buNone/>
            </a:pPr>
            <a:endParaRPr/>
          </a:p>
          <a:p>
            <a:pPr marL="228600" lvl="0" indent="-228600" algn="l" rtl="0">
              <a:lnSpc>
                <a:spcPct val="14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Par défaut, la méthode retourne vrai s’il s’agit du même objet en mémoire. Par conséquent, si deux objets distincts instancié à partir de la classe Personne, par exemple, ont tout les deux le même id, nom, prénom et date de naissance, la méthode ne retourne pas vrai mais faux, car il s’agit de </a:t>
            </a:r>
            <a:r>
              <a:rPr lang="fr-FR" sz="2400" b="1">
                <a:latin typeface="Times New Roman"/>
                <a:ea typeface="Times New Roman"/>
                <a:cs typeface="Times New Roman"/>
                <a:sym typeface="Times New Roman"/>
              </a:rPr>
              <a:t>deux objets distincts en mémoire</a:t>
            </a:r>
            <a:r>
              <a:rPr lang="fr-FR" sz="2400">
                <a:latin typeface="Times New Roman"/>
                <a:ea typeface="Times New Roman"/>
                <a:cs typeface="Times New Roman"/>
                <a:sym typeface="Times New Roman"/>
              </a:rPr>
              <a:t>, c’est pourquoi il faut parfois </a:t>
            </a:r>
            <a:r>
              <a:rPr lang="fr-FR" sz="2400" b="1">
                <a:latin typeface="Times New Roman"/>
                <a:ea typeface="Times New Roman"/>
                <a:cs typeface="Times New Roman"/>
                <a:sym typeface="Times New Roman"/>
              </a:rPr>
              <a:t>la surcharger</a:t>
            </a:r>
            <a:r>
              <a:rPr lang="fr-FR" sz="2400">
                <a:latin typeface="Times New Roman"/>
                <a:ea typeface="Times New Roman"/>
                <a:cs typeface="Times New Roman"/>
                <a:sym typeface="Times New Roman"/>
              </a:rPr>
              <a:t>.</a:t>
            </a:r>
            <a:endParaRPr/>
          </a:p>
        </p:txBody>
      </p:sp>
      <p:sp>
        <p:nvSpPr>
          <p:cNvPr id="461" name="Google Shape;46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30</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Exemple 1</a:t>
            </a:r>
            <a:endParaRPr b="1"/>
          </a:p>
        </p:txBody>
      </p:sp>
      <p:sp>
        <p:nvSpPr>
          <p:cNvPr id="467" name="Google Shape;4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31</a:t>
            </a:fld>
            <a:endParaRPr/>
          </a:p>
        </p:txBody>
      </p:sp>
      <p:pic>
        <p:nvPicPr>
          <p:cNvPr id="468" name="Google Shape;468;p31"/>
          <p:cNvPicPr preferRelativeResize="0"/>
          <p:nvPr/>
        </p:nvPicPr>
        <p:blipFill rotWithShape="1">
          <a:blip r:embed="rId3">
            <a:alphaModFix/>
          </a:blip>
          <a:srcRect/>
          <a:stretch/>
        </p:blipFill>
        <p:spPr>
          <a:xfrm>
            <a:off x="2466975" y="2219325"/>
            <a:ext cx="7258050" cy="2419350"/>
          </a:xfrm>
          <a:prstGeom prst="rect">
            <a:avLst/>
          </a:prstGeom>
          <a:noFill/>
          <a:ln w="9525" cap="flat" cmpd="sng">
            <a:solidFill>
              <a:srgbClr val="833C0B"/>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Exemple 2</a:t>
            </a:r>
            <a:endParaRPr b="1"/>
          </a:p>
        </p:txBody>
      </p:sp>
      <p:sp>
        <p:nvSpPr>
          <p:cNvPr id="474" name="Google Shape;47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32</a:t>
            </a:fld>
            <a:endParaRPr/>
          </a:p>
        </p:txBody>
      </p:sp>
      <p:sp>
        <p:nvSpPr>
          <p:cNvPr id="475" name="Google Shape;475;p32"/>
          <p:cNvSpPr/>
          <p:nvPr/>
        </p:nvSpPr>
        <p:spPr>
          <a:xfrm>
            <a:off x="2390714" y="1647369"/>
            <a:ext cx="7869560" cy="4708981"/>
          </a:xfrm>
          <a:prstGeom prst="rect">
            <a:avLst/>
          </a:prstGeom>
          <a:solidFill>
            <a:schemeClr val="lt1"/>
          </a:solidFill>
          <a:ln w="9525"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dk1"/>
                </a:solidFill>
                <a:latin typeface="Calibri"/>
                <a:ea typeface="Calibri"/>
                <a:cs typeface="Calibri"/>
                <a:sym typeface="Calibri"/>
              </a:rPr>
              <a:t>public class Animal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dk1"/>
                </a:solidFill>
                <a:latin typeface="Calibri"/>
                <a:ea typeface="Calibri"/>
                <a:cs typeface="Calibri"/>
                <a:sym typeface="Calibri"/>
              </a:rPr>
              <a:t>String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dk1"/>
                </a:solidFill>
                <a:latin typeface="Calibri"/>
                <a:ea typeface="Calibri"/>
                <a:cs typeface="Calibri"/>
                <a:sym typeface="Calibri"/>
              </a:rPr>
              <a:t> </a:t>
            </a:r>
            <a:r>
              <a:rPr lang="fr-FR" sz="1500" b="1" i="0" u="none" strike="noStrike" cap="none">
                <a:solidFill>
                  <a:schemeClr val="dk1"/>
                </a:solidFill>
                <a:latin typeface="Calibri"/>
                <a:ea typeface="Calibri"/>
                <a:cs typeface="Calibri"/>
                <a:sym typeface="Calibri"/>
              </a:rPr>
              <a:t>@Override</a:t>
            </a:r>
            <a:endParaRPr sz="15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public boolean </a:t>
            </a:r>
            <a:r>
              <a:rPr lang="fr-FR" sz="1500" b="1" i="0" u="none" strike="noStrike" cap="none">
                <a:solidFill>
                  <a:schemeClr val="dk1"/>
                </a:solidFill>
                <a:latin typeface="Calibri"/>
                <a:ea typeface="Calibri"/>
                <a:cs typeface="Calibri"/>
                <a:sym typeface="Calibri"/>
              </a:rPr>
              <a:t>equals(Object obj)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if</a:t>
            </a:r>
            <a:r>
              <a:rPr lang="fr-FR" sz="1500" b="1" i="0" u="none" strike="noStrike" cap="none">
                <a:solidFill>
                  <a:schemeClr val="dk1"/>
                </a:solidFill>
                <a:latin typeface="Calibri"/>
                <a:ea typeface="Calibri"/>
                <a:cs typeface="Calibri"/>
                <a:sym typeface="Calibri"/>
              </a:rPr>
              <a:t> (obj == null)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  return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if</a:t>
            </a:r>
            <a:r>
              <a:rPr lang="fr-FR" sz="1500" b="1" i="0" u="none" strike="noStrike" cap="none">
                <a:solidFill>
                  <a:schemeClr val="dk1"/>
                </a:solidFill>
                <a:latin typeface="Calibri"/>
                <a:ea typeface="Calibri"/>
                <a:cs typeface="Calibri"/>
                <a:sym typeface="Calibri"/>
              </a:rPr>
              <a:t> (getClass() != obj.getClass()) { </a:t>
            </a:r>
            <a:r>
              <a:rPr lang="fr-FR" sz="1500" b="1" i="0" u="none" strike="noStrike" cap="none">
                <a:solidFill>
                  <a:srgbClr val="C55A11"/>
                </a:solidFill>
                <a:latin typeface="Calibri"/>
                <a:ea typeface="Calibri"/>
                <a:cs typeface="Calibri"/>
                <a:sym typeface="Calibri"/>
              </a:rPr>
              <a:t>// if(!(obj instanceof Animal))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return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endParaRPr sz="1500" b="1" i="0" u="none" strike="noStrike" cap="none">
              <a:solidFill>
                <a:srgbClr val="2E75B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final</a:t>
            </a:r>
            <a:r>
              <a:rPr lang="fr-FR" sz="1500" b="1" i="0" u="none" strike="noStrike" cap="none">
                <a:solidFill>
                  <a:schemeClr val="dk1"/>
                </a:solidFill>
                <a:latin typeface="Calibri"/>
                <a:ea typeface="Calibri"/>
                <a:cs typeface="Calibri"/>
                <a:sym typeface="Calibri"/>
              </a:rPr>
              <a:t> Animal animal = (Animal) obj;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if</a:t>
            </a:r>
            <a:r>
              <a:rPr lang="fr-FR" sz="1500" b="1" i="0" u="none" strike="noStrike" cap="none">
                <a:solidFill>
                  <a:schemeClr val="dk1"/>
                </a:solidFill>
                <a:latin typeface="Calibri"/>
                <a:ea typeface="Calibri"/>
                <a:cs typeface="Calibri"/>
                <a:sym typeface="Calibri"/>
              </a:rPr>
              <a:t> (this.name != animal.name)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return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r>
              <a:rPr lang="fr-FR" sz="1500" b="1" i="0" u="none" strike="noStrike" cap="none">
                <a:solidFill>
                  <a:srgbClr val="2E75B5"/>
                </a:solidFill>
                <a:latin typeface="Calibri"/>
                <a:ea typeface="Calibri"/>
                <a:cs typeface="Calibri"/>
                <a:sym typeface="Calibri"/>
              </a:rPr>
              <a:t>return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txBox="1">
            <a:spLocks noGrp="1"/>
          </p:cNvSpPr>
          <p:nvPr>
            <p:ph type="title"/>
          </p:nvPr>
        </p:nvSpPr>
        <p:spPr>
          <a:xfrm>
            <a:off x="838200" y="1212589"/>
            <a:ext cx="10515600" cy="1465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fr-FR"/>
              <a:t>Merci pour votre attention</a:t>
            </a:r>
            <a:endParaRPr/>
          </a:p>
        </p:txBody>
      </p:sp>
      <p:sp>
        <p:nvSpPr>
          <p:cNvPr id="481" name="Google Shape;48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33</a:t>
            </a:fld>
            <a:endParaRPr/>
          </a:p>
        </p:txBody>
      </p:sp>
      <p:pic>
        <p:nvPicPr>
          <p:cNvPr id="482" name="Google Shape;482;p33"/>
          <p:cNvPicPr preferRelativeResize="0"/>
          <p:nvPr/>
        </p:nvPicPr>
        <p:blipFill rotWithShape="1">
          <a:blip r:embed="rId3">
            <a:alphaModFix/>
          </a:blip>
          <a:srcRect/>
          <a:stretch/>
        </p:blipFill>
        <p:spPr>
          <a:xfrm>
            <a:off x="4289195" y="2981566"/>
            <a:ext cx="3109189" cy="33747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4</a:t>
            </a:fld>
            <a:endParaRPr/>
          </a:p>
        </p:txBody>
      </p:sp>
      <p:grpSp>
        <p:nvGrpSpPr>
          <p:cNvPr id="113" name="Google Shape;113;p4"/>
          <p:cNvGrpSpPr/>
          <p:nvPr/>
        </p:nvGrpSpPr>
        <p:grpSpPr>
          <a:xfrm>
            <a:off x="0" y="1214290"/>
            <a:ext cx="12192000" cy="4254648"/>
            <a:chOff x="-1672473" y="1214290"/>
            <a:chExt cx="12192000" cy="4254648"/>
          </a:xfrm>
        </p:grpSpPr>
        <p:sp>
          <p:nvSpPr>
            <p:cNvPr id="114" name="Google Shape;114;p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16" name="Google Shape;116;p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dirty="0">
                <a:solidFill>
                  <a:schemeClr val="dk1"/>
                </a:solidFill>
                <a:latin typeface="Calibri"/>
                <a:ea typeface="Calibri"/>
                <a:cs typeface="Calibri"/>
                <a:sym typeface="Calibri"/>
              </a:rPr>
              <a:t> Polymorphisme</a:t>
            </a:r>
            <a:br>
              <a:rPr lang="fr-FR" sz="3600" b="1" i="1" u="none" strike="noStrike" cap="none" dirty="0">
                <a:solidFill>
                  <a:schemeClr val="dk1"/>
                </a:solidFill>
                <a:latin typeface="Calibri"/>
                <a:ea typeface="Calibri"/>
                <a:cs typeface="Calibri"/>
                <a:sym typeface="Calibri"/>
              </a:rPr>
            </a:br>
            <a:endParaRPr sz="3600" b="1"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p:nvPr/>
        </p:nvSpPr>
        <p:spPr>
          <a:xfrm>
            <a:off x="1916349" y="3025302"/>
            <a:ext cx="8677072" cy="3696173"/>
          </a:xfrm>
          <a:prstGeom prst="rect">
            <a:avLst/>
          </a:prstGeom>
          <a:solidFill>
            <a:srgbClr val="F2F2F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Polymorphisme : Définition</a:t>
            </a:r>
            <a:endParaRPr/>
          </a:p>
        </p:txBody>
      </p:sp>
      <p:sp>
        <p:nvSpPr>
          <p:cNvPr id="123" name="Google Shape;123;p5"/>
          <p:cNvSpPr txBox="1">
            <a:spLocks noGrp="1"/>
          </p:cNvSpPr>
          <p:nvPr>
            <p:ph type="body" idx="1"/>
          </p:nvPr>
        </p:nvSpPr>
        <p:spPr>
          <a:xfrm>
            <a:off x="687370" y="1750209"/>
            <a:ext cx="11020720" cy="178093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dirty="0">
                <a:latin typeface="Times New Roman"/>
                <a:ea typeface="Times New Roman"/>
                <a:cs typeface="Times New Roman"/>
                <a:sym typeface="Times New Roman"/>
              </a:rPr>
              <a:t>Le polymorphisme est le fait d’instancier un objet d’une classe </a:t>
            </a:r>
            <a:r>
              <a:rPr lang="fr-FR" sz="2400" b="1" i="1" dirty="0">
                <a:latin typeface="Times New Roman"/>
                <a:ea typeface="Times New Roman"/>
                <a:cs typeface="Times New Roman"/>
                <a:sym typeface="Times New Roman"/>
              </a:rPr>
              <a:t>fille</a:t>
            </a:r>
            <a:r>
              <a:rPr lang="fr-FR" sz="2400" dirty="0">
                <a:latin typeface="Times New Roman"/>
                <a:ea typeface="Times New Roman"/>
                <a:cs typeface="Times New Roman"/>
                <a:sym typeface="Times New Roman"/>
              </a:rPr>
              <a:t> avec une référence déclarée de type de classe </a:t>
            </a:r>
            <a:r>
              <a:rPr lang="fr-FR" sz="2400" b="1" i="1" dirty="0">
                <a:latin typeface="Times New Roman"/>
                <a:ea typeface="Times New Roman"/>
                <a:cs typeface="Times New Roman"/>
                <a:sym typeface="Times New Roman"/>
              </a:rPr>
              <a:t>mère</a:t>
            </a:r>
            <a:r>
              <a:rPr lang="fr-FR" sz="2400" dirty="0">
                <a:latin typeface="Times New Roman"/>
                <a:ea typeface="Times New Roman"/>
                <a:cs typeface="Times New Roman"/>
                <a:sym typeface="Times New Roman"/>
              </a:rPr>
              <a:t>.</a:t>
            </a:r>
            <a:endParaRPr dirty="0"/>
          </a:p>
          <a:p>
            <a:pPr marL="0" lvl="0" indent="0" algn="l" rtl="0">
              <a:lnSpc>
                <a:spcPct val="15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dirty="0"/>
          </a:p>
        </p:txBody>
      </p:sp>
      <p:sp>
        <p:nvSpPr>
          <p:cNvPr id="124" name="Google Shape;12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5</a:t>
            </a:fld>
            <a:endParaRPr/>
          </a:p>
        </p:txBody>
      </p:sp>
      <p:grpSp>
        <p:nvGrpSpPr>
          <p:cNvPr id="125" name="Google Shape;125;p5"/>
          <p:cNvGrpSpPr/>
          <p:nvPr/>
        </p:nvGrpSpPr>
        <p:grpSpPr>
          <a:xfrm>
            <a:off x="8479534" y="3296819"/>
            <a:ext cx="1523730" cy="1336465"/>
            <a:chOff x="9056914" y="3363681"/>
            <a:chExt cx="1338943" cy="1262748"/>
          </a:xfrm>
        </p:grpSpPr>
        <p:sp>
          <p:nvSpPr>
            <p:cNvPr id="126" name="Google Shape;126;p5"/>
            <p:cNvSpPr/>
            <p:nvPr/>
          </p:nvSpPr>
          <p:spPr>
            <a:xfrm>
              <a:off x="9056914" y="3363681"/>
              <a:ext cx="1338943" cy="370115"/>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9056914" y="3733796"/>
              <a:ext cx="1338943" cy="89263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grpSp>
        <p:nvGrpSpPr>
          <p:cNvPr id="128" name="Google Shape;128;p5"/>
          <p:cNvGrpSpPr/>
          <p:nvPr/>
        </p:nvGrpSpPr>
        <p:grpSpPr>
          <a:xfrm>
            <a:off x="8479534" y="5254208"/>
            <a:ext cx="1523730" cy="1336465"/>
            <a:chOff x="9056914" y="3363681"/>
            <a:chExt cx="1338943" cy="1262748"/>
          </a:xfrm>
        </p:grpSpPr>
        <p:sp>
          <p:nvSpPr>
            <p:cNvPr id="129" name="Google Shape;129;p5"/>
            <p:cNvSpPr/>
            <p:nvPr/>
          </p:nvSpPr>
          <p:spPr>
            <a:xfrm>
              <a:off x="9056914" y="3363681"/>
              <a:ext cx="1338943" cy="370115"/>
            </a:xfrm>
            <a:prstGeom prst="rect">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Dog</a:t>
              </a:r>
              <a:endParaRPr sz="1400" b="0" i="0" u="none" strike="noStrike" cap="none">
                <a:solidFill>
                  <a:srgbClr val="000000"/>
                </a:solidFill>
                <a:latin typeface="Arial"/>
                <a:ea typeface="Arial"/>
                <a:cs typeface="Arial"/>
                <a:sym typeface="Arial"/>
              </a:endParaRPr>
            </a:p>
          </p:txBody>
        </p:sp>
        <p:sp>
          <p:nvSpPr>
            <p:cNvPr id="130" name="Google Shape;130;p5"/>
            <p:cNvSpPr/>
            <p:nvPr/>
          </p:nvSpPr>
          <p:spPr>
            <a:xfrm>
              <a:off x="9056914" y="3733796"/>
              <a:ext cx="1338943" cy="892633"/>
            </a:xfrm>
            <a:prstGeom prst="rect">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chemeClr val="dk1"/>
                </a:solidFill>
                <a:latin typeface="Times New Roman"/>
                <a:ea typeface="Times New Roman"/>
                <a:cs typeface="Times New Roman"/>
                <a:sym typeface="Times New Roman"/>
              </a:endParaRPr>
            </a:p>
          </p:txBody>
        </p:sp>
      </p:grpSp>
      <p:cxnSp>
        <p:nvCxnSpPr>
          <p:cNvPr id="131" name="Google Shape;131;p5"/>
          <p:cNvCxnSpPr>
            <a:stCxn id="129" idx="0"/>
            <a:endCxn id="127" idx="2"/>
          </p:cNvCxnSpPr>
          <p:nvPr/>
        </p:nvCxnSpPr>
        <p:spPr>
          <a:xfrm rot="10800000">
            <a:off x="9241399" y="4633208"/>
            <a:ext cx="0" cy="621000"/>
          </a:xfrm>
          <a:prstGeom prst="straightConnector1">
            <a:avLst/>
          </a:prstGeom>
          <a:noFill/>
          <a:ln w="28575" cap="flat" cmpd="sng">
            <a:solidFill>
              <a:schemeClr val="dk1"/>
            </a:solidFill>
            <a:prstDash val="solid"/>
            <a:miter lim="800000"/>
            <a:headEnd type="none" w="sm" len="sm"/>
            <a:tailEnd type="triangle" w="med" len="med"/>
          </a:ln>
        </p:spPr>
      </p:cxnSp>
      <p:sp>
        <p:nvSpPr>
          <p:cNvPr id="132" name="Google Shape;132;p5"/>
          <p:cNvSpPr txBox="1"/>
          <p:nvPr/>
        </p:nvSpPr>
        <p:spPr>
          <a:xfrm>
            <a:off x="3136576" y="4384899"/>
            <a:ext cx="3983783" cy="4154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0" i="0" u="none" strike="noStrike" cap="none" dirty="0">
                <a:solidFill>
                  <a:schemeClr val="dk1"/>
                </a:solidFill>
                <a:latin typeface="Calibri"/>
                <a:ea typeface="Calibri"/>
                <a:cs typeface="Calibri"/>
                <a:sym typeface="Calibri"/>
              </a:rPr>
              <a:t>Animal </a:t>
            </a:r>
            <a:r>
              <a:rPr lang="fr-FR" sz="2100" b="0" i="0" u="none" strike="noStrike" cap="none" dirty="0" err="1">
                <a:solidFill>
                  <a:schemeClr val="dk1"/>
                </a:solidFill>
                <a:latin typeface="Calibri"/>
                <a:ea typeface="Calibri"/>
                <a:cs typeface="Calibri"/>
                <a:sym typeface="Calibri"/>
              </a:rPr>
              <a:t>myDog</a:t>
            </a:r>
            <a:r>
              <a:rPr lang="fr-FR" sz="2100" b="0" i="0" u="none" strike="noStrike" cap="none" dirty="0">
                <a:solidFill>
                  <a:schemeClr val="dk1"/>
                </a:solidFill>
                <a:latin typeface="Calibri"/>
                <a:ea typeface="Calibri"/>
                <a:cs typeface="Calibri"/>
                <a:sym typeface="Calibri"/>
              </a:rPr>
              <a:t> = new Dog(); </a:t>
            </a:r>
            <a:endParaRPr sz="1400" b="0" i="0" u="none" strike="noStrike" cap="none" dirty="0">
              <a:solidFill>
                <a:srgbClr val="000000"/>
              </a:solidFill>
              <a:latin typeface="Arial"/>
              <a:ea typeface="Arial"/>
              <a:cs typeface="Arial"/>
              <a:sym typeface="Arial"/>
            </a:endParaRPr>
          </a:p>
        </p:txBody>
      </p:sp>
      <p:cxnSp>
        <p:nvCxnSpPr>
          <p:cNvPr id="133" name="Google Shape;133;p5"/>
          <p:cNvCxnSpPr/>
          <p:nvPr/>
        </p:nvCxnSpPr>
        <p:spPr>
          <a:xfrm rot="10800000" flipH="1">
            <a:off x="3753153" y="4830387"/>
            <a:ext cx="364603" cy="285743"/>
          </a:xfrm>
          <a:prstGeom prst="straightConnector1">
            <a:avLst/>
          </a:prstGeom>
          <a:noFill/>
          <a:ln w="9525" cap="flat" cmpd="sng">
            <a:solidFill>
              <a:schemeClr val="accent1"/>
            </a:solidFill>
            <a:prstDash val="solid"/>
            <a:miter lim="800000"/>
            <a:headEnd type="none" w="sm" len="sm"/>
            <a:tailEnd type="triangle" w="med" len="med"/>
          </a:ln>
        </p:spPr>
      </p:cxnSp>
      <p:sp>
        <p:nvSpPr>
          <p:cNvPr id="134" name="Google Shape;134;p5"/>
          <p:cNvSpPr txBox="1"/>
          <p:nvPr/>
        </p:nvSpPr>
        <p:spPr>
          <a:xfrm>
            <a:off x="2261348" y="5169204"/>
            <a:ext cx="2409986"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Calibri"/>
                <a:ea typeface="Calibri"/>
                <a:cs typeface="Calibri"/>
                <a:sym typeface="Calibri"/>
              </a:rPr>
              <a:t>Référence déclaré 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Calibri"/>
                <a:ea typeface="Calibri"/>
                <a:cs typeface="Calibri"/>
                <a:sym typeface="Calibri"/>
              </a:rPr>
              <a:t>tant qu’Animal().</a:t>
            </a:r>
            <a:endParaRPr sz="1400" b="0" i="0" u="none" strike="noStrike" cap="none">
              <a:solidFill>
                <a:srgbClr val="000000"/>
              </a:solidFill>
              <a:latin typeface="Arial"/>
              <a:ea typeface="Arial"/>
              <a:cs typeface="Arial"/>
              <a:sym typeface="Arial"/>
            </a:endParaRPr>
          </a:p>
        </p:txBody>
      </p:sp>
      <p:cxnSp>
        <p:nvCxnSpPr>
          <p:cNvPr id="135" name="Google Shape;135;p5"/>
          <p:cNvCxnSpPr/>
          <p:nvPr/>
        </p:nvCxnSpPr>
        <p:spPr>
          <a:xfrm rot="10800000">
            <a:off x="5856723" y="4814339"/>
            <a:ext cx="416688" cy="391889"/>
          </a:xfrm>
          <a:prstGeom prst="straightConnector1">
            <a:avLst/>
          </a:prstGeom>
          <a:noFill/>
          <a:ln w="9525" cap="flat" cmpd="sng">
            <a:solidFill>
              <a:schemeClr val="accent1"/>
            </a:solidFill>
            <a:prstDash val="solid"/>
            <a:miter lim="800000"/>
            <a:headEnd type="none" w="sm" len="sm"/>
            <a:tailEnd type="triangle" w="med" len="med"/>
          </a:ln>
        </p:spPr>
      </p:cxnSp>
      <p:sp>
        <p:nvSpPr>
          <p:cNvPr id="136" name="Google Shape;136;p5"/>
          <p:cNvSpPr txBox="1"/>
          <p:nvPr/>
        </p:nvSpPr>
        <p:spPr>
          <a:xfrm>
            <a:off x="5763192" y="5254208"/>
            <a:ext cx="2114779"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Objet crée 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tant que Dog().</a:t>
            </a:r>
            <a:endParaRPr sz="1400" b="0" i="0" u="none" strike="noStrike" cap="none">
              <a:solidFill>
                <a:srgbClr val="000000"/>
              </a:solidFill>
              <a:latin typeface="Arial"/>
              <a:ea typeface="Arial"/>
              <a:cs typeface="Arial"/>
              <a:sym typeface="Arial"/>
            </a:endParaRPr>
          </a:p>
        </p:txBody>
      </p:sp>
      <p:sp>
        <p:nvSpPr>
          <p:cNvPr id="137" name="Google Shape;137;p5"/>
          <p:cNvSpPr txBox="1"/>
          <p:nvPr/>
        </p:nvSpPr>
        <p:spPr>
          <a:xfrm>
            <a:off x="1926077" y="3035030"/>
            <a:ext cx="1026601" cy="369332"/>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Exemple</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Polymorphisme : Exemple</a:t>
            </a:r>
            <a:endParaRPr b="1"/>
          </a:p>
        </p:txBody>
      </p:sp>
      <p:sp>
        <p:nvSpPr>
          <p:cNvPr id="143" name="Google Shape;143;p6"/>
          <p:cNvSpPr txBox="1">
            <a:spLocks noGrp="1"/>
          </p:cNvSpPr>
          <p:nvPr>
            <p:ph type="body" idx="1"/>
          </p:nvPr>
        </p:nvSpPr>
        <p:spPr>
          <a:xfrm>
            <a:off x="463634" y="1887505"/>
            <a:ext cx="6603916" cy="4447465"/>
          </a:xfrm>
          <a:prstGeom prst="rect">
            <a:avLst/>
          </a:prstGeom>
          <a:solidFill>
            <a:srgbClr val="DDEAF6"/>
          </a:solid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Le polymorphisme permet au développeur d'utiliser une méthode ou un attribut selon </a:t>
            </a:r>
            <a:r>
              <a:rPr lang="fr-FR" sz="2400" u="sng">
                <a:latin typeface="Times New Roman"/>
                <a:ea typeface="Times New Roman"/>
                <a:cs typeface="Times New Roman"/>
                <a:sym typeface="Times New Roman"/>
              </a:rPr>
              <a:t>plusieurs manières</a:t>
            </a:r>
            <a:r>
              <a:rPr lang="fr-FR" sz="2400">
                <a:latin typeface="Times New Roman"/>
                <a:ea typeface="Times New Roman"/>
                <a:cs typeface="Times New Roman"/>
                <a:sym typeface="Times New Roman"/>
              </a:rPr>
              <a:t>, en fonction du besoin. D'ailleurs, le mot polymorphisme est apparu dans la Grèce antique. </a:t>
            </a:r>
            <a:endParaRPr sz="24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Il signifie quelque chose qui peut </a:t>
            </a:r>
            <a:r>
              <a:rPr lang="fr-FR" sz="2400" u="sng">
                <a:latin typeface="Times New Roman"/>
                <a:ea typeface="Times New Roman"/>
                <a:cs typeface="Times New Roman"/>
                <a:sym typeface="Times New Roman"/>
              </a:rPr>
              <a:t>prendre plusieurs formes</a:t>
            </a:r>
            <a:r>
              <a:rPr lang="fr-FR"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
        <p:nvSpPr>
          <p:cNvPr id="144" name="Google Shape;1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6</a:t>
            </a:fld>
            <a:endParaRPr/>
          </a:p>
        </p:txBody>
      </p:sp>
      <p:pic>
        <p:nvPicPr>
          <p:cNvPr id="145" name="Google Shape;145;p6"/>
          <p:cNvPicPr preferRelativeResize="0"/>
          <p:nvPr/>
        </p:nvPicPr>
        <p:blipFill rotWithShape="1">
          <a:blip r:embed="rId3">
            <a:alphaModFix/>
          </a:blip>
          <a:srcRect/>
          <a:stretch/>
        </p:blipFill>
        <p:spPr>
          <a:xfrm>
            <a:off x="7563661" y="1799431"/>
            <a:ext cx="4286250" cy="4448175"/>
          </a:xfrm>
          <a:prstGeom prst="rect">
            <a:avLst/>
          </a:prstGeom>
          <a:noFill/>
          <a:ln w="9525"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Tableau polymorphique</a:t>
            </a:r>
            <a:endParaRPr b="1"/>
          </a:p>
        </p:txBody>
      </p:sp>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7</a:t>
            </a:fld>
            <a:endParaRPr/>
          </a:p>
        </p:txBody>
      </p:sp>
      <p:sp>
        <p:nvSpPr>
          <p:cNvPr id="152" name="Google Shape;152;p7"/>
          <p:cNvSpPr txBox="1">
            <a:spLocks noGrp="1"/>
          </p:cNvSpPr>
          <p:nvPr>
            <p:ph type="body" idx="1"/>
          </p:nvPr>
        </p:nvSpPr>
        <p:spPr>
          <a:xfrm>
            <a:off x="1322449" y="1572438"/>
            <a:ext cx="10195100" cy="1240971"/>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220"/>
              <a:buChar char="•"/>
            </a:pPr>
            <a:r>
              <a:rPr lang="fr-FR" sz="2220" dirty="0">
                <a:solidFill>
                  <a:schemeClr val="dk1"/>
                </a:solidFill>
                <a:latin typeface="Times New Roman"/>
                <a:ea typeface="Times New Roman"/>
                <a:cs typeface="Times New Roman"/>
                <a:sym typeface="Times New Roman"/>
              </a:rPr>
              <a:t>Avec le polymorphisme : le type de la référence peut être la classe mère de l’objet instancié. </a:t>
            </a:r>
            <a:endParaRPr sz="2220" dirty="0">
              <a:solidFill>
                <a:schemeClr val="dk1"/>
              </a:solidFill>
              <a:latin typeface="Times New Roman"/>
              <a:ea typeface="Times New Roman"/>
              <a:cs typeface="Times New Roman"/>
              <a:sym typeface="Times New Roman"/>
            </a:endParaRPr>
          </a:p>
          <a:p>
            <a:pPr marL="228600" lvl="0" indent="-87629" algn="l" rtl="0">
              <a:lnSpc>
                <a:spcPct val="70000"/>
              </a:lnSpc>
              <a:spcBef>
                <a:spcPts val="1000"/>
              </a:spcBef>
              <a:spcAft>
                <a:spcPts val="0"/>
              </a:spcAft>
              <a:buClr>
                <a:schemeClr val="dk1"/>
              </a:buClr>
              <a:buSzPts val="2220"/>
              <a:buNone/>
            </a:pPr>
            <a:r>
              <a:rPr lang="fr-FR" sz="2220" dirty="0">
                <a:solidFill>
                  <a:schemeClr val="dk1"/>
                </a:solidFill>
                <a:latin typeface="Times New Roman"/>
                <a:ea typeface="Times New Roman"/>
                <a:cs typeface="Times New Roman"/>
                <a:sym typeface="Times New Roman"/>
              </a:rPr>
              <a:t>					       0           1          2</a:t>
            </a:r>
            <a:endParaRPr sz="2220" dirty="0">
              <a:solidFill>
                <a:schemeClr val="dk1"/>
              </a:solidFill>
              <a:latin typeface="Times New Roman"/>
              <a:ea typeface="Times New Roman"/>
              <a:cs typeface="Times New Roman"/>
              <a:sym typeface="Times New Roman"/>
            </a:endParaRPr>
          </a:p>
          <a:p>
            <a:pPr marL="685800" lvl="1" indent="-228600" algn="l" rtl="0">
              <a:lnSpc>
                <a:spcPct val="70000"/>
              </a:lnSpc>
              <a:spcBef>
                <a:spcPts val="500"/>
              </a:spcBef>
              <a:spcAft>
                <a:spcPts val="0"/>
              </a:spcAft>
              <a:buClr>
                <a:schemeClr val="dk1"/>
              </a:buClr>
              <a:buSzPts val="2220"/>
              <a:buFont typeface="Noto Sans Symbols"/>
              <a:buChar char="🡺"/>
            </a:pPr>
            <a:r>
              <a:rPr lang="fr-FR" sz="2220" dirty="0">
                <a:solidFill>
                  <a:schemeClr val="dk1"/>
                </a:solidFill>
                <a:latin typeface="Times New Roman"/>
                <a:ea typeface="Times New Roman"/>
                <a:cs typeface="Times New Roman"/>
                <a:sym typeface="Times New Roman"/>
              </a:rPr>
              <a:t>un tableau polymorphique.</a:t>
            </a:r>
            <a:endParaRPr dirty="0"/>
          </a:p>
        </p:txBody>
      </p:sp>
      <p:sp>
        <p:nvSpPr>
          <p:cNvPr id="153" name="Google Shape;153;p7"/>
          <p:cNvSpPr txBox="1"/>
          <p:nvPr/>
        </p:nvSpPr>
        <p:spPr>
          <a:xfrm>
            <a:off x="1229763" y="3156691"/>
            <a:ext cx="540936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dirty="0">
                <a:solidFill>
                  <a:schemeClr val="dk1"/>
                </a:solidFill>
                <a:latin typeface="Calibri"/>
                <a:ea typeface="Calibri"/>
                <a:cs typeface="Calibri"/>
                <a:sym typeface="Calibri"/>
              </a:rPr>
              <a:t>Soit :  Animal [ ]  </a:t>
            </a:r>
            <a:r>
              <a:rPr lang="fr-FR" sz="2000" b="1" i="0" u="none" strike="noStrike" cap="none" dirty="0" err="1">
                <a:solidFill>
                  <a:schemeClr val="dk1"/>
                </a:solidFill>
                <a:latin typeface="Calibri"/>
                <a:ea typeface="Calibri"/>
                <a:cs typeface="Calibri"/>
                <a:sym typeface="Calibri"/>
              </a:rPr>
              <a:t>animals</a:t>
            </a:r>
            <a:r>
              <a:rPr lang="fr-FR" sz="2000" b="1" i="0" u="none" strike="noStrike" cap="none" dirty="0">
                <a:solidFill>
                  <a:schemeClr val="dk1"/>
                </a:solidFill>
                <a:latin typeface="Calibri"/>
                <a:ea typeface="Calibri"/>
                <a:cs typeface="Calibri"/>
                <a:sym typeface="Calibri"/>
              </a:rPr>
              <a:t> = new Animal [3];</a:t>
            </a:r>
            <a:endParaRPr sz="1400" b="0" i="0" u="none" strike="noStrike" cap="none" dirty="0">
              <a:solidFill>
                <a:srgbClr val="000000"/>
              </a:solidFill>
              <a:latin typeface="Arial"/>
              <a:ea typeface="Arial"/>
              <a:cs typeface="Arial"/>
              <a:sym typeface="Arial"/>
            </a:endParaRPr>
          </a:p>
        </p:txBody>
      </p:sp>
      <p:sp>
        <p:nvSpPr>
          <p:cNvPr id="154" name="Google Shape;154;p7"/>
          <p:cNvSpPr txBox="1"/>
          <p:nvPr/>
        </p:nvSpPr>
        <p:spPr>
          <a:xfrm>
            <a:off x="764511" y="3530928"/>
            <a:ext cx="6520922" cy="923330"/>
          </a:xfrm>
          <a:prstGeom prst="rect">
            <a:avLst/>
          </a:prstGeom>
          <a:noFill/>
          <a:ln>
            <a:noFill/>
          </a:ln>
        </p:spPr>
        <p:txBody>
          <a:bodyPr spcFirstLastPara="1" wrap="square" lIns="91425" tIns="45700" rIns="91425" bIns="45700" anchor="t" anchorCtr="0">
            <a:noAutofit/>
          </a:bodyPr>
          <a:lstStyle/>
          <a:p>
            <a:pPr marL="442913" marR="0" lvl="0" indent="-442913" algn="just" rtl="0">
              <a:lnSpc>
                <a:spcPct val="100000"/>
              </a:lnSpc>
              <a:spcBef>
                <a:spcPts val="0"/>
              </a:spcBef>
              <a:spcAft>
                <a:spcPts val="0"/>
              </a:spcAft>
              <a:buClr>
                <a:schemeClr val="dk1"/>
              </a:buClr>
              <a:buSzPts val="1800"/>
              <a:buFont typeface="Noto Sans Symbols"/>
              <a:buChar char="✔"/>
            </a:pPr>
            <a:r>
              <a:rPr lang="fr-FR" sz="1800" b="0" i="0" u="none" strike="noStrike" cap="none" dirty="0">
                <a:solidFill>
                  <a:schemeClr val="dk1"/>
                </a:solidFill>
                <a:latin typeface="Calibri"/>
                <a:ea typeface="Calibri"/>
                <a:cs typeface="Calibri"/>
                <a:sym typeface="Calibri"/>
              </a:rPr>
              <a:t>Déclarer un tableau de type Animal.</a:t>
            </a:r>
            <a:endParaRPr sz="1400" b="0" i="0" u="none" strike="noStrike" cap="none" dirty="0">
              <a:solidFill>
                <a:srgbClr val="000000"/>
              </a:solidFill>
              <a:latin typeface="Arial"/>
              <a:ea typeface="Arial"/>
              <a:cs typeface="Arial"/>
              <a:sym typeface="Arial"/>
            </a:endParaRPr>
          </a:p>
          <a:p>
            <a:pPr marL="442913" marR="0" lvl="0" indent="-442913" algn="just" rtl="0">
              <a:lnSpc>
                <a:spcPct val="100000"/>
              </a:lnSpc>
              <a:spcBef>
                <a:spcPts val="0"/>
              </a:spcBef>
              <a:spcAft>
                <a:spcPts val="0"/>
              </a:spcAft>
              <a:buClr>
                <a:schemeClr val="dk1"/>
              </a:buClr>
              <a:buSzPts val="1800"/>
              <a:buFont typeface="Noto Sans Symbols"/>
              <a:buChar char="✔"/>
            </a:pPr>
            <a:r>
              <a:rPr lang="fr-FR" sz="1800" b="0" i="0" u="none" strike="noStrike" cap="none" dirty="0">
                <a:solidFill>
                  <a:schemeClr val="dk1"/>
                </a:solidFill>
                <a:latin typeface="Calibri"/>
                <a:ea typeface="Calibri"/>
                <a:cs typeface="Calibri"/>
                <a:sym typeface="Calibri"/>
              </a:rPr>
              <a:t>Un tableau qui contiendra des objets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   de type Animal. </a:t>
            </a:r>
            <a:endParaRPr sz="1400" b="0" i="0" u="none" strike="noStrike" cap="none" dirty="0">
              <a:solidFill>
                <a:srgbClr val="000000"/>
              </a:solidFill>
              <a:latin typeface="Arial"/>
              <a:ea typeface="Arial"/>
              <a:cs typeface="Arial"/>
              <a:sym typeface="Arial"/>
            </a:endParaRPr>
          </a:p>
        </p:txBody>
      </p:sp>
      <p:sp>
        <p:nvSpPr>
          <p:cNvPr id="155" name="Google Shape;155;p7"/>
          <p:cNvSpPr txBox="1"/>
          <p:nvPr/>
        </p:nvSpPr>
        <p:spPr>
          <a:xfrm>
            <a:off x="1229763" y="4828495"/>
            <a:ext cx="2624436" cy="1569660"/>
          </a:xfrm>
          <a:prstGeom prst="rect">
            <a:avLst/>
          </a:prstGeom>
          <a:noFill/>
          <a:ln w="9525" cap="flat" cmpd="sng">
            <a:solidFill>
              <a:srgbClr val="FF4747"/>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err="1">
                <a:solidFill>
                  <a:schemeClr val="dk1"/>
                </a:solidFill>
                <a:latin typeface="Calibri"/>
                <a:ea typeface="Calibri"/>
                <a:cs typeface="Calibri"/>
                <a:sym typeface="Calibri"/>
              </a:rPr>
              <a:t>animals</a:t>
            </a:r>
            <a:r>
              <a:rPr lang="fr-FR" sz="1600" b="0" i="0" u="none" strike="noStrike" cap="none" dirty="0">
                <a:solidFill>
                  <a:schemeClr val="dk1"/>
                </a:solidFill>
                <a:latin typeface="Calibri"/>
                <a:ea typeface="Calibri"/>
                <a:cs typeface="Calibri"/>
                <a:sym typeface="Calibri"/>
              </a:rPr>
              <a:t> [0] = new Dog();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err="1">
                <a:solidFill>
                  <a:schemeClr val="dk1"/>
                </a:solidFill>
                <a:latin typeface="Calibri"/>
                <a:ea typeface="Calibri"/>
                <a:cs typeface="Calibri"/>
                <a:sym typeface="Calibri"/>
              </a:rPr>
              <a:t>animals</a:t>
            </a:r>
            <a:r>
              <a:rPr lang="fr-FR" sz="1600" b="0" i="0" u="none" strike="noStrike" cap="none" dirty="0">
                <a:solidFill>
                  <a:schemeClr val="dk1"/>
                </a:solidFill>
                <a:latin typeface="Calibri"/>
                <a:ea typeface="Calibri"/>
                <a:cs typeface="Calibri"/>
                <a:sym typeface="Calibri"/>
              </a:rPr>
              <a:t> [1] = new Cat();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err="1">
                <a:solidFill>
                  <a:schemeClr val="dk1"/>
                </a:solidFill>
                <a:latin typeface="Calibri"/>
                <a:ea typeface="Calibri"/>
                <a:cs typeface="Calibri"/>
                <a:sym typeface="Calibri"/>
              </a:rPr>
              <a:t>animals</a:t>
            </a:r>
            <a:r>
              <a:rPr lang="fr-FR" sz="1600" b="0" i="0" u="none" strike="noStrike" cap="none" dirty="0">
                <a:solidFill>
                  <a:schemeClr val="dk1"/>
                </a:solidFill>
                <a:latin typeface="Calibri"/>
                <a:ea typeface="Calibri"/>
                <a:cs typeface="Calibri"/>
                <a:sym typeface="Calibri"/>
              </a:rPr>
              <a:t> [2] = new Wolf();</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p:txBody>
      </p:sp>
      <p:grpSp>
        <p:nvGrpSpPr>
          <p:cNvPr id="156" name="Google Shape;156;p7"/>
          <p:cNvGrpSpPr/>
          <p:nvPr/>
        </p:nvGrpSpPr>
        <p:grpSpPr>
          <a:xfrm>
            <a:off x="6468894" y="2957209"/>
            <a:ext cx="5379395" cy="3447927"/>
            <a:chOff x="6468894" y="2957209"/>
            <a:chExt cx="5379395" cy="3447927"/>
          </a:xfrm>
        </p:grpSpPr>
        <p:sp>
          <p:nvSpPr>
            <p:cNvPr id="157" name="Google Shape;157;p7"/>
            <p:cNvSpPr/>
            <p:nvPr/>
          </p:nvSpPr>
          <p:spPr>
            <a:xfrm>
              <a:off x="6468894" y="2957209"/>
              <a:ext cx="5379395" cy="3447927"/>
            </a:xfrm>
            <a:prstGeom prst="rect">
              <a:avLst/>
            </a:prstGeom>
            <a:solidFill>
              <a:srgbClr val="FECECE"/>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58" name="Google Shape;158;p7"/>
            <p:cNvGrpSpPr/>
            <p:nvPr/>
          </p:nvGrpSpPr>
          <p:grpSpPr>
            <a:xfrm>
              <a:off x="8673367" y="3070207"/>
              <a:ext cx="1004207" cy="947061"/>
              <a:chOff x="9056914" y="3363681"/>
              <a:chExt cx="1338943" cy="1262748"/>
            </a:xfrm>
          </p:grpSpPr>
          <p:sp>
            <p:nvSpPr>
              <p:cNvPr id="159" name="Google Shape;159;p7"/>
              <p:cNvSpPr/>
              <p:nvPr/>
            </p:nvSpPr>
            <p:spPr>
              <a:xfrm>
                <a:off x="9056914" y="3363681"/>
                <a:ext cx="1338943" cy="370115"/>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160" name="Google Shape;160;p7"/>
              <p:cNvSpPr/>
              <p:nvPr/>
            </p:nvSpPr>
            <p:spPr>
              <a:xfrm>
                <a:off x="9056914" y="3733796"/>
                <a:ext cx="1338943" cy="892633"/>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chemeClr val="dk1"/>
                  </a:solidFill>
                  <a:latin typeface="Times New Roman"/>
                  <a:ea typeface="Times New Roman"/>
                  <a:cs typeface="Times New Roman"/>
                  <a:sym typeface="Times New Roman"/>
                </a:endParaRPr>
              </a:p>
            </p:txBody>
          </p:sp>
        </p:grpSp>
        <p:grpSp>
          <p:nvGrpSpPr>
            <p:cNvPr id="161" name="Google Shape;161;p7"/>
            <p:cNvGrpSpPr/>
            <p:nvPr/>
          </p:nvGrpSpPr>
          <p:grpSpPr>
            <a:xfrm>
              <a:off x="8673367" y="4579621"/>
              <a:ext cx="1004207" cy="947061"/>
              <a:chOff x="9056914" y="3363681"/>
              <a:chExt cx="1338943" cy="1262748"/>
            </a:xfrm>
          </p:grpSpPr>
          <p:sp>
            <p:nvSpPr>
              <p:cNvPr id="162" name="Google Shape;162;p7"/>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Cat</a:t>
                </a:r>
                <a:endParaRPr sz="1400" b="0" i="0" u="none" strike="noStrike" cap="none">
                  <a:solidFill>
                    <a:srgbClr val="000000"/>
                  </a:solidFill>
                  <a:latin typeface="Arial"/>
                  <a:ea typeface="Arial"/>
                  <a:cs typeface="Arial"/>
                  <a:sym typeface="Arial"/>
                </a:endParaRPr>
              </a:p>
            </p:txBody>
          </p:sp>
          <p:sp>
            <p:nvSpPr>
              <p:cNvPr id="163" name="Google Shape;163;p7"/>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chemeClr val="dk1"/>
                  </a:solidFill>
                  <a:latin typeface="Times New Roman"/>
                  <a:ea typeface="Times New Roman"/>
                  <a:cs typeface="Times New Roman"/>
                  <a:sym typeface="Times New Roman"/>
                </a:endParaRPr>
              </a:p>
            </p:txBody>
          </p:sp>
        </p:grpSp>
        <p:grpSp>
          <p:nvGrpSpPr>
            <p:cNvPr id="164" name="Google Shape;164;p7"/>
            <p:cNvGrpSpPr/>
            <p:nvPr/>
          </p:nvGrpSpPr>
          <p:grpSpPr>
            <a:xfrm>
              <a:off x="7583406" y="4579621"/>
              <a:ext cx="1004207" cy="947061"/>
              <a:chOff x="9056914" y="3363681"/>
              <a:chExt cx="1338943" cy="1262748"/>
            </a:xfrm>
          </p:grpSpPr>
          <p:sp>
            <p:nvSpPr>
              <p:cNvPr id="165" name="Google Shape;165;p7"/>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Dog</a:t>
                </a: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chemeClr val="dk1"/>
                  </a:solidFill>
                  <a:latin typeface="Times New Roman"/>
                  <a:ea typeface="Times New Roman"/>
                  <a:cs typeface="Times New Roman"/>
                  <a:sym typeface="Times New Roman"/>
                </a:endParaRPr>
              </a:p>
            </p:txBody>
          </p:sp>
        </p:grpSp>
        <p:grpSp>
          <p:nvGrpSpPr>
            <p:cNvPr id="167" name="Google Shape;167;p7"/>
            <p:cNvGrpSpPr/>
            <p:nvPr/>
          </p:nvGrpSpPr>
          <p:grpSpPr>
            <a:xfrm>
              <a:off x="9763329" y="4579621"/>
              <a:ext cx="1004207" cy="947061"/>
              <a:chOff x="9056914" y="3363681"/>
              <a:chExt cx="1338943" cy="1262748"/>
            </a:xfrm>
          </p:grpSpPr>
          <p:sp>
            <p:nvSpPr>
              <p:cNvPr id="168" name="Google Shape;168;p7"/>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Wolf</a:t>
                </a: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chemeClr val="dk1"/>
                  </a:solidFill>
                  <a:latin typeface="Times New Roman"/>
                  <a:ea typeface="Times New Roman"/>
                  <a:cs typeface="Times New Roman"/>
                  <a:sym typeface="Times New Roman"/>
                </a:endParaRPr>
              </a:p>
            </p:txBody>
          </p:sp>
        </p:grpSp>
        <p:cxnSp>
          <p:nvCxnSpPr>
            <p:cNvPr id="170" name="Google Shape;170;p7"/>
            <p:cNvCxnSpPr/>
            <p:nvPr/>
          </p:nvCxnSpPr>
          <p:spPr>
            <a:xfrm rot="10800000">
              <a:off x="8085509" y="4312578"/>
              <a:ext cx="2179923" cy="8681"/>
            </a:xfrm>
            <a:prstGeom prst="straightConnector1">
              <a:avLst/>
            </a:prstGeom>
            <a:noFill/>
            <a:ln w="9525" cap="flat" cmpd="sng">
              <a:solidFill>
                <a:schemeClr val="dk1"/>
              </a:solidFill>
              <a:prstDash val="solid"/>
              <a:miter lim="800000"/>
              <a:headEnd type="none" w="sm" len="sm"/>
              <a:tailEnd type="none" w="sm" len="sm"/>
            </a:ln>
          </p:spPr>
        </p:cxnSp>
        <p:cxnSp>
          <p:nvCxnSpPr>
            <p:cNvPr id="171" name="Google Shape;171;p7"/>
            <p:cNvCxnSpPr>
              <a:stCxn id="165" idx="0"/>
            </p:cNvCxnSpPr>
            <p:nvPr/>
          </p:nvCxnSpPr>
          <p:spPr>
            <a:xfrm rot="10800000">
              <a:off x="8085510" y="4312621"/>
              <a:ext cx="0" cy="267000"/>
            </a:xfrm>
            <a:prstGeom prst="straightConnector1">
              <a:avLst/>
            </a:prstGeom>
            <a:noFill/>
            <a:ln w="9525" cap="flat" cmpd="sng">
              <a:solidFill>
                <a:schemeClr val="dk1"/>
              </a:solidFill>
              <a:prstDash val="solid"/>
              <a:miter lim="800000"/>
              <a:headEnd type="none" w="sm" len="sm"/>
              <a:tailEnd type="none" w="sm" len="sm"/>
            </a:ln>
          </p:spPr>
        </p:cxnSp>
        <p:cxnSp>
          <p:nvCxnSpPr>
            <p:cNvPr id="172" name="Google Shape;172;p7"/>
            <p:cNvCxnSpPr/>
            <p:nvPr/>
          </p:nvCxnSpPr>
          <p:spPr>
            <a:xfrm rot="10800000">
              <a:off x="9170277" y="4322189"/>
              <a:ext cx="1" cy="267043"/>
            </a:xfrm>
            <a:prstGeom prst="straightConnector1">
              <a:avLst/>
            </a:prstGeom>
            <a:noFill/>
            <a:ln w="9525" cap="flat" cmpd="sng">
              <a:solidFill>
                <a:schemeClr val="dk1"/>
              </a:solidFill>
              <a:prstDash val="solid"/>
              <a:miter lim="800000"/>
              <a:headEnd type="none" w="sm" len="sm"/>
              <a:tailEnd type="none" w="sm" len="sm"/>
            </a:ln>
          </p:spPr>
        </p:cxnSp>
        <p:cxnSp>
          <p:nvCxnSpPr>
            <p:cNvPr id="173" name="Google Shape;173;p7"/>
            <p:cNvCxnSpPr/>
            <p:nvPr/>
          </p:nvCxnSpPr>
          <p:spPr>
            <a:xfrm rot="10800000">
              <a:off x="10255044" y="4322190"/>
              <a:ext cx="1" cy="267043"/>
            </a:xfrm>
            <a:prstGeom prst="straightConnector1">
              <a:avLst/>
            </a:prstGeom>
            <a:noFill/>
            <a:ln w="9525" cap="flat" cmpd="sng">
              <a:solidFill>
                <a:schemeClr val="dk1"/>
              </a:solidFill>
              <a:prstDash val="solid"/>
              <a:miter lim="800000"/>
              <a:headEnd type="none" w="sm" len="sm"/>
              <a:tailEnd type="none" w="sm" len="sm"/>
            </a:ln>
          </p:spPr>
        </p:cxnSp>
      </p:grpSp>
      <p:cxnSp>
        <p:nvCxnSpPr>
          <p:cNvPr id="174" name="Google Shape;174;p7"/>
          <p:cNvCxnSpPr>
            <a:endCxn id="160" idx="2"/>
          </p:cNvCxnSpPr>
          <p:nvPr/>
        </p:nvCxnSpPr>
        <p:spPr>
          <a:xfrm rot="10800000" flipH="1">
            <a:off x="9170371" y="4017268"/>
            <a:ext cx="5100" cy="294300"/>
          </a:xfrm>
          <a:prstGeom prst="straightConnector1">
            <a:avLst/>
          </a:prstGeom>
          <a:noFill/>
          <a:ln w="9525" cap="flat" cmpd="sng">
            <a:solidFill>
              <a:schemeClr val="dk1"/>
            </a:solidFill>
            <a:prstDash val="solid"/>
            <a:miter lim="800000"/>
            <a:headEnd type="none" w="sm" len="sm"/>
            <a:tailEnd type="triangle" w="med" len="med"/>
          </a:ln>
        </p:spPr>
      </p:cxnSp>
      <p:sp>
        <p:nvSpPr>
          <p:cNvPr id="175" name="Google Shape;175;p7"/>
          <p:cNvSpPr/>
          <p:nvPr/>
        </p:nvSpPr>
        <p:spPr>
          <a:xfrm>
            <a:off x="6639129" y="5758805"/>
            <a:ext cx="5029200" cy="64633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On peut affecter les classes « filles » de la classe </a:t>
            </a:r>
            <a:r>
              <a:rPr lang="fr-FR" sz="1800" b="1" i="0" u="none" strike="noStrike" cap="none">
                <a:solidFill>
                  <a:schemeClr val="dk1"/>
                </a:solidFill>
                <a:latin typeface="Calibri"/>
                <a:ea typeface="Calibri"/>
                <a:cs typeface="Calibri"/>
                <a:sym typeface="Calibri"/>
              </a:rPr>
              <a:t>Animal</a:t>
            </a:r>
            <a:r>
              <a:rPr lang="fr-FR" sz="1800" b="0" i="0" u="none" strike="noStrike" cap="none">
                <a:solidFill>
                  <a:schemeClr val="dk1"/>
                </a:solidFill>
                <a:latin typeface="Calibri"/>
                <a:ea typeface="Calibri"/>
                <a:cs typeface="Calibri"/>
                <a:sym typeface="Calibri"/>
              </a:rPr>
              <a:t> dans le tableau ( de type Animal).</a:t>
            </a:r>
            <a:endParaRPr sz="1400" b="0" i="0" u="none" strike="noStrike" cap="none">
              <a:solidFill>
                <a:srgbClr val="000000"/>
              </a:solidFill>
              <a:latin typeface="Arial"/>
              <a:ea typeface="Arial"/>
              <a:cs typeface="Arial"/>
              <a:sym typeface="Arial"/>
            </a:endParaRPr>
          </a:p>
        </p:txBody>
      </p:sp>
      <p:graphicFrame>
        <p:nvGraphicFramePr>
          <p:cNvPr id="2" name="Tableau 2">
            <a:extLst>
              <a:ext uri="{FF2B5EF4-FFF2-40B4-BE49-F238E27FC236}">
                <a16:creationId xmlns:a16="http://schemas.microsoft.com/office/drawing/2014/main" id="{01D75213-381E-4182-B1FB-00BDB4ACDEEA}"/>
              </a:ext>
            </a:extLst>
          </p:cNvPr>
          <p:cNvGraphicFramePr>
            <a:graphicFrameLocks noGrp="1"/>
          </p:cNvGraphicFramePr>
          <p:nvPr>
            <p:extLst>
              <p:ext uri="{D42A27DB-BD31-4B8C-83A1-F6EECF244321}">
                <p14:modId xmlns:p14="http://schemas.microsoft.com/office/powerpoint/2010/main" val="229599059"/>
              </p:ext>
            </p:extLst>
          </p:nvPr>
        </p:nvGraphicFramePr>
        <p:xfrm>
          <a:off x="5383416" y="2428790"/>
          <a:ext cx="2511426" cy="370840"/>
        </p:xfrm>
        <a:graphic>
          <a:graphicData uri="http://schemas.openxmlformats.org/drawingml/2006/table">
            <a:tbl>
              <a:tblPr firstRow="1" bandRow="1">
                <a:tableStyleId>{17DC98CB-8C48-495E-88B6-D4ABB934CAA7}</a:tableStyleId>
              </a:tblPr>
              <a:tblGrid>
                <a:gridCol w="837142">
                  <a:extLst>
                    <a:ext uri="{9D8B030D-6E8A-4147-A177-3AD203B41FA5}">
                      <a16:colId xmlns:a16="http://schemas.microsoft.com/office/drawing/2014/main" val="1579219466"/>
                    </a:ext>
                  </a:extLst>
                </a:gridCol>
                <a:gridCol w="837142">
                  <a:extLst>
                    <a:ext uri="{9D8B030D-6E8A-4147-A177-3AD203B41FA5}">
                      <a16:colId xmlns:a16="http://schemas.microsoft.com/office/drawing/2014/main" val="2190112073"/>
                    </a:ext>
                  </a:extLst>
                </a:gridCol>
                <a:gridCol w="837142">
                  <a:extLst>
                    <a:ext uri="{9D8B030D-6E8A-4147-A177-3AD203B41FA5}">
                      <a16:colId xmlns:a16="http://schemas.microsoft.com/office/drawing/2014/main" val="3045722555"/>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261368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Tableau polymorphique</a:t>
            </a:r>
            <a:endParaRPr b="1"/>
          </a:p>
        </p:txBody>
      </p:sp>
      <p:sp>
        <p:nvSpPr>
          <p:cNvPr id="181" name="Google Shape;18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8</a:t>
            </a:fld>
            <a:endParaRPr/>
          </a:p>
        </p:txBody>
      </p:sp>
      <p:grpSp>
        <p:nvGrpSpPr>
          <p:cNvPr id="182" name="Google Shape;182;p8"/>
          <p:cNvGrpSpPr/>
          <p:nvPr/>
        </p:nvGrpSpPr>
        <p:grpSpPr>
          <a:xfrm>
            <a:off x="3406302" y="1690688"/>
            <a:ext cx="5379395" cy="3447927"/>
            <a:chOff x="6468894" y="2957209"/>
            <a:chExt cx="5379395" cy="3447927"/>
          </a:xfrm>
        </p:grpSpPr>
        <p:grpSp>
          <p:nvGrpSpPr>
            <p:cNvPr id="183" name="Google Shape;183;p8"/>
            <p:cNvGrpSpPr/>
            <p:nvPr/>
          </p:nvGrpSpPr>
          <p:grpSpPr>
            <a:xfrm>
              <a:off x="6468894" y="2957209"/>
              <a:ext cx="5379395" cy="3447927"/>
              <a:chOff x="6468894" y="2957209"/>
              <a:chExt cx="5379395" cy="3447927"/>
            </a:xfrm>
          </p:grpSpPr>
          <p:sp>
            <p:nvSpPr>
              <p:cNvPr id="184" name="Google Shape;184;p8"/>
              <p:cNvSpPr/>
              <p:nvPr/>
            </p:nvSpPr>
            <p:spPr>
              <a:xfrm>
                <a:off x="6468894" y="2957209"/>
                <a:ext cx="5379395" cy="3447927"/>
              </a:xfrm>
              <a:prstGeom prst="rect">
                <a:avLst/>
              </a:prstGeom>
              <a:solidFill>
                <a:srgbClr val="FECECE"/>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85" name="Google Shape;185;p8"/>
              <p:cNvGrpSpPr/>
              <p:nvPr/>
            </p:nvGrpSpPr>
            <p:grpSpPr>
              <a:xfrm>
                <a:off x="8673367" y="3070207"/>
                <a:ext cx="1004207" cy="947061"/>
                <a:chOff x="9056914" y="3363681"/>
                <a:chExt cx="1338943" cy="1262748"/>
              </a:xfrm>
            </p:grpSpPr>
            <p:sp>
              <p:nvSpPr>
                <p:cNvPr id="186" name="Google Shape;186;p8"/>
                <p:cNvSpPr/>
                <p:nvPr/>
              </p:nvSpPr>
              <p:spPr>
                <a:xfrm>
                  <a:off x="9056914" y="3363681"/>
                  <a:ext cx="1338943" cy="370115"/>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Animal</a:t>
                  </a: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9056914" y="3733796"/>
                  <a:ext cx="1338943" cy="892633"/>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grpSp>
            <p:nvGrpSpPr>
              <p:cNvPr id="188" name="Google Shape;188;p8"/>
              <p:cNvGrpSpPr/>
              <p:nvPr/>
            </p:nvGrpSpPr>
            <p:grpSpPr>
              <a:xfrm>
                <a:off x="8673367" y="4579621"/>
                <a:ext cx="1004207" cy="947061"/>
                <a:chOff x="9056914" y="3363681"/>
                <a:chExt cx="1338943" cy="1262748"/>
              </a:xfrm>
            </p:grpSpPr>
            <p:sp>
              <p:nvSpPr>
                <p:cNvPr id="189" name="Google Shape;189;p8"/>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Cat</a:t>
                  </a:r>
                  <a:endParaRPr sz="1400" b="0" i="0" u="none" strike="noStrike" cap="none">
                    <a:solidFill>
                      <a:srgbClr val="000000"/>
                    </a:solidFill>
                    <a:latin typeface="Arial"/>
                    <a:ea typeface="Arial"/>
                    <a:cs typeface="Arial"/>
                    <a:sym typeface="Arial"/>
                  </a:endParaRPr>
                </a:p>
              </p:txBody>
            </p:sp>
            <p:sp>
              <p:nvSpPr>
                <p:cNvPr id="190" name="Google Shape;190;p8"/>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grpSp>
            <p:nvGrpSpPr>
              <p:cNvPr id="191" name="Google Shape;191;p8"/>
              <p:cNvGrpSpPr/>
              <p:nvPr/>
            </p:nvGrpSpPr>
            <p:grpSpPr>
              <a:xfrm>
                <a:off x="7583406" y="4579621"/>
                <a:ext cx="1004207" cy="947061"/>
                <a:chOff x="9056914" y="3363681"/>
                <a:chExt cx="1338943" cy="1262748"/>
              </a:xfrm>
            </p:grpSpPr>
            <p:sp>
              <p:nvSpPr>
                <p:cNvPr id="192" name="Google Shape;192;p8"/>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Dog</a:t>
                  </a: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grpSp>
            <p:nvGrpSpPr>
              <p:cNvPr id="194" name="Google Shape;194;p8"/>
              <p:cNvGrpSpPr/>
              <p:nvPr/>
            </p:nvGrpSpPr>
            <p:grpSpPr>
              <a:xfrm>
                <a:off x="9763329" y="4579621"/>
                <a:ext cx="1004207" cy="947061"/>
                <a:chOff x="9056914" y="3363681"/>
                <a:chExt cx="1338943" cy="1262748"/>
              </a:xfrm>
            </p:grpSpPr>
            <p:sp>
              <p:nvSpPr>
                <p:cNvPr id="195" name="Google Shape;195;p8"/>
                <p:cNvSpPr/>
                <p:nvPr/>
              </p:nvSpPr>
              <p:spPr>
                <a:xfrm>
                  <a:off x="9056914" y="3363681"/>
                  <a:ext cx="1338943" cy="370115"/>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fr-FR" sz="1350" b="0" i="0" u="none" strike="noStrike" cap="none">
                      <a:solidFill>
                        <a:schemeClr val="dk1"/>
                      </a:solidFill>
                      <a:latin typeface="Times New Roman"/>
                      <a:ea typeface="Times New Roman"/>
                      <a:cs typeface="Times New Roman"/>
                      <a:sym typeface="Times New Roman"/>
                    </a:rPr>
                    <a:t>Wolf</a:t>
                  </a: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9056914" y="3733796"/>
                  <a:ext cx="1338943" cy="892633"/>
                </a:xfrm>
                <a:prstGeom prst="rect">
                  <a:avLst/>
                </a:prstGeom>
                <a:solidFill>
                  <a:srgbClr val="F2F2F2"/>
                </a:soli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Times New Roman"/>
                    <a:ea typeface="Times New Roman"/>
                    <a:cs typeface="Times New Roman"/>
                    <a:sym typeface="Times New Roman"/>
                  </a:endParaRPr>
                </a:p>
              </p:txBody>
            </p:sp>
          </p:grpSp>
          <p:cxnSp>
            <p:nvCxnSpPr>
              <p:cNvPr id="197" name="Google Shape;197;p8"/>
              <p:cNvCxnSpPr/>
              <p:nvPr/>
            </p:nvCxnSpPr>
            <p:spPr>
              <a:xfrm rot="10800000">
                <a:off x="8085509" y="4312578"/>
                <a:ext cx="2179923" cy="8681"/>
              </a:xfrm>
              <a:prstGeom prst="straightConnector1">
                <a:avLst/>
              </a:prstGeom>
              <a:noFill/>
              <a:ln w="9525" cap="flat" cmpd="sng">
                <a:solidFill>
                  <a:schemeClr val="dk1"/>
                </a:solidFill>
                <a:prstDash val="solid"/>
                <a:miter lim="800000"/>
                <a:headEnd type="none" w="sm" len="sm"/>
                <a:tailEnd type="none" w="sm" len="sm"/>
              </a:ln>
            </p:spPr>
          </p:cxnSp>
          <p:cxnSp>
            <p:nvCxnSpPr>
              <p:cNvPr id="198" name="Google Shape;198;p8"/>
              <p:cNvCxnSpPr>
                <a:stCxn id="192" idx="0"/>
              </p:cNvCxnSpPr>
              <p:nvPr/>
            </p:nvCxnSpPr>
            <p:spPr>
              <a:xfrm rot="10800000">
                <a:off x="8085510" y="4312621"/>
                <a:ext cx="0" cy="267000"/>
              </a:xfrm>
              <a:prstGeom prst="straightConnector1">
                <a:avLst/>
              </a:prstGeom>
              <a:noFill/>
              <a:ln w="9525" cap="flat" cmpd="sng">
                <a:solidFill>
                  <a:schemeClr val="dk1"/>
                </a:solidFill>
                <a:prstDash val="solid"/>
                <a:miter lim="800000"/>
                <a:headEnd type="none" w="sm" len="sm"/>
                <a:tailEnd type="none" w="sm" len="sm"/>
              </a:ln>
            </p:spPr>
          </p:cxnSp>
          <p:cxnSp>
            <p:nvCxnSpPr>
              <p:cNvPr id="199" name="Google Shape;199;p8"/>
              <p:cNvCxnSpPr/>
              <p:nvPr/>
            </p:nvCxnSpPr>
            <p:spPr>
              <a:xfrm rot="10800000">
                <a:off x="9170277" y="4322189"/>
                <a:ext cx="1" cy="267043"/>
              </a:xfrm>
              <a:prstGeom prst="straightConnector1">
                <a:avLst/>
              </a:prstGeom>
              <a:noFill/>
              <a:ln w="9525" cap="flat" cmpd="sng">
                <a:solidFill>
                  <a:schemeClr val="dk1"/>
                </a:solidFill>
                <a:prstDash val="solid"/>
                <a:miter lim="800000"/>
                <a:headEnd type="none" w="sm" len="sm"/>
                <a:tailEnd type="none" w="sm" len="sm"/>
              </a:ln>
            </p:spPr>
          </p:cxnSp>
          <p:cxnSp>
            <p:nvCxnSpPr>
              <p:cNvPr id="200" name="Google Shape;200;p8"/>
              <p:cNvCxnSpPr/>
              <p:nvPr/>
            </p:nvCxnSpPr>
            <p:spPr>
              <a:xfrm rot="10800000">
                <a:off x="10255044" y="4322190"/>
                <a:ext cx="1" cy="267043"/>
              </a:xfrm>
              <a:prstGeom prst="straightConnector1">
                <a:avLst/>
              </a:prstGeom>
              <a:noFill/>
              <a:ln w="9525" cap="flat" cmpd="sng">
                <a:solidFill>
                  <a:schemeClr val="dk1"/>
                </a:solidFill>
                <a:prstDash val="solid"/>
                <a:miter lim="800000"/>
                <a:headEnd type="none" w="sm" len="sm"/>
                <a:tailEnd type="none" w="sm" len="sm"/>
              </a:ln>
            </p:spPr>
          </p:cxnSp>
        </p:grpSp>
        <p:cxnSp>
          <p:nvCxnSpPr>
            <p:cNvPr id="201" name="Google Shape;201;p8"/>
            <p:cNvCxnSpPr>
              <a:endCxn id="187" idx="2"/>
            </p:cNvCxnSpPr>
            <p:nvPr/>
          </p:nvCxnSpPr>
          <p:spPr>
            <a:xfrm rot="10800000" flipH="1">
              <a:off x="9170371" y="4017268"/>
              <a:ext cx="5100" cy="294300"/>
            </a:xfrm>
            <a:prstGeom prst="straightConnector1">
              <a:avLst/>
            </a:prstGeom>
            <a:noFill/>
            <a:ln w="9525" cap="flat" cmpd="sng">
              <a:solidFill>
                <a:schemeClr val="dk1"/>
              </a:solidFill>
              <a:prstDash val="solid"/>
              <a:miter lim="800000"/>
              <a:headEnd type="none" w="sm" len="sm"/>
              <a:tailEnd type="triangle" w="med" len="med"/>
            </a:ln>
          </p:spPr>
        </p:cxnSp>
      </p:grpSp>
      <p:pic>
        <p:nvPicPr>
          <p:cNvPr id="202" name="Google Shape;202;p8"/>
          <p:cNvPicPr preferRelativeResize="0"/>
          <p:nvPr/>
        </p:nvPicPr>
        <p:blipFill rotWithShape="1">
          <a:blip r:embed="rId3">
            <a:alphaModFix/>
          </a:blip>
          <a:srcRect/>
          <a:stretch/>
        </p:blipFill>
        <p:spPr>
          <a:xfrm>
            <a:off x="6829507" y="996220"/>
            <a:ext cx="5002342" cy="1851656"/>
          </a:xfrm>
          <a:prstGeom prst="rect">
            <a:avLst/>
          </a:prstGeom>
          <a:noFill/>
          <a:ln>
            <a:noFill/>
          </a:ln>
        </p:spPr>
      </p:pic>
      <p:pic>
        <p:nvPicPr>
          <p:cNvPr id="203" name="Google Shape;203;p8"/>
          <p:cNvPicPr preferRelativeResize="0"/>
          <p:nvPr/>
        </p:nvPicPr>
        <p:blipFill rotWithShape="1">
          <a:blip r:embed="rId4">
            <a:alphaModFix/>
          </a:blip>
          <a:srcRect/>
          <a:stretch/>
        </p:blipFill>
        <p:spPr>
          <a:xfrm>
            <a:off x="4867706" y="4444125"/>
            <a:ext cx="2974776" cy="2267434"/>
          </a:xfrm>
          <a:prstGeom prst="rect">
            <a:avLst/>
          </a:prstGeom>
          <a:noFill/>
          <a:ln>
            <a:noFill/>
          </a:ln>
        </p:spPr>
      </p:pic>
      <p:pic>
        <p:nvPicPr>
          <p:cNvPr id="204" name="Google Shape;204;p8"/>
          <p:cNvPicPr preferRelativeResize="0"/>
          <p:nvPr/>
        </p:nvPicPr>
        <p:blipFill rotWithShape="1">
          <a:blip r:embed="rId5">
            <a:alphaModFix/>
          </a:blip>
          <a:srcRect/>
          <a:stretch/>
        </p:blipFill>
        <p:spPr>
          <a:xfrm>
            <a:off x="1944036" y="4188520"/>
            <a:ext cx="2733393" cy="2142932"/>
          </a:xfrm>
          <a:prstGeom prst="rect">
            <a:avLst/>
          </a:prstGeom>
          <a:noFill/>
          <a:ln>
            <a:noFill/>
          </a:ln>
        </p:spPr>
      </p:pic>
      <p:pic>
        <p:nvPicPr>
          <p:cNvPr id="205" name="Google Shape;205;p8"/>
          <p:cNvPicPr preferRelativeResize="0"/>
          <p:nvPr/>
        </p:nvPicPr>
        <p:blipFill rotWithShape="1">
          <a:blip r:embed="rId6">
            <a:alphaModFix/>
          </a:blip>
          <a:srcRect/>
          <a:stretch/>
        </p:blipFill>
        <p:spPr>
          <a:xfrm>
            <a:off x="8106729" y="4188520"/>
            <a:ext cx="2958698" cy="23063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Tableau polymorphique</a:t>
            </a:r>
            <a:endParaRPr b="1"/>
          </a:p>
        </p:txBody>
      </p:sp>
      <p:sp>
        <p:nvSpPr>
          <p:cNvPr id="211" name="Google Shape;21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9</a:t>
            </a:fld>
            <a:endParaRPr/>
          </a:p>
        </p:txBody>
      </p:sp>
      <p:pic>
        <p:nvPicPr>
          <p:cNvPr id="212" name="Google Shape;212;p9"/>
          <p:cNvPicPr preferRelativeResize="0"/>
          <p:nvPr/>
        </p:nvPicPr>
        <p:blipFill rotWithShape="1">
          <a:blip r:embed="rId3">
            <a:alphaModFix/>
          </a:blip>
          <a:srcRect/>
          <a:stretch/>
        </p:blipFill>
        <p:spPr>
          <a:xfrm>
            <a:off x="673838" y="2030683"/>
            <a:ext cx="4813649" cy="2907802"/>
          </a:xfrm>
          <a:prstGeom prst="rect">
            <a:avLst/>
          </a:prstGeom>
          <a:noFill/>
          <a:ln w="12700" cap="flat" cmpd="sng">
            <a:solidFill>
              <a:schemeClr val="dk1"/>
            </a:solidFill>
            <a:prstDash val="solid"/>
            <a:miter lim="800000"/>
            <a:headEnd type="none" w="sm" len="sm"/>
            <a:tailEnd type="none" w="sm" len="sm"/>
          </a:ln>
        </p:spPr>
      </p:pic>
      <p:pic>
        <p:nvPicPr>
          <p:cNvPr id="213" name="Google Shape;213;p9"/>
          <p:cNvPicPr preferRelativeResize="0"/>
          <p:nvPr/>
        </p:nvPicPr>
        <p:blipFill rotWithShape="1">
          <a:blip r:embed="rId4">
            <a:alphaModFix/>
          </a:blip>
          <a:srcRect/>
          <a:stretch/>
        </p:blipFill>
        <p:spPr>
          <a:xfrm>
            <a:off x="6807696" y="2030683"/>
            <a:ext cx="4155685" cy="2907802"/>
          </a:xfrm>
          <a:prstGeom prst="rect">
            <a:avLst/>
          </a:prstGeom>
          <a:noFill/>
          <a:ln w="12700" cap="flat" cmpd="sng">
            <a:solidFill>
              <a:schemeClr val="dk1"/>
            </a:solidFill>
            <a:prstDash val="solid"/>
            <a:round/>
            <a:headEnd type="none" w="sm" len="sm"/>
            <a:tailEnd type="none" w="sm" len="sm"/>
          </a:ln>
        </p:spPr>
      </p:pic>
      <p:sp>
        <p:nvSpPr>
          <p:cNvPr id="214" name="Google Shape;214;p9"/>
          <p:cNvSpPr/>
          <p:nvPr/>
        </p:nvSpPr>
        <p:spPr>
          <a:xfrm>
            <a:off x="5749045" y="3249038"/>
            <a:ext cx="924128" cy="398834"/>
          </a:xfrm>
          <a:prstGeom prst="notch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hème1">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TotalTime>
  <Words>2002</Words>
  <Application>Microsoft Office PowerPoint</Application>
  <PresentationFormat>Grand écran</PresentationFormat>
  <Paragraphs>307</Paragraphs>
  <Slides>33</Slides>
  <Notes>33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Calibri</vt:lpstr>
      <vt:lpstr>Arimo</vt:lpstr>
      <vt:lpstr>Arial</vt:lpstr>
      <vt:lpstr>Comic Sans MS</vt:lpstr>
      <vt:lpstr>Times New Roman</vt:lpstr>
      <vt:lpstr>Noto Sans Symbols</vt:lpstr>
      <vt:lpstr>Thème1</vt:lpstr>
      <vt:lpstr>Chapitre 5 : Polymorphisme</vt:lpstr>
      <vt:lpstr>PLAN </vt:lpstr>
      <vt:lpstr>Objectifs </vt:lpstr>
      <vt:lpstr>Présentation PowerPoint</vt:lpstr>
      <vt:lpstr>  Polymorphisme : Définition</vt:lpstr>
      <vt:lpstr>  Polymorphisme : Exemple</vt:lpstr>
      <vt:lpstr>   Tableau polymorphique</vt:lpstr>
      <vt:lpstr>   Tableau polymorphique</vt:lpstr>
      <vt:lpstr>   Tableau polymorphique</vt:lpstr>
      <vt:lpstr>Présentation PowerPoint</vt:lpstr>
      <vt:lpstr>   Surclassement et Substitution</vt:lpstr>
      <vt:lpstr>   Surclassement et Substitution</vt:lpstr>
      <vt:lpstr>   Le polymorphisme au runtime</vt:lpstr>
      <vt:lpstr>   Le polymorphisme au runtime</vt:lpstr>
      <vt:lpstr>   Le polymorphisme au runtime</vt:lpstr>
      <vt:lpstr>Présentation PowerPoint</vt:lpstr>
      <vt:lpstr>   Upcast</vt:lpstr>
      <vt:lpstr>   Downcast</vt:lpstr>
      <vt:lpstr>   instanceof: Définition</vt:lpstr>
      <vt:lpstr>   instanceof: Exemple</vt:lpstr>
      <vt:lpstr>   Downcasting: exemple</vt:lpstr>
      <vt:lpstr>   Downcasting: cas d’erreur</vt:lpstr>
      <vt:lpstr>   Downcasting: cas d’erreur (solution)</vt:lpstr>
      <vt:lpstr>  Transtypage : Définition</vt:lpstr>
      <vt:lpstr>  Transtypage : Quand?</vt:lpstr>
      <vt:lpstr>  Transtypage : Quand?</vt:lpstr>
      <vt:lpstr>   Cacher une méthode static</vt:lpstr>
      <vt:lpstr>   Final : classe/méthode </vt:lpstr>
      <vt:lpstr>Présentation PowerPoint</vt:lpstr>
      <vt:lpstr>   Définition</vt:lpstr>
      <vt:lpstr>   Exemple 1</vt:lpstr>
      <vt:lpstr>   Exemple 2</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5 : Polymorphisme</dc:title>
  <cp:lastModifiedBy>Adel Kedidi</cp:lastModifiedBy>
  <cp:revision>13</cp:revision>
  <dcterms:modified xsi:type="dcterms:W3CDTF">2022-02-27T13:39:51Z</dcterms:modified>
</cp:coreProperties>
</file>