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hveryYt6MkIHELSmFbVdGqFDd/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6EADED-3951-4301-A303-C321B80C350D}">
  <a:tblStyle styleId="{6E6EADED-3951-4301-A303-C321B80C350D}" styleName="Table_0">
    <a:wholeTbl>
      <a:tcTxStyle b="off" i="off">
        <a:font>
          <a:latin typeface="Calibri"/>
          <a:ea typeface="Calibri"/>
          <a:cs typeface="Calibri"/>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25400" cap="flat" cmpd="sng">
              <a:solidFill>
                <a:schemeClr val="accent5"/>
              </a:solidFill>
              <a:prstDash val="solid"/>
              <a:round/>
              <a:headEnd type="none" w="sm" len="sm"/>
              <a:tailEnd type="none" w="sm" len="sm"/>
            </a:ln>
          </a:top>
        </a:tcBdr>
        <a:fill>
          <a:solidFill>
            <a:srgbClr val="E8EBF5"/>
          </a:solidFill>
        </a:fill>
      </a:tcStyle>
    </a:lastRow>
    <a:seCell>
      <a:tcTxStyle b="off" i="off"/>
      <a:tcStyle>
        <a:tcBdr/>
      </a:tcStyle>
    </a:seCell>
    <a:swCell>
      <a:tcTxStyle b="off" i="off"/>
      <a:tcStyle>
        <a:tcBdr/>
      </a:tcStyle>
    </a:swCell>
    <a:firstRow>
      <a:tcTxStyle b="on" i="off"/>
      <a:tcStyle>
        <a:tcBdr/>
        <a:fill>
          <a:solidFill>
            <a:srgbClr val="E8EBF5"/>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51"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3" name="Google Shape;31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5" name="Google Shape;32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4" name="Google Shape;33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0" name="Google Shape;36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0" name="Google Shape;37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9" name="Google Shape;37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6" name="Google Shape;386;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3" name="Google Shape;403;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1" name="Google Shape;411;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9" name="Google Shape;41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4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5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5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5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1"/>
        <p:cNvGrpSpPr/>
        <p:nvPr/>
      </p:nvGrpSpPr>
      <p:grpSpPr>
        <a:xfrm>
          <a:off x="0" y="0"/>
          <a:ext cx="0" cy="0"/>
          <a:chOff x="0" y="0"/>
          <a:chExt cx="0" cy="0"/>
        </a:xfrm>
      </p:grpSpPr>
      <p:sp>
        <p:nvSpPr>
          <p:cNvPr id="22" name="Google Shape;22;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tête de section" type="secHead">
  <p:cSld name="SECTION_HEADER">
    <p:spTree>
      <p:nvGrpSpPr>
        <p:cNvPr id="1" name="Shape 27"/>
        <p:cNvGrpSpPr/>
        <p:nvPr/>
      </p:nvGrpSpPr>
      <p:grpSpPr>
        <a:xfrm>
          <a:off x="0" y="0"/>
          <a:ext cx="0" cy="0"/>
          <a:chOff x="0" y="0"/>
          <a:chExt cx="0" cy="0"/>
        </a:xfrm>
      </p:grpSpPr>
      <p:sp>
        <p:nvSpPr>
          <p:cNvPr id="28" name="Google Shape;28;p4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3"/>
        <p:cNvGrpSpPr/>
        <p:nvPr/>
      </p:nvGrpSpPr>
      <p:grpSpPr>
        <a:xfrm>
          <a:off x="0" y="0"/>
          <a:ext cx="0" cy="0"/>
          <a:chOff x="0" y="0"/>
          <a:chExt cx="0" cy="0"/>
        </a:xfrm>
      </p:grpSpPr>
      <p:sp>
        <p:nvSpPr>
          <p:cNvPr id="34" name="Google Shape;34;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0"/>
        <p:cNvGrpSpPr/>
        <p:nvPr/>
      </p:nvGrpSpPr>
      <p:grpSpPr>
        <a:xfrm>
          <a:off x="0" y="0"/>
          <a:ext cx="0" cy="0"/>
          <a:chOff x="0" y="0"/>
          <a:chExt cx="0" cy="0"/>
        </a:xfrm>
      </p:grpSpPr>
      <p:sp>
        <p:nvSpPr>
          <p:cNvPr id="41" name="Google Shape;41;p4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4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4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9"/>
        <p:cNvGrpSpPr/>
        <p:nvPr/>
      </p:nvGrpSpPr>
      <p:grpSpPr>
        <a:xfrm>
          <a:off x="0" y="0"/>
          <a:ext cx="0" cy="0"/>
          <a:chOff x="0" y="0"/>
          <a:chExt cx="0" cy="0"/>
        </a:xfrm>
      </p:grpSpPr>
      <p:sp>
        <p:nvSpPr>
          <p:cNvPr id="50" name="Google Shape;5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4"/>
        <p:cNvGrpSpPr/>
        <p:nvPr/>
      </p:nvGrpSpPr>
      <p:grpSpPr>
        <a:xfrm>
          <a:off x="0" y="0"/>
          <a:ext cx="0" cy="0"/>
          <a:chOff x="0" y="0"/>
          <a:chExt cx="0" cy="0"/>
        </a:xfrm>
      </p:grpSpPr>
      <p:sp>
        <p:nvSpPr>
          <p:cNvPr id="55" name="Google Shape;55;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5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5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 name="Google Shape;90;p1"/>
          <p:cNvSpPr txBox="1">
            <a:spLocks noGrp="1"/>
          </p:cNvSpPr>
          <p:nvPr>
            <p:ph type="ctrTitle"/>
          </p:nvPr>
        </p:nvSpPr>
        <p:spPr>
          <a:xfrm>
            <a:off x="472440" y="3324966"/>
            <a:ext cx="11247120" cy="97518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262626"/>
              </a:buClr>
              <a:buSzPts val="2800"/>
              <a:buFont typeface="Times New Roman"/>
              <a:buNone/>
            </a:pPr>
            <a:r>
              <a:rPr lang="fr-FR" sz="2800" dirty="0">
                <a:solidFill>
                  <a:srgbClr val="262626"/>
                </a:solidFill>
                <a:latin typeface="Times New Roman"/>
                <a:ea typeface="Times New Roman"/>
                <a:cs typeface="Times New Roman"/>
                <a:sym typeface="Times New Roman"/>
              </a:rPr>
              <a:t>Chapitre 7 </a:t>
            </a:r>
            <a:r>
              <a:rPr lang="fr-FR" sz="3600" dirty="0">
                <a:solidFill>
                  <a:srgbClr val="262626"/>
                </a:solidFill>
                <a:latin typeface="Times New Roman"/>
                <a:ea typeface="Times New Roman"/>
                <a:cs typeface="Times New Roman"/>
                <a:sym typeface="Times New Roman"/>
              </a:rPr>
              <a:t>: </a:t>
            </a:r>
            <a:r>
              <a:rPr lang="fr-FR" sz="3000" dirty="0"/>
              <a:t>Les exceptions</a:t>
            </a:r>
            <a:endParaRPr sz="3000" dirty="0">
              <a:solidFill>
                <a:srgbClr val="262626"/>
              </a:solidFill>
            </a:endParaRPr>
          </a:p>
        </p:txBody>
      </p:sp>
      <p:sp>
        <p:nvSpPr>
          <p:cNvPr id="91" name="Google Shape;91;p1"/>
          <p:cNvSpPr txBox="1"/>
          <p:nvPr/>
        </p:nvSpPr>
        <p:spPr>
          <a:xfrm>
            <a:off x="580913" y="5201779"/>
            <a:ext cx="293846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rgbClr val="262626"/>
                </a:solidFill>
                <a:latin typeface="Calibri"/>
                <a:ea typeface="Calibri"/>
                <a:cs typeface="Calibri"/>
                <a:sym typeface="Calibri"/>
              </a:rPr>
              <a:t>ESPRIT - UP JAVA</a:t>
            </a:r>
            <a:endParaRPr sz="1800" b="0" i="0" u="none" strike="noStrike" cap="none">
              <a:solidFill>
                <a:srgbClr val="262626"/>
              </a:solidFill>
              <a:latin typeface="Calibri"/>
              <a:ea typeface="Calibri"/>
              <a:cs typeface="Calibri"/>
              <a:sym typeface="Calibri"/>
            </a:endParaRPr>
          </a:p>
        </p:txBody>
      </p:sp>
      <p:sp>
        <p:nvSpPr>
          <p:cNvPr id="92" name="Google Shape;92;p1"/>
          <p:cNvSpPr txBox="1"/>
          <p:nvPr/>
        </p:nvSpPr>
        <p:spPr>
          <a:xfrm>
            <a:off x="8641264" y="5212349"/>
            <a:ext cx="330259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dirty="0">
                <a:solidFill>
                  <a:schemeClr val="dk1"/>
                </a:solidFill>
                <a:latin typeface="Calibri"/>
                <a:ea typeface="Calibri"/>
                <a:cs typeface="Calibri"/>
                <a:sym typeface="Calibri"/>
              </a:rPr>
              <a:t>Année universitaire 20</a:t>
            </a:r>
            <a:r>
              <a:rPr lang="fr-FR" sz="1800" dirty="0">
                <a:solidFill>
                  <a:schemeClr val="dk1"/>
                </a:solidFill>
                <a:latin typeface="Calibri"/>
                <a:ea typeface="Calibri"/>
                <a:cs typeface="Calibri"/>
                <a:sym typeface="Calibri"/>
              </a:rPr>
              <a:t>21</a:t>
            </a:r>
            <a:r>
              <a:rPr lang="fr-FR" sz="1800" b="0" i="0" u="none" strike="noStrike" cap="none" dirty="0">
                <a:solidFill>
                  <a:schemeClr val="dk1"/>
                </a:solidFill>
                <a:latin typeface="Calibri"/>
                <a:ea typeface="Calibri"/>
                <a:cs typeface="Calibri"/>
                <a:sym typeface="Calibri"/>
              </a:rPr>
              <a:t>/202</a:t>
            </a:r>
            <a:r>
              <a:rPr lang="fr-FR" sz="1800" dirty="0">
                <a:solidFill>
                  <a:schemeClr val="dk1"/>
                </a:solidFill>
                <a:latin typeface="Calibri"/>
                <a:ea typeface="Calibri"/>
                <a:cs typeface="Calibri"/>
                <a:sym typeface="Calibri"/>
              </a:rPr>
              <a:t>2</a:t>
            </a:r>
            <a:endParaRPr sz="1800" b="0" i="0" u="none" strike="noStrike" cap="none" dirty="0">
              <a:solidFill>
                <a:schemeClr val="dk1"/>
              </a:solidFill>
              <a:latin typeface="Calibri"/>
              <a:ea typeface="Calibri"/>
              <a:cs typeface="Calibri"/>
              <a:sym typeface="Calibri"/>
            </a:endParaRPr>
          </a:p>
        </p:txBody>
      </p:sp>
      <p:sp>
        <p:nvSpPr>
          <p:cNvPr id="93" name="Google Shape;93;p1"/>
          <p:cNvSpPr txBox="1"/>
          <p:nvPr/>
        </p:nvSpPr>
        <p:spPr>
          <a:xfrm>
            <a:off x="1600200" y="2863299"/>
            <a:ext cx="8835391"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fr-FR" sz="3000" b="1" i="0" u="none" strike="noStrike" cap="none" dirty="0">
                <a:solidFill>
                  <a:schemeClr val="dk1"/>
                </a:solidFill>
                <a:latin typeface="Calibri"/>
                <a:ea typeface="Calibri"/>
                <a:cs typeface="Calibri"/>
                <a:sym typeface="Calibri"/>
              </a:rPr>
              <a:t>Programmation Orientée Objet  JAVA &amp; Application</a:t>
            </a:r>
            <a:endParaRPr sz="30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Le mécanisme par un exemple (2/4)</a:t>
            </a:r>
            <a:endParaRPr/>
          </a:p>
        </p:txBody>
      </p:sp>
      <p:sp>
        <p:nvSpPr>
          <p:cNvPr id="161" name="Google Shape;16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10</a:t>
            </a:fld>
            <a:endParaRPr/>
          </a:p>
        </p:txBody>
      </p:sp>
      <p:sp>
        <p:nvSpPr>
          <p:cNvPr id="162" name="Google Shape;162;p10"/>
          <p:cNvSpPr/>
          <p:nvPr/>
        </p:nvSpPr>
        <p:spPr>
          <a:xfrm>
            <a:off x="758757" y="1761587"/>
            <a:ext cx="11021439" cy="15696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-Lors de l'exécution, après avoir affiché les chaînes "</a:t>
            </a:r>
            <a:r>
              <a:rPr lang="fr-FR" sz="2400" b="0" i="0" u="none" strike="noStrike" cap="none">
                <a:solidFill>
                  <a:srgbClr val="C55A11"/>
                </a:solidFill>
                <a:latin typeface="Times New Roman"/>
                <a:ea typeface="Times New Roman"/>
                <a:cs typeface="Times New Roman"/>
                <a:sym typeface="Times New Roman"/>
              </a:rPr>
              <a:t>Début du programme</a:t>
            </a:r>
            <a:r>
              <a:rPr lang="fr-FR" sz="2400" b="0" i="0" u="none" strike="noStrike" cap="none">
                <a:solidFill>
                  <a:schemeClr val="dk1"/>
                </a:solidFill>
                <a:latin typeface="Times New Roman"/>
                <a:ea typeface="Times New Roman"/>
                <a:cs typeface="Times New Roman"/>
                <a:sym typeface="Times New Roman"/>
              </a:rPr>
              <a:t>" et "</a:t>
            </a:r>
            <a:r>
              <a:rPr lang="fr-FR" sz="2400" b="0" i="0" u="none" strike="noStrike" cap="none">
                <a:solidFill>
                  <a:srgbClr val="C55A11"/>
                </a:solidFill>
                <a:latin typeface="Times New Roman"/>
                <a:ea typeface="Times New Roman"/>
                <a:cs typeface="Times New Roman"/>
                <a:sym typeface="Times New Roman"/>
              </a:rPr>
              <a:t>  ...Avant incident</a:t>
            </a:r>
            <a:r>
              <a:rPr lang="fr-FR" sz="2400" b="0" i="0" u="none" strike="noStrike" cap="none">
                <a:solidFill>
                  <a:schemeClr val="dk1"/>
                </a:solidFill>
                <a:latin typeface="Times New Roman"/>
                <a:ea typeface="Times New Roman"/>
                <a:cs typeface="Times New Roman"/>
                <a:sym typeface="Times New Roman"/>
              </a:rPr>
              <a:t>", le programme s'arrête et la java machine signale une erreur. </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-Voici ci-dessous l'affichage obtenu sur la console lors de l'exécution  </a:t>
            </a:r>
            <a:endParaRPr sz="2400" b="0" i="0" u="none" strike="noStrike" cap="none">
              <a:solidFill>
                <a:schemeClr val="dk1"/>
              </a:solidFill>
              <a:latin typeface="Times New Roman"/>
              <a:ea typeface="Times New Roman"/>
              <a:cs typeface="Times New Roman"/>
              <a:sym typeface="Times New Roman"/>
            </a:endParaRPr>
          </a:p>
        </p:txBody>
      </p:sp>
      <p:sp>
        <p:nvSpPr>
          <p:cNvPr id="163" name="Google Shape;163;p10"/>
          <p:cNvSpPr/>
          <p:nvPr/>
        </p:nvSpPr>
        <p:spPr>
          <a:xfrm>
            <a:off x="3560324" y="4108094"/>
            <a:ext cx="4691481" cy="175432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99"/>
              </a:buClr>
              <a:buSzPts val="1800"/>
              <a:buFont typeface="Arial"/>
              <a:buNone/>
            </a:pPr>
            <a:r>
              <a:rPr lang="fr-FR" sz="1800" b="0" i="1" u="none" strike="noStrike" cap="none">
                <a:solidFill>
                  <a:srgbClr val="000099"/>
                </a:solidFill>
                <a:latin typeface="Arial"/>
                <a:ea typeface="Arial"/>
                <a:cs typeface="Arial"/>
                <a:sym typeface="Arial"/>
              </a:rPr>
              <a:t>---- java UseAction1</a:t>
            </a:r>
            <a:br>
              <a:rPr lang="fr-FR" sz="1800" b="0" i="0" u="none" strike="noStrike" cap="none">
                <a:solidFill>
                  <a:schemeClr val="dk1"/>
                </a:solidFill>
                <a:latin typeface="Arial"/>
                <a:ea typeface="Arial"/>
                <a:cs typeface="Arial"/>
                <a:sym typeface="Arial"/>
              </a:rPr>
            </a:br>
            <a:r>
              <a:rPr lang="fr-FR" sz="1800" b="1" i="0" u="none" strike="noStrike" cap="none">
                <a:solidFill>
                  <a:srgbClr val="000099"/>
                </a:solidFill>
                <a:latin typeface="Arial"/>
                <a:ea typeface="Arial"/>
                <a:cs typeface="Arial"/>
                <a:sym typeface="Arial"/>
              </a:rPr>
              <a:t>Début du programme</a:t>
            </a:r>
            <a:br>
              <a:rPr lang="fr-FR" sz="1800" b="1" i="0" u="none" strike="noStrike" cap="none">
                <a:solidFill>
                  <a:srgbClr val="000099"/>
                </a:solidFill>
                <a:latin typeface="Arial"/>
                <a:ea typeface="Arial"/>
                <a:cs typeface="Arial"/>
                <a:sym typeface="Arial"/>
              </a:rPr>
            </a:br>
            <a:r>
              <a:rPr lang="fr-FR" sz="1800" b="1" i="0" u="none" strike="noStrike" cap="none">
                <a:solidFill>
                  <a:srgbClr val="000099"/>
                </a:solidFill>
                <a:latin typeface="Arial"/>
                <a:ea typeface="Arial"/>
                <a:cs typeface="Arial"/>
                <a:sym typeface="Arial"/>
              </a:rPr>
              <a:t>  ...Avant incident</a:t>
            </a:r>
            <a:br>
              <a:rPr lang="fr-FR" sz="1800" b="0" i="0" u="none" strike="noStrike" cap="none">
                <a:solidFill>
                  <a:srgbClr val="000099"/>
                </a:solidFill>
                <a:latin typeface="Arial"/>
                <a:ea typeface="Arial"/>
                <a:cs typeface="Arial"/>
                <a:sym typeface="Arial"/>
              </a:rPr>
            </a:br>
            <a:r>
              <a:rPr lang="fr-FR" sz="1800" b="0" i="1" u="none" strike="noStrike" cap="none">
                <a:solidFill>
                  <a:srgbClr val="000099"/>
                </a:solidFill>
                <a:latin typeface="Arial"/>
                <a:ea typeface="Arial"/>
                <a:cs typeface="Arial"/>
                <a:sym typeface="Arial"/>
              </a:rPr>
              <a:t>java.lang.ArithmeticException : / by zero</a:t>
            </a:r>
            <a:br>
              <a:rPr lang="fr-FR" sz="1800" b="0" i="1" u="none" strike="noStrike" cap="none">
                <a:solidFill>
                  <a:srgbClr val="000099"/>
                </a:solidFill>
                <a:latin typeface="Arial"/>
                <a:ea typeface="Arial"/>
                <a:cs typeface="Arial"/>
                <a:sym typeface="Arial"/>
              </a:rPr>
            </a:br>
            <a:r>
              <a:rPr lang="fr-FR" sz="1800" b="0" i="1" u="none" strike="noStrike" cap="none">
                <a:solidFill>
                  <a:srgbClr val="000099"/>
                </a:solidFill>
                <a:latin typeface="Arial"/>
                <a:ea typeface="Arial"/>
                <a:cs typeface="Arial"/>
                <a:sym typeface="Arial"/>
              </a:rPr>
              <a:t>---- : Exception in thread "main" </a:t>
            </a:r>
            <a:br>
              <a:rPr lang="fr-FR" sz="1700" b="0" i="0" u="none" strike="noStrike" cap="none">
                <a:solidFill>
                  <a:schemeClr val="dk1"/>
                </a:solidFill>
                <a:latin typeface="Courier New"/>
                <a:ea typeface="Courier New"/>
                <a:cs typeface="Courier New"/>
                <a:sym typeface="Courier New"/>
              </a:rPr>
            </a:b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Le mécanisme par un exemple (3/4)</a:t>
            </a:r>
            <a:endParaRPr/>
          </a:p>
        </p:txBody>
      </p:sp>
      <p:sp>
        <p:nvSpPr>
          <p:cNvPr id="169" name="Google Shape;16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11</a:t>
            </a:fld>
            <a:endParaRPr/>
          </a:p>
        </p:txBody>
      </p:sp>
      <p:sp>
        <p:nvSpPr>
          <p:cNvPr id="170" name="Google Shape;170;p11"/>
          <p:cNvSpPr/>
          <p:nvPr/>
        </p:nvSpPr>
        <p:spPr>
          <a:xfrm>
            <a:off x="758757" y="2033961"/>
            <a:ext cx="11021439"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Etapes de production de l’exception: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71" name="Google Shape;171;p11"/>
          <p:cNvSpPr/>
          <p:nvPr/>
        </p:nvSpPr>
        <p:spPr>
          <a:xfrm>
            <a:off x="1310074" y="1785110"/>
            <a:ext cx="9571851" cy="400109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800"/>
              <a:buFont typeface="Courier New"/>
              <a:buNone/>
            </a:pPr>
            <a:br>
              <a:rPr lang="fr-FR" sz="1800" b="0" i="0" u="none" strike="noStrike" cap="none">
                <a:solidFill>
                  <a:schemeClr val="dk1"/>
                </a:solidFill>
                <a:latin typeface="Courier New"/>
                <a:ea typeface="Courier New"/>
                <a:cs typeface="Courier New"/>
                <a:sym typeface="Courier New"/>
              </a:rPr>
            </a:br>
            <a:r>
              <a:rPr lang="fr-FR" sz="2000" b="0" i="0" u="none" strike="noStrike" cap="none">
                <a:solidFill>
                  <a:schemeClr val="dk1"/>
                </a:solidFill>
                <a:latin typeface="Courier New"/>
                <a:ea typeface="Courier New"/>
                <a:cs typeface="Courier New"/>
                <a:sym typeface="Courier New"/>
              </a:rPr>
              <a:t>La méthode main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Courier New"/>
              <a:buNone/>
            </a:pPr>
            <a:br>
              <a:rPr lang="fr-FR" sz="2000" b="0" i="0" u="none" strike="noStrike" cap="none">
                <a:solidFill>
                  <a:schemeClr val="dk1"/>
                </a:solidFill>
                <a:latin typeface="Courier New"/>
                <a:ea typeface="Courier New"/>
                <a:cs typeface="Courier New"/>
                <a:sym typeface="Courier New"/>
              </a:rPr>
            </a:br>
            <a:r>
              <a:rPr lang="fr-FR" sz="2000" b="0" i="0" u="none" strike="noStrike" cap="none">
                <a:solidFill>
                  <a:schemeClr val="dk1"/>
                </a:solidFill>
                <a:latin typeface="Courier New"/>
                <a:ea typeface="Courier New"/>
                <a:cs typeface="Courier New"/>
                <a:sym typeface="Courier New"/>
              </a:rPr>
              <a:t> - a instancié un objet Obj de classe Action1,;</a:t>
            </a:r>
            <a:br>
              <a:rPr lang="fr-FR" sz="2000" b="0" i="0" u="none" strike="noStrike" cap="none">
                <a:solidFill>
                  <a:schemeClr val="dk1"/>
                </a:solidFill>
                <a:latin typeface="Courier New"/>
                <a:ea typeface="Courier New"/>
                <a:cs typeface="Courier New"/>
                <a:sym typeface="Courier New"/>
              </a:rPr>
            </a:br>
            <a:r>
              <a:rPr lang="fr-FR" sz="2000" b="0" i="0" u="none" strike="noStrike" cap="none">
                <a:solidFill>
                  <a:schemeClr val="dk1"/>
                </a:solidFill>
                <a:latin typeface="Courier New"/>
                <a:ea typeface="Courier New"/>
                <a:cs typeface="Courier New"/>
                <a:sym typeface="Courier New"/>
              </a:rPr>
              <a:t> - a affiché sur la console la phrase "</a:t>
            </a:r>
            <a:r>
              <a:rPr lang="fr-FR" sz="2000" b="0" i="0" u="none" strike="noStrike" cap="none">
                <a:solidFill>
                  <a:srgbClr val="009900"/>
                </a:solidFill>
                <a:latin typeface="Courier New"/>
                <a:ea typeface="Courier New"/>
                <a:cs typeface="Courier New"/>
                <a:sym typeface="Courier New"/>
              </a:rPr>
              <a:t>Début du programme</a:t>
            </a:r>
            <a:r>
              <a:rPr lang="fr-FR" sz="2000" b="0" i="0" u="none" strike="noStrike" cap="none">
                <a:solidFill>
                  <a:schemeClr val="dk1"/>
                </a:solidFill>
                <a:latin typeface="Courier New"/>
                <a:ea typeface="Courier New"/>
                <a:cs typeface="Courier New"/>
                <a:sym typeface="Courier New"/>
              </a:rPr>
              <a:t>",</a:t>
            </a:r>
            <a:br>
              <a:rPr lang="fr-FR" sz="2000" b="0" i="0" u="none" strike="noStrike" cap="none">
                <a:solidFill>
                  <a:schemeClr val="dk1"/>
                </a:solidFill>
                <a:latin typeface="Courier New"/>
                <a:ea typeface="Courier New"/>
                <a:cs typeface="Courier New"/>
                <a:sym typeface="Courier New"/>
              </a:rPr>
            </a:br>
            <a:r>
              <a:rPr lang="fr-FR" sz="2000" b="0" i="0" u="none" strike="noStrike" cap="none">
                <a:solidFill>
                  <a:schemeClr val="dk1"/>
                </a:solidFill>
                <a:latin typeface="Courier New"/>
                <a:ea typeface="Courier New"/>
                <a:cs typeface="Courier New"/>
                <a:sym typeface="Courier New"/>
              </a:rPr>
              <a:t> - a invoqué la méthode meth() de l'objet Obj,</a:t>
            </a:r>
            <a:br>
              <a:rPr lang="fr-FR" sz="2000" b="0" i="0" u="none" strike="noStrike" cap="none">
                <a:solidFill>
                  <a:schemeClr val="dk1"/>
                </a:solidFill>
                <a:latin typeface="Calibri"/>
                <a:ea typeface="Calibri"/>
                <a:cs typeface="Calibri"/>
                <a:sym typeface="Calibri"/>
              </a:rPr>
            </a:br>
            <a:r>
              <a:rPr lang="fr-FR" sz="2000" b="0" i="0" u="none" strike="noStrike" cap="none">
                <a:solidFill>
                  <a:schemeClr val="dk1"/>
                </a:solidFill>
                <a:latin typeface="Courier New"/>
                <a:ea typeface="Courier New"/>
                <a:cs typeface="Courier New"/>
                <a:sym typeface="Courier New"/>
              </a:rPr>
              <a:t> - a affiché sur la console la phrase "</a:t>
            </a:r>
            <a:r>
              <a:rPr lang="fr-FR" sz="2000" b="0" i="0" u="none" strike="noStrike" cap="none">
                <a:solidFill>
                  <a:srgbClr val="009900"/>
                </a:solidFill>
                <a:latin typeface="Courier New"/>
                <a:ea typeface="Courier New"/>
                <a:cs typeface="Courier New"/>
                <a:sym typeface="Courier New"/>
              </a:rPr>
              <a:t>   ...Avant inciden</a:t>
            </a:r>
            <a:r>
              <a:rPr lang="fr-FR" sz="2000" b="0" i="0" u="none" strike="noStrike" cap="none">
                <a:solidFill>
                  <a:schemeClr val="dk1"/>
                </a:solidFill>
                <a:latin typeface="Courier New"/>
                <a:ea typeface="Courier New"/>
                <a:cs typeface="Courier New"/>
                <a:sym typeface="Courier New"/>
              </a:rPr>
              <a:t>t",</a:t>
            </a:r>
            <a:br>
              <a:rPr lang="fr-FR" sz="2000" b="0" i="0" u="none" strike="noStrike" cap="none">
                <a:solidFill>
                  <a:schemeClr val="dk1"/>
                </a:solidFill>
                <a:latin typeface="Calibri"/>
                <a:ea typeface="Calibri"/>
                <a:cs typeface="Calibri"/>
                <a:sym typeface="Calibri"/>
              </a:rPr>
            </a:br>
            <a:r>
              <a:rPr lang="fr-FR" sz="2000" b="0" i="0" u="none" strike="noStrike" cap="none">
                <a:solidFill>
                  <a:schemeClr val="dk1"/>
                </a:solidFill>
                <a:latin typeface="Courier New"/>
                <a:ea typeface="Courier New"/>
                <a:cs typeface="Courier New"/>
                <a:sym typeface="Courier New"/>
              </a:rPr>
              <a:t> - a exécuté l'instruction "x = 1/0;"</a:t>
            </a:r>
            <a:r>
              <a:rPr lang="fr-FR" sz="2000" b="0" i="0" u="none" strike="noStrike" cap="none">
                <a:solidFill>
                  <a:schemeClr val="dk1"/>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12</a:t>
            </a:fld>
            <a:endParaRPr/>
          </a:p>
        </p:txBody>
      </p:sp>
      <p:sp>
        <p:nvSpPr>
          <p:cNvPr id="177" name="Google Shape;177;p12"/>
          <p:cNvSpPr/>
          <p:nvPr/>
        </p:nvSpPr>
        <p:spPr>
          <a:xfrm>
            <a:off x="535022" y="2348542"/>
            <a:ext cx="10557048" cy="3349956"/>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chemeClr val="dk1"/>
              </a:buClr>
              <a:buSzPts val="2400"/>
              <a:buFont typeface="Times New Roman"/>
              <a:buNone/>
            </a:pPr>
            <a:r>
              <a:rPr lang="fr-FR" sz="2400" b="0" i="0" u="none" strike="noStrike" cap="none">
                <a:solidFill>
                  <a:schemeClr val="dk1"/>
                </a:solidFill>
                <a:latin typeface="Times New Roman"/>
                <a:ea typeface="Times New Roman"/>
                <a:cs typeface="Times New Roman"/>
                <a:sym typeface="Times New Roman"/>
              </a:rPr>
              <a:t>- Dès que l'instruction "x = 1/0;" a été exécutée celle-ci a provoqué un incident. En fait une exception de la classe</a:t>
            </a:r>
            <a:r>
              <a:rPr lang="fr-FR" sz="2400" b="0" i="1" u="none" strike="noStrike" cap="none">
                <a:solidFill>
                  <a:schemeClr val="dk1"/>
                </a:solidFill>
                <a:latin typeface="Times New Roman"/>
                <a:ea typeface="Times New Roman"/>
                <a:cs typeface="Times New Roman"/>
                <a:sym typeface="Times New Roman"/>
              </a:rPr>
              <a:t> ArithmeticException </a:t>
            </a:r>
            <a:r>
              <a:rPr lang="fr-FR" sz="2400" b="0" i="0" u="none" strike="noStrike" cap="none">
                <a:solidFill>
                  <a:schemeClr val="dk1"/>
                </a:solidFill>
                <a:latin typeface="Times New Roman"/>
                <a:ea typeface="Times New Roman"/>
                <a:cs typeface="Times New Roman"/>
                <a:sym typeface="Times New Roman"/>
              </a:rPr>
              <a:t>a été </a:t>
            </a:r>
            <a:r>
              <a:rPr lang="fr-FR" sz="2400" b="0" i="0" u="none" strike="noStrike" cap="none">
                <a:solidFill>
                  <a:srgbClr val="C55A11"/>
                </a:solidFill>
                <a:latin typeface="Times New Roman"/>
                <a:ea typeface="Times New Roman"/>
                <a:cs typeface="Times New Roman"/>
                <a:sym typeface="Times New Roman"/>
              </a:rPr>
              <a:t>"levée" </a:t>
            </a:r>
            <a:r>
              <a:rPr lang="fr-FR" sz="2400" b="0" i="0" u="none" strike="noStrike" cap="none">
                <a:solidFill>
                  <a:schemeClr val="dk1"/>
                </a:solidFill>
                <a:latin typeface="Times New Roman"/>
                <a:ea typeface="Times New Roman"/>
                <a:cs typeface="Times New Roman"/>
                <a:sym typeface="Times New Roman"/>
              </a:rPr>
              <a:t>(un objet de cette classe a été instancié) par la JVM.</a:t>
            </a:r>
            <a:br>
              <a:rPr lang="fr-FR" sz="2400" b="0" i="0" u="none" strike="noStrike" cap="none">
                <a:solidFill>
                  <a:schemeClr val="dk1"/>
                </a:solidFill>
                <a:latin typeface="Times New Roman"/>
                <a:ea typeface="Times New Roman"/>
                <a:cs typeface="Times New Roman"/>
                <a:sym typeface="Times New Roman"/>
              </a:rPr>
            </a:br>
            <a:br>
              <a:rPr lang="fr-FR" sz="2400" b="0" i="0" u="none" strike="noStrike" cap="none">
                <a:solidFill>
                  <a:schemeClr val="dk1"/>
                </a:solidFill>
                <a:latin typeface="Times New Roman"/>
                <a:ea typeface="Times New Roman"/>
                <a:cs typeface="Times New Roman"/>
                <a:sym typeface="Times New Roman"/>
              </a:rPr>
            </a:br>
            <a:r>
              <a:rPr lang="fr-FR" sz="2400" b="0" i="0" u="none" strike="noStrike" cap="none">
                <a:solidFill>
                  <a:schemeClr val="dk1"/>
                </a:solidFill>
                <a:latin typeface="Times New Roman"/>
                <a:ea typeface="Times New Roman"/>
                <a:cs typeface="Times New Roman"/>
                <a:sym typeface="Times New Roman"/>
              </a:rPr>
              <a:t>- La JVM a arrêté le programme immédiatement à cet endroit parce qu'elle n'a pas trouvé de code d'interception de cette exception qui a été automatiquement levée.</a:t>
            </a:r>
            <a:endParaRPr sz="2400" b="0" i="0" u="none" strike="noStrike" cap="none">
              <a:solidFill>
                <a:schemeClr val="dk1"/>
              </a:solidFill>
              <a:latin typeface="Times New Roman"/>
              <a:ea typeface="Times New Roman"/>
              <a:cs typeface="Times New Roman"/>
              <a:sym typeface="Times New Roman"/>
            </a:endParaRPr>
          </a:p>
        </p:txBody>
      </p:sp>
      <p:sp>
        <p:nvSpPr>
          <p:cNvPr id="178" name="Google Shape;17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Le mécanisme par un exemple (4/4)</a:t>
            </a:r>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13</a:t>
            </a:fld>
            <a:endParaRPr/>
          </a:p>
        </p:txBody>
      </p:sp>
      <p:sp>
        <p:nvSpPr>
          <p:cNvPr id="184" name="Google Shape;18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Déclencher explicitement une exception</a:t>
            </a:r>
            <a:endParaRPr/>
          </a:p>
        </p:txBody>
      </p:sp>
      <p:sp>
        <p:nvSpPr>
          <p:cNvPr id="185" name="Google Shape;185;p13"/>
          <p:cNvSpPr/>
          <p:nvPr/>
        </p:nvSpPr>
        <p:spPr>
          <a:xfrm>
            <a:off x="1805798" y="1789992"/>
            <a:ext cx="9167001" cy="1422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Il est également possible de déclencher </a:t>
            </a:r>
            <a:r>
              <a:rPr lang="fr-FR" sz="2400" b="0" i="0" u="sng" strike="noStrike" cap="none">
                <a:solidFill>
                  <a:schemeClr val="accent6"/>
                </a:solidFill>
                <a:latin typeface="Times New Roman"/>
                <a:ea typeface="Times New Roman"/>
                <a:cs typeface="Times New Roman"/>
                <a:sym typeface="Times New Roman"/>
              </a:rPr>
              <a:t>nos propres exceptions</a:t>
            </a:r>
            <a:r>
              <a:rPr lang="fr-FR" sz="2400" b="0" i="0" u="none" strike="noStrike" cap="none">
                <a:solidFill>
                  <a:schemeClr val="dk1"/>
                </a:solidFill>
                <a:latin typeface="Times New Roman"/>
                <a:ea typeface="Times New Roman"/>
                <a:cs typeface="Times New Roman"/>
                <a:sym typeface="Times New Roman"/>
              </a:rPr>
              <a:t>, qu'elles soient instances de classes fournies par l'API Java, ou de nos propres classes:</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p:txBody>
      </p:sp>
      <p:pic>
        <p:nvPicPr>
          <p:cNvPr id="186" name="Google Shape;186;p13"/>
          <p:cNvPicPr preferRelativeResize="0"/>
          <p:nvPr/>
        </p:nvPicPr>
        <p:blipFill rotWithShape="1">
          <a:blip r:embed="rId3">
            <a:alphaModFix/>
          </a:blip>
          <a:srcRect/>
          <a:stretch/>
        </p:blipFill>
        <p:spPr>
          <a:xfrm>
            <a:off x="2202674" y="3407654"/>
            <a:ext cx="7740650" cy="1295400"/>
          </a:xfrm>
          <a:prstGeom prst="rect">
            <a:avLst/>
          </a:prstGeom>
          <a:noFill/>
          <a:ln>
            <a:noFill/>
          </a:ln>
        </p:spPr>
      </p:pic>
      <p:sp>
        <p:nvSpPr>
          <p:cNvPr id="187" name="Google Shape;187;p13"/>
          <p:cNvSpPr txBox="1"/>
          <p:nvPr/>
        </p:nvSpPr>
        <p:spPr>
          <a:xfrm>
            <a:off x="1805799" y="5036429"/>
            <a:ext cx="9548001" cy="14773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Le mot-clé </a:t>
            </a:r>
            <a:r>
              <a:rPr lang="fr-FR" sz="2400" b="1" i="0" u="none" strike="noStrike" cap="none">
                <a:solidFill>
                  <a:srgbClr val="7030A0"/>
                </a:solidFill>
                <a:latin typeface="Times New Roman"/>
                <a:ea typeface="Times New Roman"/>
                <a:cs typeface="Times New Roman"/>
                <a:sym typeface="Times New Roman"/>
              </a:rPr>
              <a:t>throw</a:t>
            </a:r>
            <a:r>
              <a:rPr lang="fr-FR" sz="2400" b="0" i="0" u="none" strike="noStrike" cap="none">
                <a:solidFill>
                  <a:schemeClr val="dk1"/>
                </a:solidFill>
                <a:latin typeface="Times New Roman"/>
                <a:ea typeface="Times New Roman"/>
                <a:cs typeface="Times New Roman"/>
                <a:sym typeface="Times New Roman"/>
              </a:rPr>
              <a:t> fait partie des mots-clés réservés du langage Java, et il permet de forcer la génération d'une exception, représentée par l'objet qu'on lui passe en paramètre.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14</a:t>
            </a:fld>
            <a:endParaRPr/>
          </a:p>
        </p:txBody>
      </p:sp>
      <p:grpSp>
        <p:nvGrpSpPr>
          <p:cNvPr id="193" name="Google Shape;193;p14"/>
          <p:cNvGrpSpPr/>
          <p:nvPr/>
        </p:nvGrpSpPr>
        <p:grpSpPr>
          <a:xfrm>
            <a:off x="0" y="1214290"/>
            <a:ext cx="12192000" cy="4254648"/>
            <a:chOff x="-1672473" y="1214290"/>
            <a:chExt cx="12192000" cy="4254648"/>
          </a:xfrm>
        </p:grpSpPr>
        <p:sp>
          <p:nvSpPr>
            <p:cNvPr id="194" name="Google Shape;194;p14"/>
            <p:cNvSpPr/>
            <p:nvPr/>
          </p:nvSpPr>
          <p:spPr>
            <a:xfrm>
              <a:off x="-1672473" y="2565400"/>
              <a:ext cx="12192000" cy="2016125"/>
            </a:xfrm>
            <a:prstGeom prst="rect">
              <a:avLst/>
            </a:prstGeom>
            <a:solidFill>
              <a:schemeClr val="lt2"/>
            </a:solidFill>
            <a:ln w="12700"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509"/>
                <a:buFont typeface="Arial"/>
                <a:buNone/>
              </a:pPr>
              <a:endParaRPr sz="3509" b="1" i="1" u="none" strike="noStrike" cap="none">
                <a:solidFill>
                  <a:schemeClr val="dk1"/>
                </a:solidFill>
                <a:latin typeface="Calibri"/>
                <a:ea typeface="Calibri"/>
                <a:cs typeface="Calibri"/>
                <a:sym typeface="Calibri"/>
              </a:endParaRPr>
            </a:p>
          </p:txBody>
        </p:sp>
        <p:pic>
          <p:nvPicPr>
            <p:cNvPr id="195" name="Google Shape;195;p14"/>
            <p:cNvPicPr preferRelativeResize="0"/>
            <p:nvPr/>
          </p:nvPicPr>
          <p:blipFill rotWithShape="1">
            <a:blip r:embed="rId3">
              <a:alphaModFix/>
            </a:blip>
            <a:srcRect/>
            <a:stretch/>
          </p:blipFill>
          <p:spPr>
            <a:xfrm>
              <a:off x="6349823" y="1214290"/>
              <a:ext cx="3919808" cy="4254648"/>
            </a:xfrm>
            <a:prstGeom prst="rect">
              <a:avLst/>
            </a:prstGeom>
            <a:noFill/>
            <a:ln>
              <a:noFill/>
            </a:ln>
          </p:spPr>
        </p:pic>
      </p:grpSp>
      <p:sp>
        <p:nvSpPr>
          <p:cNvPr id="196" name="Google Shape;196;p14"/>
          <p:cNvSpPr txBox="1"/>
          <p:nvPr/>
        </p:nvSpPr>
        <p:spPr>
          <a:xfrm>
            <a:off x="123582" y="3155655"/>
            <a:ext cx="8229600" cy="1022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fr-FR" sz="3600" b="1" i="1" u="none" strike="noStrike" cap="none">
                <a:solidFill>
                  <a:schemeClr val="dk1"/>
                </a:solidFill>
                <a:latin typeface="Calibri"/>
                <a:ea typeface="Calibri"/>
                <a:cs typeface="Calibri"/>
                <a:sym typeface="Calibri"/>
              </a:rPr>
              <a:t> Les types d’exception</a:t>
            </a:r>
            <a:br>
              <a:rPr lang="fr-FR" sz="3600" b="1" i="1" u="none" strike="noStrike" cap="none">
                <a:solidFill>
                  <a:schemeClr val="dk1"/>
                </a:solidFill>
                <a:latin typeface="Calibri"/>
                <a:ea typeface="Calibri"/>
                <a:cs typeface="Calibri"/>
                <a:sym typeface="Calibri"/>
              </a:rPr>
            </a:br>
            <a:endParaRPr sz="3600" b="1"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L’hiérarchie des exceptions</a:t>
            </a:r>
            <a:endParaRPr b="1"/>
          </a:p>
        </p:txBody>
      </p:sp>
      <p:sp>
        <p:nvSpPr>
          <p:cNvPr id="202" name="Google Shape;20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15</a:t>
            </a:fld>
            <a:endParaRPr/>
          </a:p>
        </p:txBody>
      </p:sp>
      <p:pic>
        <p:nvPicPr>
          <p:cNvPr id="203" name="Google Shape;203;p15"/>
          <p:cNvPicPr preferRelativeResize="0"/>
          <p:nvPr/>
        </p:nvPicPr>
        <p:blipFill rotWithShape="1">
          <a:blip r:embed="rId3">
            <a:alphaModFix/>
          </a:blip>
          <a:srcRect/>
          <a:stretch/>
        </p:blipFill>
        <p:spPr>
          <a:xfrm>
            <a:off x="7378430" y="797330"/>
            <a:ext cx="4407846" cy="5826868"/>
          </a:xfrm>
          <a:prstGeom prst="rect">
            <a:avLst/>
          </a:prstGeom>
          <a:noFill/>
          <a:ln w="9525" cap="flat" cmpd="sng">
            <a:solidFill>
              <a:srgbClr val="C00000"/>
            </a:solidFill>
            <a:prstDash val="solid"/>
            <a:round/>
            <a:headEnd type="none" w="sm" len="sm"/>
            <a:tailEnd type="none" w="sm" len="sm"/>
          </a:ln>
        </p:spPr>
      </p:pic>
      <p:sp>
        <p:nvSpPr>
          <p:cNvPr id="204" name="Google Shape;204;p15"/>
          <p:cNvSpPr txBox="1"/>
          <p:nvPr/>
        </p:nvSpPr>
        <p:spPr>
          <a:xfrm>
            <a:off x="136187" y="1690688"/>
            <a:ext cx="7144966" cy="539224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C55A11"/>
              </a:buClr>
              <a:buSzPts val="2000"/>
              <a:buFont typeface="Arial"/>
              <a:buChar char="•"/>
            </a:pPr>
            <a:r>
              <a:rPr lang="fr-FR" sz="2000" b="1" i="0" u="none" strike="noStrike" cap="none">
                <a:solidFill>
                  <a:srgbClr val="C55A11"/>
                </a:solidFill>
                <a:latin typeface="Calibri"/>
                <a:ea typeface="Calibri"/>
                <a:cs typeface="Calibri"/>
                <a:sym typeface="Calibri"/>
              </a:rPr>
              <a:t>Throwable</a:t>
            </a:r>
            <a:r>
              <a:rPr lang="fr-FR" sz="1800" b="0" i="0" u="none" strike="noStrike" cap="none">
                <a:solidFill>
                  <a:schemeClr val="dk1"/>
                </a:solidFill>
                <a:latin typeface="Calibri"/>
                <a:ea typeface="Calibri"/>
                <a:cs typeface="Calibri"/>
                <a:sym typeface="Calibri"/>
              </a:rPr>
              <a:t>: </a:t>
            </a:r>
            <a:r>
              <a:rPr lang="fr-FR" sz="2400" b="0" i="0" u="none" strike="noStrike" cap="none">
                <a:solidFill>
                  <a:schemeClr val="dk1"/>
                </a:solidFill>
                <a:latin typeface="Times New Roman"/>
                <a:ea typeface="Times New Roman"/>
                <a:cs typeface="Times New Roman"/>
                <a:sym typeface="Times New Roman"/>
              </a:rPr>
              <a:t>Cette classe descend directement de Object : c'est la classe de base pour le traitements des erreurs.</a:t>
            </a:r>
            <a:endParaRPr sz="1400" b="0" i="0" u="none" strike="noStrike" cap="none">
              <a:solidFill>
                <a:srgbClr val="000000"/>
              </a:solidFill>
              <a:latin typeface="Arial"/>
              <a:ea typeface="Arial"/>
              <a:cs typeface="Arial"/>
              <a:sym typeface="Arial"/>
            </a:endParaRPr>
          </a:p>
          <a:p>
            <a:pPr marL="285750" marR="0" lvl="0" indent="-13335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C55A11"/>
              </a:buClr>
              <a:buSzPts val="2000"/>
              <a:buFont typeface="Arial"/>
              <a:buChar char="•"/>
            </a:pPr>
            <a:r>
              <a:rPr lang="fr-FR" sz="2000" b="1" i="0" u="none" strike="noStrike" cap="none">
                <a:solidFill>
                  <a:srgbClr val="C55A11"/>
                </a:solidFill>
                <a:latin typeface="Calibri"/>
                <a:ea typeface="Calibri"/>
                <a:cs typeface="Calibri"/>
                <a:sym typeface="Calibri"/>
              </a:rPr>
              <a:t>Error: </a:t>
            </a:r>
            <a:r>
              <a:rPr lang="fr-FR" sz="2400" b="0" i="0" u="none" strike="noStrike" cap="none">
                <a:solidFill>
                  <a:schemeClr val="dk1"/>
                </a:solidFill>
                <a:latin typeface="Times New Roman"/>
                <a:ea typeface="Times New Roman"/>
                <a:cs typeface="Times New Roman"/>
                <a:sym typeface="Times New Roman"/>
              </a:rPr>
              <a:t>Elle gère les erreurs liées à la machine virtuelle (LinkageError, ThreadDeath etc.)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rgbClr val="C55A11"/>
              </a:buClr>
              <a:buSzPts val="2000"/>
              <a:buFont typeface="Arial"/>
              <a:buChar char="•"/>
            </a:pPr>
            <a:r>
              <a:rPr lang="fr-FR" sz="2000" b="1" i="0" u="none" strike="noStrike" cap="none">
                <a:solidFill>
                  <a:srgbClr val="C55A11"/>
                </a:solidFill>
                <a:latin typeface="Calibri"/>
                <a:ea typeface="Calibri"/>
                <a:cs typeface="Calibri"/>
                <a:sym typeface="Calibri"/>
              </a:rPr>
              <a:t>Exception: </a:t>
            </a:r>
            <a:r>
              <a:rPr lang="fr-FR" sz="2400" b="0" i="0" u="none" strike="noStrike" cap="none">
                <a:solidFill>
                  <a:schemeClr val="dk1"/>
                </a:solidFill>
                <a:latin typeface="Times New Roman"/>
                <a:ea typeface="Times New Roman"/>
                <a:cs typeface="Times New Roman"/>
                <a:sym typeface="Times New Roman"/>
              </a:rPr>
              <a:t>contient l'ensemble des exceptions gérées par le Programmeur (ArithmeticException etc.)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8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rgbClr val="C55A11"/>
              </a:buClr>
              <a:buSzPts val="2000"/>
              <a:buFont typeface="Arial"/>
              <a:buChar char="•"/>
            </a:pPr>
            <a:r>
              <a:rPr lang="fr-FR" sz="2000" b="1" i="0" u="none" strike="noStrike" cap="none">
                <a:solidFill>
                  <a:srgbClr val="C55A11"/>
                </a:solidFill>
                <a:latin typeface="Calibri"/>
                <a:ea typeface="Calibri"/>
                <a:cs typeface="Calibri"/>
                <a:sym typeface="Calibri"/>
              </a:rPr>
              <a:t>RunTimeException:</a:t>
            </a:r>
            <a:r>
              <a:rPr lang="fr-FR" sz="2400" b="0" i="0" u="none" strike="noStrike" cap="none">
                <a:solidFill>
                  <a:schemeClr val="dk1"/>
                </a:solidFill>
                <a:latin typeface="Times New Roman"/>
                <a:ea typeface="Times New Roman"/>
                <a:cs typeface="Times New Roman"/>
                <a:sym typeface="Times New Roman"/>
              </a:rPr>
              <a:t> C'est la super-classe de toutes les exceptions normales qui sont des exceptions non vérifiées.</a:t>
            </a:r>
            <a:endParaRPr sz="1400" b="0" i="0" u="none" strike="noStrike" cap="none">
              <a:solidFill>
                <a:srgbClr val="000000"/>
              </a:solidFill>
              <a:latin typeface="Arial"/>
              <a:ea typeface="Arial"/>
              <a:cs typeface="Arial"/>
              <a:sym typeface="Arial"/>
            </a:endParaRPr>
          </a:p>
          <a:p>
            <a:pPr marL="285750" marR="0" lvl="0" indent="-13335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Les exceptions vérifiées et non vérifiées</a:t>
            </a:r>
            <a:endParaRPr/>
          </a:p>
        </p:txBody>
      </p:sp>
      <p:sp>
        <p:nvSpPr>
          <p:cNvPr id="210" name="Google Shape;210;p16"/>
          <p:cNvSpPr txBox="1">
            <a:spLocks noGrp="1"/>
          </p:cNvSpPr>
          <p:nvPr>
            <p:ph type="body" idx="1"/>
          </p:nvPr>
        </p:nvSpPr>
        <p:spPr>
          <a:xfrm>
            <a:off x="838200" y="1971541"/>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fr-FR"/>
              <a:t>JAVA classe les exceptions en 2 catégories:</a:t>
            </a:r>
            <a:endParaRPr/>
          </a:p>
          <a:p>
            <a:pPr marL="228600" lvl="0" indent="-50800" algn="l" rtl="0">
              <a:lnSpc>
                <a:spcPct val="90000"/>
              </a:lnSpc>
              <a:spcBef>
                <a:spcPts val="1000"/>
              </a:spcBef>
              <a:spcAft>
                <a:spcPts val="0"/>
              </a:spcAft>
              <a:buClr>
                <a:schemeClr val="dk1"/>
              </a:buClr>
              <a:buSzPts val="2800"/>
              <a:buNone/>
            </a:pPr>
            <a:endParaRPr/>
          </a:p>
        </p:txBody>
      </p:sp>
      <p:sp>
        <p:nvSpPr>
          <p:cNvPr id="211" name="Google Shape;21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16</a:t>
            </a:fld>
            <a:endParaRPr/>
          </a:p>
        </p:txBody>
      </p:sp>
      <p:sp>
        <p:nvSpPr>
          <p:cNvPr id="212" name="Google Shape;212;p16"/>
          <p:cNvSpPr/>
          <p:nvPr/>
        </p:nvSpPr>
        <p:spPr>
          <a:xfrm>
            <a:off x="1033070" y="3124131"/>
            <a:ext cx="10320730" cy="1754326"/>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chemeClr val="dk1"/>
              </a:buClr>
              <a:buSzPts val="2400"/>
              <a:buFont typeface="Times New Roman"/>
              <a:buNone/>
            </a:pPr>
            <a:r>
              <a:rPr lang="fr-FR" sz="2400" b="0" i="0" u="none" strike="noStrike" cap="none">
                <a:solidFill>
                  <a:schemeClr val="dk1"/>
                </a:solidFill>
                <a:latin typeface="Times New Roman"/>
                <a:ea typeface="Times New Roman"/>
                <a:cs typeface="Times New Roman"/>
                <a:sym typeface="Times New Roman"/>
              </a:rPr>
              <a:t>- Les exceptions vérifiées </a:t>
            </a:r>
            <a:r>
              <a:rPr lang="fr-FR" sz="2400" b="0" i="1" u="none" strike="noStrike" cap="none">
                <a:solidFill>
                  <a:srgbClr val="FF0000"/>
                </a:solidFill>
                <a:latin typeface="Times New Roman"/>
                <a:ea typeface="Times New Roman"/>
                <a:cs typeface="Times New Roman"/>
                <a:sym typeface="Times New Roman"/>
              </a:rPr>
              <a:t>(checked)</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fr-FR" sz="2400" b="0" i="1" u="none" strike="noStrike" cap="none">
                <a:solidFill>
                  <a:schemeClr val="dk1"/>
                </a:solidFill>
                <a:latin typeface="Times New Roman"/>
                <a:ea typeface="Times New Roman"/>
                <a:cs typeface="Times New Roman"/>
                <a:sym typeface="Times New Roman"/>
              </a:rPr>
              <a:t>-</a:t>
            </a:r>
            <a:r>
              <a:rPr lang="fr-FR" sz="2400" b="0" i="1" u="none" strike="noStrike" cap="none">
                <a:solidFill>
                  <a:srgbClr val="FF0000"/>
                </a:solidFill>
                <a:latin typeface="Times New Roman"/>
                <a:ea typeface="Times New Roman"/>
                <a:cs typeface="Times New Roman"/>
                <a:sym typeface="Times New Roman"/>
              </a:rPr>
              <a:t> </a:t>
            </a:r>
            <a:r>
              <a:rPr lang="fr-FR" sz="2400" b="0" i="0" u="none" strike="noStrike" cap="none">
                <a:solidFill>
                  <a:schemeClr val="dk1"/>
                </a:solidFill>
                <a:latin typeface="Times New Roman"/>
                <a:ea typeface="Times New Roman"/>
                <a:cs typeface="Times New Roman"/>
                <a:sym typeface="Times New Roman"/>
              </a:rPr>
              <a:t>Les exceptions non vérifiées </a:t>
            </a:r>
            <a:r>
              <a:rPr lang="fr-FR" sz="2400" b="0" i="1" u="none" strike="noStrike" cap="none">
                <a:solidFill>
                  <a:srgbClr val="FF0000"/>
                </a:solidFill>
                <a:latin typeface="Times New Roman"/>
                <a:ea typeface="Times New Roman"/>
                <a:cs typeface="Times New Roman"/>
                <a:sym typeface="Times New Roman"/>
              </a:rPr>
              <a:t>(unchecked)</a:t>
            </a:r>
            <a:r>
              <a:rPr lang="fr-FR" sz="2400" b="0" i="0" u="none" strike="noStrike" cap="none">
                <a:solidFill>
                  <a:schemeClr val="dk1"/>
                </a:solidFill>
                <a:latin typeface="Times New Roman"/>
                <a:ea typeface="Times New Roman"/>
                <a:cs typeface="Times New Roman"/>
                <a:sym typeface="Times New Roman"/>
              </a:rPr>
              <a:t> </a:t>
            </a:r>
            <a:endParaRPr sz="2400" b="0" i="1" u="none" strike="noStrike" cap="none">
              <a:solidFill>
                <a:srgbClr val="FF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chemeClr val="dk1"/>
              </a:buClr>
              <a:buSzPts val="2400"/>
              <a:buFont typeface="Calibri"/>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Les exceptions vérifiées et non vérifiées</a:t>
            </a:r>
            <a:endParaRPr/>
          </a:p>
        </p:txBody>
      </p:sp>
      <p:sp>
        <p:nvSpPr>
          <p:cNvPr id="218" name="Google Shape;21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17</a:t>
            </a:fld>
            <a:endParaRPr/>
          </a:p>
        </p:txBody>
      </p:sp>
      <p:sp>
        <p:nvSpPr>
          <p:cNvPr id="219" name="Google Shape;219;p17"/>
          <p:cNvSpPr/>
          <p:nvPr/>
        </p:nvSpPr>
        <p:spPr>
          <a:xfrm>
            <a:off x="1080086" y="2086185"/>
            <a:ext cx="10273714" cy="1133965"/>
          </a:xfrm>
          <a:prstGeom prst="rect">
            <a:avLst/>
          </a:prstGeom>
          <a:solidFill>
            <a:srgbClr val="E1EFD8"/>
          </a:solid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-Les exceptions vérifiées </a:t>
            </a:r>
            <a:r>
              <a:rPr lang="fr-FR" sz="2400" b="0" i="1" u="none" strike="noStrike" cap="none">
                <a:solidFill>
                  <a:srgbClr val="FF0000"/>
                </a:solidFill>
                <a:latin typeface="Times New Roman"/>
                <a:ea typeface="Times New Roman"/>
                <a:cs typeface="Times New Roman"/>
                <a:sym typeface="Times New Roman"/>
              </a:rPr>
              <a:t>(checked) </a:t>
            </a:r>
            <a:r>
              <a:rPr lang="fr-FR" sz="2400" b="0" i="0" u="none" strike="noStrike" cap="none">
                <a:solidFill>
                  <a:schemeClr val="dk1"/>
                </a:solidFill>
                <a:latin typeface="Times New Roman"/>
                <a:ea typeface="Times New Roman"/>
                <a:cs typeface="Times New Roman"/>
                <a:sym typeface="Times New Roman"/>
              </a:rPr>
              <a:t>représentent généralement les événements anticipés qu'une application doit pouvoir gérer. </a:t>
            </a:r>
            <a:endParaRPr sz="1400" b="0" i="0" u="none" strike="noStrike" cap="none">
              <a:solidFill>
                <a:srgbClr val="000000"/>
              </a:solidFill>
              <a:latin typeface="Arial"/>
              <a:ea typeface="Arial"/>
              <a:cs typeface="Arial"/>
              <a:sym typeface="Arial"/>
            </a:endParaRPr>
          </a:p>
        </p:txBody>
      </p:sp>
      <p:sp>
        <p:nvSpPr>
          <p:cNvPr id="220" name="Google Shape;220;p17"/>
          <p:cNvSpPr/>
          <p:nvPr/>
        </p:nvSpPr>
        <p:spPr>
          <a:xfrm>
            <a:off x="1080086" y="3524217"/>
            <a:ext cx="10273714" cy="2862322"/>
          </a:xfrm>
          <a:prstGeom prst="rect">
            <a:avLst/>
          </a:prstGeom>
          <a:solidFill>
            <a:srgbClr val="E1EFD8"/>
          </a:solid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Par exemple, IOException et ses sous-types représentent des conditions d'erreur pouvant se produire dans les opérations d'E / S.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Les exemples incluent, l'ouverture du fichier échoue car un fichier ou un répertoire n'existe pas, les lectures et écritures réseau échouent car une connexion réseau a été interrompue, etc. </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Exemple d’exception « Checked »</a:t>
            </a:r>
            <a:endParaRPr/>
          </a:p>
        </p:txBody>
      </p:sp>
      <p:sp>
        <p:nvSpPr>
          <p:cNvPr id="226" name="Google Shape;2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18</a:t>
            </a:fld>
            <a:endParaRPr/>
          </a:p>
        </p:txBody>
      </p:sp>
      <p:pic>
        <p:nvPicPr>
          <p:cNvPr id="227" name="Google Shape;227;p18"/>
          <p:cNvPicPr preferRelativeResize="0"/>
          <p:nvPr/>
        </p:nvPicPr>
        <p:blipFill rotWithShape="1">
          <a:blip r:embed="rId3">
            <a:alphaModFix/>
          </a:blip>
          <a:srcRect/>
          <a:stretch/>
        </p:blipFill>
        <p:spPr>
          <a:xfrm>
            <a:off x="2724150" y="2246379"/>
            <a:ext cx="7258050" cy="2676525"/>
          </a:xfrm>
          <a:prstGeom prst="rect">
            <a:avLst/>
          </a:prstGeom>
          <a:noFill/>
          <a:ln w="9525" cap="flat" cmpd="sng">
            <a:solidFill>
              <a:srgbClr val="FF0000"/>
            </a:solidFill>
            <a:prstDash val="solid"/>
            <a:round/>
            <a:headEnd type="none" w="sm" len="sm"/>
            <a:tailEnd type="none" w="sm" len="sm"/>
          </a:ln>
        </p:spPr>
      </p:pic>
      <p:cxnSp>
        <p:nvCxnSpPr>
          <p:cNvPr id="228" name="Google Shape;228;p18"/>
          <p:cNvCxnSpPr/>
          <p:nvPr/>
        </p:nvCxnSpPr>
        <p:spPr>
          <a:xfrm>
            <a:off x="6536987" y="4289898"/>
            <a:ext cx="3161490" cy="0"/>
          </a:xfrm>
          <a:prstGeom prst="straightConnector1">
            <a:avLst/>
          </a:prstGeom>
          <a:noFill/>
          <a:ln w="19050" cap="flat" cmpd="sng">
            <a:solidFill>
              <a:srgbClr val="FF0000"/>
            </a:solidFill>
            <a:prstDash val="solid"/>
            <a:miter lim="800000"/>
            <a:headEnd type="none" w="sm" len="sm"/>
            <a:tailEnd type="none" w="sm" len="sm"/>
          </a:ln>
        </p:spPr>
      </p:cxnSp>
      <p:cxnSp>
        <p:nvCxnSpPr>
          <p:cNvPr id="229" name="Google Shape;229;p18"/>
          <p:cNvCxnSpPr/>
          <p:nvPr/>
        </p:nvCxnSpPr>
        <p:spPr>
          <a:xfrm>
            <a:off x="8317149" y="4289898"/>
            <a:ext cx="0" cy="1254868"/>
          </a:xfrm>
          <a:prstGeom prst="straightConnector1">
            <a:avLst/>
          </a:prstGeom>
          <a:noFill/>
          <a:ln w="9525" cap="flat" cmpd="sng">
            <a:solidFill>
              <a:schemeClr val="accent1"/>
            </a:solidFill>
            <a:prstDash val="solid"/>
            <a:miter lim="800000"/>
            <a:headEnd type="none" w="sm" len="sm"/>
            <a:tailEnd type="triangle" w="med" len="med"/>
          </a:ln>
        </p:spPr>
      </p:cxnSp>
      <p:sp>
        <p:nvSpPr>
          <p:cNvPr id="230" name="Google Shape;230;p18"/>
          <p:cNvSpPr/>
          <p:nvPr/>
        </p:nvSpPr>
        <p:spPr>
          <a:xfrm>
            <a:off x="2175399" y="5691393"/>
            <a:ext cx="8355552" cy="642025"/>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1" i="0" u="none" strike="noStrike" cap="none">
                <a:solidFill>
                  <a:schemeClr val="lt1"/>
                </a:solidFill>
                <a:latin typeface="Calibri"/>
                <a:ea typeface="Calibri"/>
                <a:cs typeface="Calibri"/>
                <a:sym typeface="Calibri"/>
              </a:rPr>
              <a:t>Erreur de compilation: </a:t>
            </a:r>
            <a:r>
              <a:rPr lang="fr-FR" sz="1800" b="0" i="0" u="none" strike="noStrike" cap="none">
                <a:solidFill>
                  <a:schemeClr val="lt1"/>
                </a:solidFill>
                <a:latin typeface="Calibri"/>
                <a:ea typeface="Calibri"/>
                <a:cs typeface="Calibri"/>
                <a:sym typeface="Calibri"/>
              </a:rPr>
              <a:t>Le constructeur de la classe java.io.PrintWriter est susceptible, par définition (cf. api), de renvoyer une exception du type </a:t>
            </a:r>
            <a:r>
              <a:rPr lang="fr-FR" sz="1800" b="1" i="0" u="none" strike="noStrike" cap="none">
                <a:solidFill>
                  <a:srgbClr val="FFFF00"/>
                </a:solidFill>
                <a:latin typeface="Calibri"/>
                <a:ea typeface="Calibri"/>
                <a:cs typeface="Calibri"/>
                <a:sym typeface="Calibri"/>
              </a:rPr>
              <a:t>java.io.IOException</a:t>
            </a:r>
            <a:endParaRPr sz="1800" b="0" i="0" u="none" strike="noStrike" cap="none">
              <a:solidFill>
                <a:srgbClr val="FFFF00"/>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Les exceptions vérifiées et non vérifiées</a:t>
            </a:r>
            <a:endParaRPr/>
          </a:p>
        </p:txBody>
      </p:sp>
      <p:sp>
        <p:nvSpPr>
          <p:cNvPr id="236" name="Google Shape;23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19</a:t>
            </a:fld>
            <a:endParaRPr/>
          </a:p>
        </p:txBody>
      </p:sp>
      <p:sp>
        <p:nvSpPr>
          <p:cNvPr id="237" name="Google Shape;237;p19"/>
          <p:cNvSpPr/>
          <p:nvPr/>
        </p:nvSpPr>
        <p:spPr>
          <a:xfrm>
            <a:off x="1080086" y="1906459"/>
            <a:ext cx="10320730" cy="2308324"/>
          </a:xfrm>
          <a:prstGeom prst="rect">
            <a:avLst/>
          </a:prstGeom>
          <a:solidFill>
            <a:srgbClr val="FFF2CC"/>
          </a:solid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Les exceptions non vérifiées </a:t>
            </a:r>
            <a:r>
              <a:rPr lang="fr-FR" sz="2400" b="0" i="1" u="none" strike="noStrike" cap="none">
                <a:solidFill>
                  <a:srgbClr val="FF0000"/>
                </a:solidFill>
                <a:latin typeface="Times New Roman"/>
                <a:ea typeface="Times New Roman"/>
                <a:cs typeface="Times New Roman"/>
                <a:sym typeface="Times New Roman"/>
              </a:rPr>
              <a:t>(unchecked)</a:t>
            </a:r>
            <a:r>
              <a:rPr lang="fr-FR" sz="2400" b="0" i="0" u="none" strike="noStrike" cap="none">
                <a:solidFill>
                  <a:schemeClr val="dk1"/>
                </a:solidFill>
                <a:latin typeface="Times New Roman"/>
                <a:ea typeface="Times New Roman"/>
                <a:cs typeface="Times New Roman"/>
                <a:sym typeface="Times New Roman"/>
              </a:rPr>
              <a:t> représentent généralement des événements imprévus auxquels une application ne peut pas faire face. </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-Une exception  non vérifiée (implicite) est une classe dérivant de l'une des deux classes </a:t>
            </a:r>
            <a:r>
              <a:rPr lang="fr-FR" sz="2400" b="0" i="0" u="none" strike="noStrike" cap="none">
                <a:solidFill>
                  <a:srgbClr val="FF0000"/>
                </a:solidFill>
                <a:latin typeface="Times New Roman"/>
                <a:ea typeface="Times New Roman"/>
                <a:cs typeface="Times New Roman"/>
                <a:sym typeface="Times New Roman"/>
              </a:rPr>
              <a:t>Error</a:t>
            </a:r>
            <a:r>
              <a:rPr lang="fr-FR" sz="2400" b="0" i="0" u="none" strike="noStrike" cap="none">
                <a:solidFill>
                  <a:schemeClr val="dk1"/>
                </a:solidFill>
                <a:latin typeface="Times New Roman"/>
                <a:ea typeface="Times New Roman"/>
                <a:cs typeface="Times New Roman"/>
                <a:sym typeface="Times New Roman"/>
              </a:rPr>
              <a:t> ou </a:t>
            </a:r>
            <a:r>
              <a:rPr lang="fr-FR" sz="2400" b="0" i="0" u="none" strike="noStrike" cap="none">
                <a:solidFill>
                  <a:srgbClr val="FF0000"/>
                </a:solidFill>
                <a:latin typeface="Times New Roman"/>
                <a:ea typeface="Times New Roman"/>
                <a:cs typeface="Times New Roman"/>
                <a:sym typeface="Times New Roman"/>
              </a:rPr>
              <a:t>RuntimeException</a:t>
            </a:r>
            <a:r>
              <a:rPr lang="fr-FR" sz="24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pic>
        <p:nvPicPr>
          <p:cNvPr id="238" name="Google Shape;238;p19"/>
          <p:cNvPicPr preferRelativeResize="0"/>
          <p:nvPr/>
        </p:nvPicPr>
        <p:blipFill rotWithShape="1">
          <a:blip r:embed="rId3">
            <a:alphaModFix/>
          </a:blip>
          <a:srcRect/>
          <a:stretch/>
        </p:blipFill>
        <p:spPr>
          <a:xfrm>
            <a:off x="1414767" y="4584700"/>
            <a:ext cx="4362450" cy="1771650"/>
          </a:xfrm>
          <a:prstGeom prst="rect">
            <a:avLst/>
          </a:prstGeom>
          <a:noFill/>
          <a:ln w="9525" cap="flat" cmpd="sng">
            <a:solidFill>
              <a:srgbClr val="C00000"/>
            </a:solidFill>
            <a:prstDash val="solid"/>
            <a:round/>
            <a:headEnd type="none" w="sm" len="sm"/>
            <a:tailEnd type="none" w="sm" len="sm"/>
          </a:ln>
        </p:spPr>
      </p:pic>
      <p:pic>
        <p:nvPicPr>
          <p:cNvPr id="239" name="Google Shape;239;p19"/>
          <p:cNvPicPr preferRelativeResize="0"/>
          <p:nvPr/>
        </p:nvPicPr>
        <p:blipFill rotWithShape="1">
          <a:blip r:embed="rId4">
            <a:alphaModFix/>
          </a:blip>
          <a:srcRect/>
          <a:stretch/>
        </p:blipFill>
        <p:spPr>
          <a:xfrm>
            <a:off x="6534150" y="4775200"/>
            <a:ext cx="4152900" cy="1390650"/>
          </a:xfrm>
          <a:prstGeom prst="rect">
            <a:avLst/>
          </a:prstGeom>
          <a:noFill/>
          <a:ln w="9525" cap="flat" cmpd="sng">
            <a:solidFill>
              <a:srgbClr val="C00000"/>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fr-FR"/>
              <a:t>PLAN </a:t>
            </a:r>
            <a:endParaRPr/>
          </a:p>
        </p:txBody>
      </p:sp>
      <p:sp>
        <p:nvSpPr>
          <p:cNvPr id="99" name="Google Shape;9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fr-FR" sz="1800"/>
              <a:t>2</a:t>
            </a:fld>
            <a:endParaRPr sz="1800"/>
          </a:p>
        </p:txBody>
      </p:sp>
      <p:sp>
        <p:nvSpPr>
          <p:cNvPr id="100" name="Google Shape;100;p2"/>
          <p:cNvSpPr txBox="1"/>
          <p:nvPr/>
        </p:nvSpPr>
        <p:spPr>
          <a:xfrm>
            <a:off x="2971046" y="1690688"/>
            <a:ext cx="6249908" cy="4305030"/>
          </a:xfrm>
          <a:prstGeom prst="rect">
            <a:avLst/>
          </a:prstGeom>
          <a:noFill/>
          <a:ln>
            <a:noFill/>
          </a:ln>
        </p:spPr>
        <p:txBody>
          <a:bodyPr spcFirstLastPara="1" wrap="square" lIns="91425" tIns="45700" rIns="91425" bIns="45700" anchor="t" anchorCtr="0">
            <a:noAutofit/>
          </a:bodyPr>
          <a:lstStyle/>
          <a:p>
            <a:pPr marL="35999" marR="0" lvl="0" indent="-177800" algn="l" rtl="0">
              <a:lnSpc>
                <a:spcPct val="70000"/>
              </a:lnSpc>
              <a:spcBef>
                <a:spcPts val="0"/>
              </a:spcBef>
              <a:spcAft>
                <a:spcPts val="0"/>
              </a:spcAft>
              <a:buClr>
                <a:schemeClr val="dk1"/>
              </a:buClr>
              <a:buSzPts val="2800"/>
              <a:buFont typeface="Arial"/>
              <a:buChar char="•"/>
            </a:pPr>
            <a:r>
              <a:rPr lang="fr-FR" sz="2405" b="0" i="0" u="none" strike="noStrike" cap="none">
                <a:solidFill>
                  <a:schemeClr val="dk1"/>
                </a:solidFill>
                <a:latin typeface="Calibri"/>
                <a:ea typeface="Calibri"/>
                <a:cs typeface="Calibri"/>
                <a:sym typeface="Calibri"/>
              </a:rPr>
              <a:t>Introduction </a:t>
            </a:r>
            <a:endParaRPr sz="2220" b="0" i="0" u="none" strike="noStrike" cap="none">
              <a:solidFill>
                <a:schemeClr val="dk1"/>
              </a:solidFill>
              <a:latin typeface="Calibri"/>
              <a:ea typeface="Calibri"/>
              <a:cs typeface="Calibri"/>
              <a:sym typeface="Calibri"/>
            </a:endParaRPr>
          </a:p>
          <a:p>
            <a:pPr marL="35999" lvl="0" indent="-165100" algn="l" rtl="0">
              <a:lnSpc>
                <a:spcPct val="70000"/>
              </a:lnSpc>
              <a:spcBef>
                <a:spcPts val="1000"/>
              </a:spcBef>
              <a:spcAft>
                <a:spcPts val="0"/>
              </a:spcAft>
              <a:buClr>
                <a:schemeClr val="dk1"/>
              </a:buClr>
              <a:buSzPts val="2600"/>
              <a:buChar char="•"/>
            </a:pPr>
            <a:r>
              <a:rPr lang="fr-FR" sz="2405">
                <a:solidFill>
                  <a:schemeClr val="dk1"/>
                </a:solidFill>
                <a:latin typeface="Calibri"/>
                <a:ea typeface="Calibri"/>
                <a:cs typeface="Calibri"/>
                <a:sym typeface="Calibri"/>
              </a:rPr>
              <a:t>Classe et Objet</a:t>
            </a:r>
            <a:endParaRPr sz="2405">
              <a:solidFill>
                <a:schemeClr val="dk1"/>
              </a:solidFill>
              <a:latin typeface="Calibri"/>
              <a:ea typeface="Calibri"/>
              <a:cs typeface="Calibri"/>
              <a:sym typeface="Calibri"/>
            </a:endParaRPr>
          </a:p>
          <a:p>
            <a:pPr marL="35999" lvl="0" indent="-152717" algn="l" rtl="0">
              <a:lnSpc>
                <a:spcPct val="70000"/>
              </a:lnSpc>
              <a:spcBef>
                <a:spcPts val="1000"/>
              </a:spcBef>
              <a:spcAft>
                <a:spcPts val="0"/>
              </a:spcAft>
              <a:buClr>
                <a:schemeClr val="dk1"/>
              </a:buClr>
              <a:buSzPts val="2405"/>
              <a:buFont typeface="Calibri"/>
              <a:buChar char="•"/>
            </a:pPr>
            <a:r>
              <a:rPr lang="fr-FR" sz="2405">
                <a:solidFill>
                  <a:schemeClr val="dk1"/>
                </a:solidFill>
                <a:latin typeface="Calibri"/>
                <a:ea typeface="Calibri"/>
                <a:cs typeface="Calibri"/>
                <a:sym typeface="Calibri"/>
              </a:rPr>
              <a:t>Encapsulation</a:t>
            </a:r>
            <a:endParaRPr sz="2405">
              <a:solidFill>
                <a:schemeClr val="dk1"/>
              </a:solidFill>
              <a:latin typeface="Calibri"/>
              <a:ea typeface="Calibri"/>
              <a:cs typeface="Calibri"/>
              <a:sym typeface="Calibri"/>
            </a:endParaRPr>
          </a:p>
          <a:p>
            <a:pPr marL="35999" marR="0" lvl="0" indent="-1651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Héritage</a:t>
            </a:r>
            <a:endParaRPr sz="2220" b="0" i="0" u="none" strike="noStrike" cap="none">
              <a:solidFill>
                <a:schemeClr val="dk1"/>
              </a:solidFill>
              <a:latin typeface="Calibri"/>
              <a:ea typeface="Calibri"/>
              <a:cs typeface="Calibri"/>
              <a:sym typeface="Calibri"/>
            </a:endParaRPr>
          </a:p>
          <a:p>
            <a:pPr marL="35999" marR="0" lvl="0" indent="-1651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Polymorphisme</a:t>
            </a:r>
            <a:endParaRPr sz="2220" b="0" i="0" u="none" strike="noStrike" cap="none">
              <a:solidFill>
                <a:schemeClr val="dk1"/>
              </a:solidFill>
              <a:latin typeface="Calibri"/>
              <a:ea typeface="Calibri"/>
              <a:cs typeface="Calibri"/>
              <a:sym typeface="Calibri"/>
            </a:endParaRPr>
          </a:p>
          <a:p>
            <a:pPr marL="35999" lvl="0" indent="-165100" algn="l" rtl="0">
              <a:lnSpc>
                <a:spcPct val="70000"/>
              </a:lnSpc>
              <a:spcBef>
                <a:spcPts val="1000"/>
              </a:spcBef>
              <a:spcAft>
                <a:spcPts val="0"/>
              </a:spcAft>
              <a:buClr>
                <a:schemeClr val="dk1"/>
              </a:buClr>
              <a:buSzPts val="2600"/>
              <a:buChar char="•"/>
            </a:pPr>
            <a:r>
              <a:rPr lang="fr-FR" sz="2590" b="1" u="sng">
                <a:solidFill>
                  <a:schemeClr val="dk1"/>
                </a:solidFill>
                <a:latin typeface="Calibri"/>
                <a:ea typeface="Calibri"/>
                <a:cs typeface="Calibri"/>
                <a:sym typeface="Calibri"/>
              </a:rPr>
              <a:t>Exceptions</a:t>
            </a:r>
            <a:endParaRPr sz="2220" b="0" i="0" u="none" strike="noStrike" cap="none">
              <a:solidFill>
                <a:schemeClr val="dk1"/>
              </a:solidFill>
              <a:latin typeface="Calibri"/>
              <a:ea typeface="Calibri"/>
              <a:cs typeface="Calibri"/>
              <a:sym typeface="Calibri"/>
            </a:endParaRPr>
          </a:p>
          <a:p>
            <a:pPr marL="35999" marR="0" lvl="0" indent="-1651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Interfaces</a:t>
            </a:r>
            <a:endParaRPr sz="2220" b="0" i="0" u="none" strike="noStrike" cap="none">
              <a:solidFill>
                <a:schemeClr val="dk1"/>
              </a:solidFill>
              <a:latin typeface="Calibri"/>
              <a:ea typeface="Calibri"/>
              <a:cs typeface="Calibri"/>
              <a:sym typeface="Calibri"/>
            </a:endParaRPr>
          </a:p>
          <a:p>
            <a:pPr marL="35999" marR="0" lvl="0" indent="-1651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Collection</a:t>
            </a:r>
            <a:endParaRPr sz="1400" b="0" i="0" u="none" strike="noStrike" cap="none">
              <a:solidFill>
                <a:srgbClr val="000000"/>
              </a:solidFill>
              <a:latin typeface="Arial"/>
              <a:ea typeface="Arial"/>
              <a:cs typeface="Arial"/>
              <a:sym typeface="Arial"/>
            </a:endParaRPr>
          </a:p>
          <a:p>
            <a:pPr marL="35999" marR="0" lvl="0" indent="-1651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Interface Fonctionnelle</a:t>
            </a:r>
            <a:endParaRPr sz="1400" b="0" i="0" u="none" strike="noStrike" cap="none">
              <a:solidFill>
                <a:srgbClr val="000000"/>
              </a:solidFill>
              <a:latin typeface="Arial"/>
              <a:ea typeface="Arial"/>
              <a:cs typeface="Arial"/>
              <a:sym typeface="Arial"/>
            </a:endParaRPr>
          </a:p>
          <a:p>
            <a:pPr marL="35999" marR="0" lvl="0" indent="-1651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Expression Lambda</a:t>
            </a:r>
            <a:endParaRPr sz="1400" b="0" i="0" u="none" strike="noStrike" cap="none">
              <a:solidFill>
                <a:srgbClr val="000000"/>
              </a:solidFill>
              <a:latin typeface="Arial"/>
              <a:ea typeface="Arial"/>
              <a:cs typeface="Arial"/>
              <a:sym typeface="Arial"/>
            </a:endParaRPr>
          </a:p>
          <a:p>
            <a:pPr marL="35999" marR="0" lvl="0" indent="-1651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Stream</a:t>
            </a:r>
            <a:endParaRPr sz="1400" b="0" i="0" u="none" strike="noStrike" cap="none">
              <a:solidFill>
                <a:srgbClr val="000000"/>
              </a:solidFill>
              <a:latin typeface="Arial"/>
              <a:ea typeface="Arial"/>
              <a:cs typeface="Arial"/>
              <a:sym typeface="Arial"/>
            </a:endParaRPr>
          </a:p>
          <a:p>
            <a:pPr marL="228600" marR="0" lvl="0" indent="-75882" algn="l" rtl="0">
              <a:lnSpc>
                <a:spcPct val="70000"/>
              </a:lnSpc>
              <a:spcBef>
                <a:spcPts val="1000"/>
              </a:spcBef>
              <a:spcAft>
                <a:spcPts val="0"/>
              </a:spcAft>
              <a:buClr>
                <a:schemeClr val="dk1"/>
              </a:buClr>
              <a:buSzPts val="2405"/>
              <a:buFont typeface="Arial"/>
              <a:buNone/>
            </a:pPr>
            <a:endParaRPr sz="2405"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Exemple d’exception « Unchecked »</a:t>
            </a:r>
            <a:endParaRPr/>
          </a:p>
        </p:txBody>
      </p:sp>
      <p:sp>
        <p:nvSpPr>
          <p:cNvPr id="245" name="Google Shape;24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20</a:t>
            </a:fld>
            <a:endParaRPr/>
          </a:p>
        </p:txBody>
      </p:sp>
      <p:sp>
        <p:nvSpPr>
          <p:cNvPr id="246" name="Google Shape;246;p20"/>
          <p:cNvSpPr txBox="1">
            <a:spLocks noGrp="1"/>
          </p:cNvSpPr>
          <p:nvPr>
            <p:ph type="body" idx="1"/>
          </p:nvPr>
        </p:nvSpPr>
        <p:spPr>
          <a:xfrm>
            <a:off x="721470" y="2050913"/>
            <a:ext cx="5562600" cy="4176712"/>
          </a:xfrm>
          <a:prstGeom prst="rect">
            <a:avLst/>
          </a:prstGeom>
          <a:solidFill>
            <a:srgbClr val="DDEAF6"/>
          </a:solid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Font typeface="Calibri"/>
              <a:buNone/>
            </a:pPr>
            <a:r>
              <a:rPr lang="fr-FR" sz="2400">
                <a:solidFill>
                  <a:schemeClr val="dk1"/>
                </a:solidFill>
              </a:rPr>
              <a:t>public class TestException {</a:t>
            </a:r>
            <a:endParaRPr/>
          </a:p>
          <a:p>
            <a:pPr marL="228600" lvl="0" indent="-228600" algn="l" rtl="0">
              <a:lnSpc>
                <a:spcPct val="90000"/>
              </a:lnSpc>
              <a:spcBef>
                <a:spcPts val="1000"/>
              </a:spcBef>
              <a:spcAft>
                <a:spcPts val="0"/>
              </a:spcAft>
              <a:buClr>
                <a:schemeClr val="dk1"/>
              </a:buClr>
              <a:buSzPts val="2400"/>
              <a:buFont typeface="Calibri"/>
              <a:buNone/>
            </a:pPr>
            <a:endParaRPr sz="2400">
              <a:solidFill>
                <a:schemeClr val="dk1"/>
              </a:solidFill>
            </a:endParaRPr>
          </a:p>
          <a:p>
            <a:pPr marL="228600" lvl="0" indent="-228600" algn="l" rtl="0">
              <a:lnSpc>
                <a:spcPct val="90000"/>
              </a:lnSpc>
              <a:spcBef>
                <a:spcPts val="1000"/>
              </a:spcBef>
              <a:spcAft>
                <a:spcPts val="0"/>
              </a:spcAft>
              <a:buClr>
                <a:schemeClr val="dk1"/>
              </a:buClr>
              <a:buSzPts val="2400"/>
              <a:buFont typeface="Calibri"/>
              <a:buNone/>
            </a:pPr>
            <a:r>
              <a:rPr lang="fr-FR" sz="2400">
                <a:solidFill>
                  <a:schemeClr val="dk1"/>
                </a:solidFill>
              </a:rPr>
              <a:t>    public static void main(String[] args) {</a:t>
            </a:r>
            <a:endParaRPr/>
          </a:p>
          <a:p>
            <a:pPr marL="228600" lvl="0" indent="-228600" algn="l" rtl="0">
              <a:lnSpc>
                <a:spcPct val="90000"/>
              </a:lnSpc>
              <a:spcBef>
                <a:spcPts val="1000"/>
              </a:spcBef>
              <a:spcAft>
                <a:spcPts val="0"/>
              </a:spcAft>
              <a:buClr>
                <a:schemeClr val="dk1"/>
              </a:buClr>
              <a:buSzPts val="2400"/>
              <a:buFont typeface="Calibri"/>
              <a:buNone/>
            </a:pPr>
            <a:r>
              <a:rPr lang="fr-FR" sz="2400">
                <a:solidFill>
                  <a:schemeClr val="dk1"/>
                </a:solidFill>
              </a:rPr>
              <a:t>       int a=5,b=0,c;</a:t>
            </a:r>
            <a:endParaRPr/>
          </a:p>
          <a:p>
            <a:pPr marL="228600" lvl="0" indent="-228600" algn="l" rtl="0">
              <a:lnSpc>
                <a:spcPct val="90000"/>
              </a:lnSpc>
              <a:spcBef>
                <a:spcPts val="1000"/>
              </a:spcBef>
              <a:spcAft>
                <a:spcPts val="0"/>
              </a:spcAft>
              <a:buClr>
                <a:schemeClr val="dk1"/>
              </a:buClr>
              <a:buSzPts val="2400"/>
              <a:buFont typeface="Calibri"/>
              <a:buNone/>
            </a:pPr>
            <a:r>
              <a:rPr lang="fr-FR" sz="2400">
                <a:solidFill>
                  <a:schemeClr val="dk1"/>
                </a:solidFill>
              </a:rPr>
              <a:t>       c=a/b;</a:t>
            </a:r>
            <a:endParaRPr/>
          </a:p>
          <a:p>
            <a:pPr marL="228600" lvl="0" indent="-228600" algn="l" rtl="0">
              <a:lnSpc>
                <a:spcPct val="90000"/>
              </a:lnSpc>
              <a:spcBef>
                <a:spcPts val="1000"/>
              </a:spcBef>
              <a:spcAft>
                <a:spcPts val="0"/>
              </a:spcAft>
              <a:buClr>
                <a:schemeClr val="dk1"/>
              </a:buClr>
              <a:buSzPts val="2400"/>
              <a:buFont typeface="Calibri"/>
              <a:buNone/>
            </a:pPr>
            <a:r>
              <a:rPr lang="fr-FR" sz="2400">
                <a:solidFill>
                  <a:schemeClr val="dk1"/>
                </a:solidFill>
              </a:rPr>
              <a:t>        System.out.println("le résultat"+c);</a:t>
            </a:r>
            <a:endParaRPr/>
          </a:p>
          <a:p>
            <a:pPr marL="228600" lvl="0" indent="-228600" algn="l" rtl="0">
              <a:lnSpc>
                <a:spcPct val="90000"/>
              </a:lnSpc>
              <a:spcBef>
                <a:spcPts val="1000"/>
              </a:spcBef>
              <a:spcAft>
                <a:spcPts val="0"/>
              </a:spcAft>
              <a:buClr>
                <a:schemeClr val="dk1"/>
              </a:buClr>
              <a:buSzPts val="2400"/>
              <a:buFont typeface="Calibri"/>
              <a:buNone/>
            </a:pPr>
            <a:r>
              <a:rPr lang="fr-FR" sz="2400">
                <a:solidFill>
                  <a:schemeClr val="dk1"/>
                </a:solidFill>
              </a:rPr>
              <a:t>    }</a:t>
            </a:r>
            <a:endParaRPr/>
          </a:p>
          <a:p>
            <a:pPr marL="228600" lvl="0" indent="-228600" algn="l" rtl="0">
              <a:lnSpc>
                <a:spcPct val="90000"/>
              </a:lnSpc>
              <a:spcBef>
                <a:spcPts val="1000"/>
              </a:spcBef>
              <a:spcAft>
                <a:spcPts val="0"/>
              </a:spcAft>
              <a:buClr>
                <a:schemeClr val="dk1"/>
              </a:buClr>
              <a:buSzPts val="2400"/>
              <a:buFont typeface="Calibri"/>
              <a:buNone/>
            </a:pPr>
            <a:r>
              <a:rPr lang="fr-FR" sz="2400">
                <a:solidFill>
                  <a:schemeClr val="dk1"/>
                </a:solidFill>
              </a:rPr>
              <a:t>}</a:t>
            </a:r>
            <a:endParaRPr/>
          </a:p>
          <a:p>
            <a:pPr marL="228600" lvl="0" indent="-228600" algn="l" rtl="0">
              <a:lnSpc>
                <a:spcPct val="90000"/>
              </a:lnSpc>
              <a:spcBef>
                <a:spcPts val="1000"/>
              </a:spcBef>
              <a:spcAft>
                <a:spcPts val="0"/>
              </a:spcAft>
              <a:buClr>
                <a:schemeClr val="dk1"/>
              </a:buClr>
              <a:buSzPts val="2800"/>
              <a:buFont typeface="Calibri"/>
              <a:buNone/>
            </a:pPr>
            <a:endParaRPr/>
          </a:p>
        </p:txBody>
      </p:sp>
      <p:pic>
        <p:nvPicPr>
          <p:cNvPr id="247" name="Google Shape;247;p20"/>
          <p:cNvPicPr preferRelativeResize="0"/>
          <p:nvPr/>
        </p:nvPicPr>
        <p:blipFill rotWithShape="1">
          <a:blip r:embed="rId3">
            <a:alphaModFix/>
          </a:blip>
          <a:srcRect/>
          <a:stretch/>
        </p:blipFill>
        <p:spPr>
          <a:xfrm>
            <a:off x="6622544" y="3382825"/>
            <a:ext cx="5439755" cy="1512887"/>
          </a:xfrm>
          <a:prstGeom prst="rect">
            <a:avLst/>
          </a:prstGeom>
          <a:noFill/>
          <a:ln w="9525" cap="flat" cmpd="sng">
            <a:solidFill>
              <a:srgbClr val="FF0000"/>
            </a:solidFill>
            <a:prstDash val="solid"/>
            <a:miter lim="800000"/>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21</a:t>
            </a:fld>
            <a:endParaRPr/>
          </a:p>
        </p:txBody>
      </p:sp>
      <p:grpSp>
        <p:nvGrpSpPr>
          <p:cNvPr id="253" name="Google Shape;253;p21"/>
          <p:cNvGrpSpPr/>
          <p:nvPr/>
        </p:nvGrpSpPr>
        <p:grpSpPr>
          <a:xfrm>
            <a:off x="0" y="1214290"/>
            <a:ext cx="12192000" cy="4254648"/>
            <a:chOff x="-1672473" y="1214290"/>
            <a:chExt cx="12192000" cy="4254648"/>
          </a:xfrm>
        </p:grpSpPr>
        <p:sp>
          <p:nvSpPr>
            <p:cNvPr id="254" name="Google Shape;254;p21"/>
            <p:cNvSpPr/>
            <p:nvPr/>
          </p:nvSpPr>
          <p:spPr>
            <a:xfrm>
              <a:off x="-1672473" y="2565400"/>
              <a:ext cx="12192000" cy="2016125"/>
            </a:xfrm>
            <a:prstGeom prst="rect">
              <a:avLst/>
            </a:prstGeom>
            <a:solidFill>
              <a:schemeClr val="lt2"/>
            </a:solidFill>
            <a:ln w="12700"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509"/>
                <a:buFont typeface="Arial"/>
                <a:buNone/>
              </a:pPr>
              <a:endParaRPr sz="3509" b="1" i="1" u="none" strike="noStrike" cap="none">
                <a:solidFill>
                  <a:schemeClr val="dk1"/>
                </a:solidFill>
                <a:latin typeface="Calibri"/>
                <a:ea typeface="Calibri"/>
                <a:cs typeface="Calibri"/>
                <a:sym typeface="Calibri"/>
              </a:endParaRPr>
            </a:p>
          </p:txBody>
        </p:sp>
        <p:pic>
          <p:nvPicPr>
            <p:cNvPr id="255" name="Google Shape;255;p21"/>
            <p:cNvPicPr preferRelativeResize="0"/>
            <p:nvPr/>
          </p:nvPicPr>
          <p:blipFill rotWithShape="1">
            <a:blip r:embed="rId3">
              <a:alphaModFix/>
            </a:blip>
            <a:srcRect/>
            <a:stretch/>
          </p:blipFill>
          <p:spPr>
            <a:xfrm>
              <a:off x="6349823" y="1214290"/>
              <a:ext cx="3919808" cy="4254648"/>
            </a:xfrm>
            <a:prstGeom prst="rect">
              <a:avLst/>
            </a:prstGeom>
            <a:noFill/>
            <a:ln>
              <a:noFill/>
            </a:ln>
          </p:spPr>
        </p:pic>
      </p:grpSp>
      <p:sp>
        <p:nvSpPr>
          <p:cNvPr id="256" name="Google Shape;256;p21"/>
          <p:cNvSpPr txBox="1"/>
          <p:nvPr/>
        </p:nvSpPr>
        <p:spPr>
          <a:xfrm>
            <a:off x="123582" y="3155655"/>
            <a:ext cx="8229600" cy="1022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fr-FR" sz="3600" b="1" i="1" u="none" strike="noStrike" cap="none">
                <a:solidFill>
                  <a:schemeClr val="dk1"/>
                </a:solidFill>
                <a:latin typeface="Calibri"/>
                <a:ea typeface="Calibri"/>
                <a:cs typeface="Calibri"/>
                <a:sym typeface="Calibri"/>
              </a:rPr>
              <a:t> La gestion des exceptions</a:t>
            </a:r>
            <a:br>
              <a:rPr lang="fr-FR" sz="3600" b="1" i="1" u="none" strike="noStrike" cap="none">
                <a:solidFill>
                  <a:schemeClr val="dk1"/>
                </a:solidFill>
                <a:latin typeface="Calibri"/>
                <a:ea typeface="Calibri"/>
                <a:cs typeface="Calibri"/>
                <a:sym typeface="Calibri"/>
              </a:rPr>
            </a:br>
            <a:endParaRPr sz="3600" b="1"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2"/>
          <p:cNvSpPr txBox="1">
            <a:spLocks noGrp="1"/>
          </p:cNvSpPr>
          <p:nvPr>
            <p:ph type="title"/>
          </p:nvPr>
        </p:nvSpPr>
        <p:spPr>
          <a:xfrm>
            <a:off x="857656"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Exception : Gestion des exceptions</a:t>
            </a:r>
            <a:endParaRPr b="1"/>
          </a:p>
        </p:txBody>
      </p:sp>
      <p:sp>
        <p:nvSpPr>
          <p:cNvPr id="262" name="Google Shape;26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22</a:t>
            </a:fld>
            <a:endParaRPr/>
          </a:p>
        </p:txBody>
      </p:sp>
      <p:sp>
        <p:nvSpPr>
          <p:cNvPr id="263" name="Google Shape;263;p22"/>
          <p:cNvSpPr/>
          <p:nvPr/>
        </p:nvSpPr>
        <p:spPr>
          <a:xfrm>
            <a:off x="454767" y="2014597"/>
            <a:ext cx="11282465" cy="4524315"/>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50000"/>
              </a:lnSpc>
              <a:spcBef>
                <a:spcPts val="0"/>
              </a:spcBef>
              <a:spcAft>
                <a:spcPts val="0"/>
              </a:spcAft>
              <a:buClr>
                <a:schemeClr val="dk1"/>
              </a:buClr>
              <a:buSzPts val="2400"/>
              <a:buFont typeface="Noto Sans Symbols"/>
              <a:buChar char="✔"/>
            </a:pPr>
            <a:r>
              <a:rPr lang="fr-FR" sz="2400" b="0" i="0" u="none" strike="noStrike" cap="none">
                <a:solidFill>
                  <a:schemeClr val="dk1"/>
                </a:solidFill>
                <a:latin typeface="Times New Roman"/>
                <a:ea typeface="Times New Roman"/>
                <a:cs typeface="Times New Roman"/>
                <a:sym typeface="Times New Roman"/>
              </a:rPr>
              <a:t>La gestion des exceptions Java est un mécanisme qui permet de traiter toutes les situations inattendues qui peuvent se produire au moment de l'exécution.</a:t>
            </a:r>
            <a:endParaRPr sz="1400" b="0" i="0" u="none" strike="noStrike" cap="none">
              <a:solidFill>
                <a:srgbClr val="000000"/>
              </a:solidFill>
              <a:latin typeface="Arial"/>
              <a:ea typeface="Arial"/>
              <a:cs typeface="Arial"/>
              <a:sym typeface="Arial"/>
            </a:endParaRPr>
          </a:p>
          <a:p>
            <a:pPr marL="285750" marR="0" lvl="0" indent="-133350" algn="just" rtl="0">
              <a:lnSpc>
                <a:spcPct val="15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2400"/>
              <a:buFont typeface="Noto Sans Symbols"/>
              <a:buChar char="✔"/>
            </a:pPr>
            <a:r>
              <a:rPr lang="fr-FR" sz="2400" b="0" i="0" u="none" strike="noStrike" cap="none">
                <a:solidFill>
                  <a:schemeClr val="dk1"/>
                </a:solidFill>
                <a:latin typeface="Times New Roman"/>
                <a:ea typeface="Times New Roman"/>
                <a:cs typeface="Times New Roman"/>
                <a:sym typeface="Times New Roman"/>
              </a:rPr>
              <a:t>Elle s'appuie sur le fait que vous savez que la méthode peut avoir un comportement risqué. Si c'est le cas, vous devez écrire explicitement un morceau de code qui prend en compte cette éventualité.</a:t>
            </a:r>
            <a:endParaRPr sz="1400" b="0" i="0" u="none" strike="noStrike" cap="none">
              <a:solidFill>
                <a:srgbClr val="000000"/>
              </a:solidFill>
              <a:latin typeface="Arial"/>
              <a:ea typeface="Arial"/>
              <a:cs typeface="Arial"/>
              <a:sym typeface="Arial"/>
            </a:endParaRPr>
          </a:p>
          <a:p>
            <a:pPr marL="342900" marR="0" lvl="0" indent="-342900" algn="just" rtl="0">
              <a:lnSpc>
                <a:spcPct val="150000"/>
              </a:lnSpc>
              <a:spcBef>
                <a:spcPts val="0"/>
              </a:spcBef>
              <a:spcAft>
                <a:spcPts val="0"/>
              </a:spcAft>
              <a:buClr>
                <a:schemeClr val="dk1"/>
              </a:buClr>
              <a:buSzPts val="2400"/>
              <a:buFont typeface="Noto Sans Symbols"/>
              <a:buChar char="✔"/>
            </a:pPr>
            <a:r>
              <a:rPr lang="fr-FR" sz="2400" b="0" i="0" u="none" strike="noStrike" cap="none">
                <a:solidFill>
                  <a:schemeClr val="dk1"/>
                </a:solidFill>
                <a:latin typeface="Times New Roman"/>
                <a:ea typeface="Times New Roman"/>
                <a:cs typeface="Times New Roman"/>
                <a:sym typeface="Times New Roman"/>
              </a:rPr>
              <a:t>Lorsqu'une méthode possède un comportement risqué, on dit qu'elle peut générer(ou lancer) une exception.</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23</a:t>
            </a:fld>
            <a:endParaRPr/>
          </a:p>
        </p:txBody>
      </p:sp>
      <p:sp>
        <p:nvSpPr>
          <p:cNvPr id="269" name="Google Shape;269;p23"/>
          <p:cNvSpPr/>
          <p:nvPr/>
        </p:nvSpPr>
        <p:spPr>
          <a:xfrm>
            <a:off x="217251" y="2170399"/>
            <a:ext cx="5429655" cy="2694562"/>
          </a:xfrm>
          <a:prstGeom prst="irregularSeal2">
            <a:avLst/>
          </a:prstGeom>
          <a:solidFill>
            <a:srgbClr val="FFC5C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0C0C0C"/>
                </a:solidFill>
                <a:latin typeface="Calibri"/>
                <a:ea typeface="Calibri"/>
                <a:cs typeface="Calibri"/>
                <a:sym typeface="Calibri"/>
              </a:rPr>
              <a:t>Une exception!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0C0C0C"/>
                </a:solidFill>
                <a:latin typeface="Calibri"/>
                <a:ea typeface="Calibri"/>
                <a:cs typeface="Calibri"/>
                <a:sym typeface="Calibri"/>
              </a:rPr>
              <a:t>Que devons faire?</a:t>
            </a:r>
            <a:endParaRPr sz="2000" b="0" i="0" u="none" strike="noStrike" cap="none">
              <a:solidFill>
                <a:srgbClr val="0C0C0C"/>
              </a:solidFill>
              <a:latin typeface="Calibri"/>
              <a:ea typeface="Calibri"/>
              <a:cs typeface="Calibri"/>
              <a:sym typeface="Calibri"/>
            </a:endParaRPr>
          </a:p>
        </p:txBody>
      </p:sp>
      <p:sp>
        <p:nvSpPr>
          <p:cNvPr id="270" name="Google Shape;270;p23"/>
          <p:cNvSpPr/>
          <p:nvPr/>
        </p:nvSpPr>
        <p:spPr>
          <a:xfrm rot="-5400000">
            <a:off x="6235277" y="2606563"/>
            <a:ext cx="612843" cy="2070475"/>
          </a:xfrm>
          <a:prstGeom prst="downArrow">
            <a:avLst>
              <a:gd name="adj1" fmla="val 50000"/>
              <a:gd name="adj2" fmla="val 50000"/>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1" name="Google Shape;271;p23"/>
          <p:cNvSpPr/>
          <p:nvPr/>
        </p:nvSpPr>
        <p:spPr>
          <a:xfrm>
            <a:off x="7864205" y="2334963"/>
            <a:ext cx="2816765" cy="2365433"/>
          </a:xfrm>
          <a:prstGeom prst="wedgeEllipseCallout">
            <a:avLst>
              <a:gd name="adj1" fmla="val -20833"/>
              <a:gd name="adj2" fmla="val 62500"/>
            </a:avLst>
          </a:prstGeom>
          <a:solidFill>
            <a:srgbClr val="E1EFD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fr-FR" sz="2000" b="1" i="0" u="none" strike="noStrike" cap="none">
                <a:solidFill>
                  <a:srgbClr val="0C0C0C"/>
                </a:solidFill>
                <a:latin typeface="Calibri"/>
                <a:ea typeface="Calibri"/>
                <a:cs typeface="Calibri"/>
                <a:sym typeface="Calibri"/>
              </a:rPr>
              <a:t>La gérer!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fr-FR" sz="2000" b="1" i="0" u="none" strike="noStrike" cap="none">
                <a:solidFill>
                  <a:srgbClr val="0C0C0C"/>
                </a:solidFill>
                <a:latin typeface="Calibri"/>
                <a:ea typeface="Calibri"/>
                <a:cs typeface="Calibri"/>
                <a:sym typeface="Calibri"/>
              </a:rPr>
              <a:t>Mais. Comment?</a:t>
            </a:r>
            <a:endParaRPr sz="2000" b="1" i="0" u="none" strike="noStrike" cap="none">
              <a:solidFill>
                <a:srgbClr val="0C0C0C"/>
              </a:solidFill>
              <a:latin typeface="Calibri"/>
              <a:ea typeface="Calibri"/>
              <a:cs typeface="Calibri"/>
              <a:sym typeface="Calibri"/>
            </a:endParaRPr>
          </a:p>
        </p:txBody>
      </p:sp>
      <p:cxnSp>
        <p:nvCxnSpPr>
          <p:cNvPr id="272" name="Google Shape;272;p23"/>
          <p:cNvCxnSpPr/>
          <p:nvPr/>
        </p:nvCxnSpPr>
        <p:spPr>
          <a:xfrm flipH="1">
            <a:off x="7576935" y="4484741"/>
            <a:ext cx="561569" cy="859930"/>
          </a:xfrm>
          <a:prstGeom prst="straightConnector1">
            <a:avLst/>
          </a:prstGeom>
          <a:noFill/>
          <a:ln w="9525" cap="flat" cmpd="sng">
            <a:solidFill>
              <a:schemeClr val="accent1"/>
            </a:solidFill>
            <a:prstDash val="solid"/>
            <a:miter lim="800000"/>
            <a:headEnd type="none" w="sm" len="sm"/>
            <a:tailEnd type="triangle" w="med" len="med"/>
          </a:ln>
        </p:spPr>
      </p:cxnSp>
      <p:cxnSp>
        <p:nvCxnSpPr>
          <p:cNvPr id="273" name="Google Shape;273;p23"/>
          <p:cNvCxnSpPr/>
          <p:nvPr/>
        </p:nvCxnSpPr>
        <p:spPr>
          <a:xfrm>
            <a:off x="9982200" y="4700396"/>
            <a:ext cx="533400" cy="717910"/>
          </a:xfrm>
          <a:prstGeom prst="straightConnector1">
            <a:avLst/>
          </a:prstGeom>
          <a:noFill/>
          <a:ln w="9525" cap="flat" cmpd="sng">
            <a:solidFill>
              <a:schemeClr val="accent1"/>
            </a:solidFill>
            <a:prstDash val="solid"/>
            <a:miter lim="800000"/>
            <a:headEnd type="none" w="sm" len="sm"/>
            <a:tailEnd type="triangle" w="med" len="med"/>
          </a:ln>
        </p:spPr>
      </p:cxnSp>
      <p:sp>
        <p:nvSpPr>
          <p:cNvPr id="274" name="Google Shape;274;p23"/>
          <p:cNvSpPr/>
          <p:nvPr/>
        </p:nvSpPr>
        <p:spPr>
          <a:xfrm>
            <a:off x="5787958" y="5535038"/>
            <a:ext cx="2529191" cy="821312"/>
          </a:xfrm>
          <a:prstGeom prst="roundRect">
            <a:avLst>
              <a:gd name="adj" fmla="val 16667"/>
            </a:avLst>
          </a:prstGeom>
          <a:solidFill>
            <a:srgbClr val="E1EFD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rgbClr val="C00000"/>
                </a:solidFill>
                <a:latin typeface="Calibri"/>
                <a:ea typeface="Calibri"/>
                <a:cs typeface="Calibri"/>
                <a:sym typeface="Calibri"/>
              </a:rPr>
              <a:t>Façon active (try / catch)</a:t>
            </a:r>
            <a:endParaRPr sz="1800" b="0" i="0" u="none" strike="noStrike" cap="none">
              <a:solidFill>
                <a:srgbClr val="C00000"/>
              </a:solidFill>
              <a:latin typeface="Calibri"/>
              <a:ea typeface="Calibri"/>
              <a:cs typeface="Calibri"/>
              <a:sym typeface="Calibri"/>
            </a:endParaRPr>
          </a:p>
        </p:txBody>
      </p:sp>
      <p:sp>
        <p:nvSpPr>
          <p:cNvPr id="275" name="Google Shape;275;p23"/>
          <p:cNvSpPr/>
          <p:nvPr/>
        </p:nvSpPr>
        <p:spPr>
          <a:xfrm>
            <a:off x="9322134" y="5535038"/>
            <a:ext cx="2529191" cy="821312"/>
          </a:xfrm>
          <a:prstGeom prst="roundRect">
            <a:avLst>
              <a:gd name="adj" fmla="val 16667"/>
            </a:avLst>
          </a:prstGeom>
          <a:solidFill>
            <a:srgbClr val="E1EFD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rgbClr val="C00000"/>
                </a:solidFill>
                <a:latin typeface="Calibri"/>
                <a:ea typeface="Calibri"/>
                <a:cs typeface="Calibri"/>
                <a:sym typeface="Calibri"/>
              </a:rPr>
              <a:t>Façon passive (throws)</a:t>
            </a:r>
            <a:endParaRPr sz="1800" b="0" i="0" u="none" strike="noStrike" cap="none">
              <a:solidFill>
                <a:srgbClr val="C00000"/>
              </a:solidFill>
              <a:latin typeface="Calibri"/>
              <a:ea typeface="Calibri"/>
              <a:cs typeface="Calibri"/>
              <a:sym typeface="Calibri"/>
            </a:endParaRPr>
          </a:p>
        </p:txBody>
      </p:sp>
      <p:sp>
        <p:nvSpPr>
          <p:cNvPr id="276" name="Google Shape;276;p23"/>
          <p:cNvSpPr txBox="1"/>
          <p:nvPr/>
        </p:nvSpPr>
        <p:spPr>
          <a:xfrm>
            <a:off x="864140" y="371609"/>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  Exception : Gestion des exceptions</a:t>
            </a:r>
            <a:endParaRPr sz="4400" b="1"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4"/>
          <p:cNvSpPr txBox="1">
            <a:spLocks noGrp="1"/>
          </p:cNvSpPr>
          <p:nvPr>
            <p:ph type="title"/>
          </p:nvPr>
        </p:nvSpPr>
        <p:spPr>
          <a:xfrm>
            <a:off x="857656"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Exception : Gestion des exceptions</a:t>
            </a:r>
            <a:endParaRPr b="1"/>
          </a:p>
        </p:txBody>
      </p:sp>
      <p:sp>
        <p:nvSpPr>
          <p:cNvPr id="282" name="Google Shape;28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24</a:t>
            </a:fld>
            <a:endParaRPr/>
          </a:p>
        </p:txBody>
      </p:sp>
      <p:sp>
        <p:nvSpPr>
          <p:cNvPr id="283" name="Google Shape;283;p24"/>
          <p:cNvSpPr txBox="1"/>
          <p:nvPr/>
        </p:nvSpPr>
        <p:spPr>
          <a:xfrm>
            <a:off x="1090883" y="2389560"/>
            <a:ext cx="10718496" cy="3651318"/>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Il y a deux façons de réagir au déclenchement d'une exception pour un programme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chemeClr val="dk1"/>
              </a:buClr>
              <a:buSzPts val="2400"/>
              <a:buFont typeface="Noto Sans Symbols"/>
              <a:buChar char="⮚"/>
            </a:pPr>
            <a:r>
              <a:rPr lang="fr-FR" sz="2400" b="0" i="0" u="none" strike="noStrike" cap="none">
                <a:solidFill>
                  <a:schemeClr val="dk1"/>
                </a:solidFill>
                <a:latin typeface="Times New Roman"/>
                <a:ea typeface="Times New Roman"/>
                <a:cs typeface="Times New Roman"/>
                <a:sym typeface="Times New Roman"/>
              </a:rPr>
              <a:t>soit l'exception est traitée localement au code exécuté. </a:t>
            </a:r>
            <a:r>
              <a:rPr lang="fr-FR" sz="2400" b="1" i="0" u="none" strike="noStrike" cap="none">
                <a:solidFill>
                  <a:srgbClr val="C00000"/>
                </a:solidFill>
                <a:latin typeface="Times New Roman"/>
                <a:ea typeface="Times New Roman"/>
                <a:cs typeface="Times New Roman"/>
                <a:sym typeface="Times New Roman"/>
              </a:rPr>
              <a:t>(à travers le bloc try/catch)</a:t>
            </a:r>
            <a:endParaRPr sz="2400" b="1" i="0" u="none" strike="noStrike" cap="none">
              <a:solidFill>
                <a:srgbClr val="C00000"/>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50000"/>
              </a:lnSpc>
              <a:spcBef>
                <a:spcPts val="480"/>
              </a:spcBef>
              <a:spcAft>
                <a:spcPts val="0"/>
              </a:spcAft>
              <a:buClr>
                <a:schemeClr val="dk1"/>
              </a:buClr>
              <a:buSzPts val="2400"/>
              <a:buFont typeface="Noto Sans Symbols"/>
              <a:buChar char="⮚"/>
            </a:pPr>
            <a:r>
              <a:rPr lang="fr-FR" sz="2400" b="0" i="0" u="none" strike="noStrike" cap="none">
                <a:solidFill>
                  <a:schemeClr val="dk1"/>
                </a:solidFill>
                <a:latin typeface="Times New Roman"/>
                <a:ea typeface="Times New Roman"/>
                <a:cs typeface="Times New Roman"/>
                <a:sym typeface="Times New Roman"/>
              </a:rPr>
              <a:t>soit l'exception est transmise à la fonction appelante, qui elle-même peut choisir ce qu'elle en fait. </a:t>
            </a:r>
            <a:r>
              <a:rPr lang="fr-FR" sz="2400" b="1" i="0" u="none" strike="noStrike" cap="none">
                <a:solidFill>
                  <a:srgbClr val="C00000"/>
                </a:solidFill>
                <a:latin typeface="Times New Roman"/>
                <a:ea typeface="Times New Roman"/>
                <a:cs typeface="Times New Roman"/>
                <a:sym typeface="Times New Roman"/>
              </a:rPr>
              <a:t>(à travers throws)</a:t>
            </a:r>
            <a:endParaRPr sz="2400" b="1" i="0" u="none" strike="noStrike" cap="none">
              <a:solidFill>
                <a:srgbClr val="C00000"/>
              </a:solidFill>
              <a:latin typeface="Times New Roman"/>
              <a:ea typeface="Times New Roman"/>
              <a:cs typeface="Times New Roman"/>
              <a:sym typeface="Times New Roman"/>
            </a:endParaRPr>
          </a:p>
          <a:p>
            <a:pPr marL="342900" marR="0" lvl="0" indent="-342900" algn="l" rtl="0">
              <a:lnSpc>
                <a:spcPct val="100000"/>
              </a:lnSpc>
              <a:spcBef>
                <a:spcPts val="640"/>
              </a:spcBef>
              <a:spcAft>
                <a:spcPts val="0"/>
              </a:spcAft>
              <a:buClr>
                <a:srgbClr val="000000"/>
              </a:buClr>
              <a:buSzPts val="3200"/>
              <a:buFont typeface="Arial"/>
              <a:buNone/>
            </a:pPr>
            <a:endParaRPr sz="3200" b="0" i="0" u="none" strike="noStrike" cap="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Gestion active - Le bloc try/catch</a:t>
            </a:r>
            <a:endParaRPr/>
          </a:p>
        </p:txBody>
      </p:sp>
      <p:sp>
        <p:nvSpPr>
          <p:cNvPr id="289" name="Google Shape;28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25</a:t>
            </a:fld>
            <a:endParaRPr/>
          </a:p>
        </p:txBody>
      </p:sp>
      <p:sp>
        <p:nvSpPr>
          <p:cNvPr id="290" name="Google Shape;290;p25"/>
          <p:cNvSpPr txBox="1">
            <a:spLocks noGrp="1"/>
          </p:cNvSpPr>
          <p:nvPr>
            <p:ph type="body" idx="1"/>
          </p:nvPr>
        </p:nvSpPr>
        <p:spPr>
          <a:xfrm>
            <a:off x="838200" y="1720875"/>
            <a:ext cx="10387011" cy="166199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C00000"/>
              </a:buClr>
              <a:buSzPts val="2400"/>
              <a:buFont typeface="Times New Roman"/>
              <a:buChar char="•"/>
            </a:pPr>
            <a:r>
              <a:rPr lang="fr-FR" sz="2400">
                <a:solidFill>
                  <a:srgbClr val="C00000"/>
                </a:solidFill>
                <a:latin typeface="Times New Roman"/>
                <a:ea typeface="Times New Roman"/>
                <a:cs typeface="Times New Roman"/>
                <a:sym typeface="Times New Roman"/>
              </a:rPr>
              <a:t>try</a:t>
            </a:r>
            <a:r>
              <a:rPr lang="fr-FR" sz="2400">
                <a:latin typeface="Times New Roman"/>
                <a:ea typeface="Times New Roman"/>
                <a:cs typeface="Times New Roman"/>
                <a:sym typeface="Times New Roman"/>
              </a:rPr>
              <a:t> : détermine le bloc du code qui est susceptible de lancer une exception.</a:t>
            </a:r>
            <a:br>
              <a:rPr lang="fr-FR" sz="1800" b="0" i="0" u="none" strike="noStrike" cap="none">
                <a:solidFill>
                  <a:schemeClr val="dk1"/>
                </a:solidFill>
                <a:latin typeface="Arial"/>
                <a:ea typeface="Arial"/>
                <a:cs typeface="Arial"/>
                <a:sym typeface="Arial"/>
              </a:rPr>
            </a:br>
            <a:br>
              <a:rPr lang="fr-FR"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C00000"/>
              </a:buClr>
              <a:buSzPts val="2400"/>
              <a:buFont typeface="Times New Roman"/>
              <a:buChar char="•"/>
            </a:pPr>
            <a:r>
              <a:rPr lang="fr-FR" sz="2400">
                <a:solidFill>
                  <a:srgbClr val="C00000"/>
                </a:solidFill>
                <a:latin typeface="Times New Roman"/>
                <a:ea typeface="Times New Roman"/>
                <a:cs typeface="Times New Roman"/>
                <a:sym typeface="Times New Roman"/>
              </a:rPr>
              <a:t>catch</a:t>
            </a:r>
            <a:r>
              <a:rPr lang="fr-FR" sz="2400">
                <a:latin typeface="Times New Roman"/>
                <a:ea typeface="Times New Roman"/>
                <a:cs typeface="Times New Roman"/>
                <a:sym typeface="Times New Roman"/>
              </a:rPr>
              <a:t> : permet d'attraper une exception lancée par le bloc du code de la clause try. </a:t>
            </a:r>
            <a:endParaRPr/>
          </a:p>
        </p:txBody>
      </p:sp>
      <p:pic>
        <p:nvPicPr>
          <p:cNvPr id="291" name="Google Shape;291;p25"/>
          <p:cNvPicPr preferRelativeResize="0"/>
          <p:nvPr/>
        </p:nvPicPr>
        <p:blipFill rotWithShape="1">
          <a:blip r:embed="rId3">
            <a:alphaModFix/>
          </a:blip>
          <a:srcRect/>
          <a:stretch/>
        </p:blipFill>
        <p:spPr>
          <a:xfrm>
            <a:off x="3043237" y="3700462"/>
            <a:ext cx="6105525" cy="2838450"/>
          </a:xfrm>
          <a:prstGeom prst="rect">
            <a:avLst/>
          </a:prstGeom>
          <a:noFill/>
          <a:ln w="9525" cap="flat" cmpd="sng">
            <a:solidFill>
              <a:srgbClr val="C00000"/>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Gestion active - Le bloc try/catch</a:t>
            </a:r>
            <a:endParaRPr/>
          </a:p>
        </p:txBody>
      </p:sp>
      <p:sp>
        <p:nvSpPr>
          <p:cNvPr id="297" name="Google Shape;29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26</a:t>
            </a:fld>
            <a:endParaRPr/>
          </a:p>
        </p:txBody>
      </p:sp>
      <p:sp>
        <p:nvSpPr>
          <p:cNvPr id="298" name="Google Shape;298;p26"/>
          <p:cNvSpPr/>
          <p:nvPr/>
        </p:nvSpPr>
        <p:spPr>
          <a:xfrm>
            <a:off x="1357008" y="2015097"/>
            <a:ext cx="9430965" cy="113396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 Attention, les blocs catch sont testés dans l'ordre d'écriture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 Un catch inatteignable est un erreur</a:t>
            </a:r>
            <a:endParaRPr sz="1400" b="0" i="0" u="none" strike="noStrike" cap="none">
              <a:solidFill>
                <a:srgbClr val="000000"/>
              </a:solidFill>
              <a:latin typeface="Arial"/>
              <a:ea typeface="Arial"/>
              <a:cs typeface="Arial"/>
              <a:sym typeface="Arial"/>
            </a:endParaRPr>
          </a:p>
        </p:txBody>
      </p:sp>
      <p:pic>
        <p:nvPicPr>
          <p:cNvPr id="299" name="Google Shape;299;p26"/>
          <p:cNvPicPr preferRelativeResize="0"/>
          <p:nvPr/>
        </p:nvPicPr>
        <p:blipFill rotWithShape="1">
          <a:blip r:embed="rId3">
            <a:alphaModFix/>
          </a:blip>
          <a:srcRect/>
          <a:stretch/>
        </p:blipFill>
        <p:spPr>
          <a:xfrm>
            <a:off x="3124301" y="3348037"/>
            <a:ext cx="6410325" cy="3190875"/>
          </a:xfrm>
          <a:prstGeom prst="rect">
            <a:avLst/>
          </a:prstGeom>
          <a:noFill/>
          <a:ln w="9525" cap="flat" cmpd="sng">
            <a:solidFill>
              <a:srgbClr val="C00000"/>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27</a:t>
            </a:fld>
            <a:endParaRPr/>
          </a:p>
        </p:txBody>
      </p:sp>
      <p:sp>
        <p:nvSpPr>
          <p:cNvPr id="305" name="Google Shape;305;p27"/>
          <p:cNvSpPr/>
          <p:nvPr/>
        </p:nvSpPr>
        <p:spPr>
          <a:xfrm>
            <a:off x="838200" y="1668455"/>
            <a:ext cx="6012608"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-Pour gérer une exception, on utilise le bloc de code try/catch :</a:t>
            </a:r>
            <a:endParaRPr sz="1400" b="0" i="0" u="none" strike="noStrike" cap="none">
              <a:solidFill>
                <a:srgbClr val="000000"/>
              </a:solidFill>
              <a:latin typeface="Arial"/>
              <a:ea typeface="Arial"/>
              <a:cs typeface="Arial"/>
              <a:sym typeface="Arial"/>
            </a:endParaRPr>
          </a:p>
        </p:txBody>
      </p:sp>
      <p:pic>
        <p:nvPicPr>
          <p:cNvPr id="306" name="Google Shape;306;p27"/>
          <p:cNvPicPr preferRelativeResize="0"/>
          <p:nvPr/>
        </p:nvPicPr>
        <p:blipFill rotWithShape="1">
          <a:blip r:embed="rId3">
            <a:alphaModFix/>
          </a:blip>
          <a:srcRect/>
          <a:stretch/>
        </p:blipFill>
        <p:spPr>
          <a:xfrm>
            <a:off x="1917157" y="2193198"/>
            <a:ext cx="6781800" cy="3028950"/>
          </a:xfrm>
          <a:prstGeom prst="rect">
            <a:avLst/>
          </a:prstGeom>
          <a:noFill/>
          <a:ln w="9525" cap="flat" cmpd="sng">
            <a:solidFill>
              <a:srgbClr val="C00000"/>
            </a:solidFill>
            <a:prstDash val="solid"/>
            <a:round/>
            <a:headEnd type="none" w="sm" len="sm"/>
            <a:tailEnd type="none" w="sm" len="sm"/>
          </a:ln>
        </p:spPr>
      </p:pic>
      <p:sp>
        <p:nvSpPr>
          <p:cNvPr id="307" name="Google Shape;307;p27"/>
          <p:cNvSpPr/>
          <p:nvPr/>
        </p:nvSpPr>
        <p:spPr>
          <a:xfrm>
            <a:off x="838200" y="5367831"/>
            <a:ext cx="312816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-Résultat d'exécution du code : </a:t>
            </a:r>
            <a:endParaRPr sz="1400" b="0" i="0" u="none" strike="noStrike" cap="none">
              <a:solidFill>
                <a:srgbClr val="000000"/>
              </a:solidFill>
              <a:latin typeface="Arial"/>
              <a:ea typeface="Arial"/>
              <a:cs typeface="Arial"/>
              <a:sym typeface="Arial"/>
            </a:endParaRPr>
          </a:p>
        </p:txBody>
      </p:sp>
      <p:pic>
        <p:nvPicPr>
          <p:cNvPr id="308" name="Google Shape;308;p27"/>
          <p:cNvPicPr preferRelativeResize="0"/>
          <p:nvPr/>
        </p:nvPicPr>
        <p:blipFill rotWithShape="1">
          <a:blip r:embed="rId4">
            <a:alphaModFix/>
          </a:blip>
          <a:srcRect/>
          <a:stretch/>
        </p:blipFill>
        <p:spPr>
          <a:xfrm>
            <a:off x="2398169" y="5781151"/>
            <a:ext cx="5819775" cy="1000125"/>
          </a:xfrm>
          <a:prstGeom prst="rect">
            <a:avLst/>
          </a:prstGeom>
          <a:noFill/>
          <a:ln w="9525" cap="flat" cmpd="sng">
            <a:solidFill>
              <a:srgbClr val="C00000"/>
            </a:solidFill>
            <a:prstDash val="solid"/>
            <a:round/>
            <a:headEnd type="none" w="sm" len="sm"/>
            <a:tailEnd type="none" w="sm" len="sm"/>
          </a:ln>
        </p:spPr>
      </p:pic>
      <p:sp>
        <p:nvSpPr>
          <p:cNvPr id="309" name="Google Shape;309;p27"/>
          <p:cNvSpPr/>
          <p:nvPr/>
        </p:nvSpPr>
        <p:spPr>
          <a:xfrm>
            <a:off x="8827040" y="2553511"/>
            <a:ext cx="3276600" cy="2308324"/>
          </a:xfrm>
          <a:prstGeom prst="rect">
            <a:avLst/>
          </a:prstGeom>
          <a:solidFill>
            <a:srgbClr val="D8E2F3"/>
          </a:solidFill>
          <a:ln w="9525" cap="flat" cmpd="sng">
            <a:solidFill>
              <a:srgbClr val="1F386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1" i="0" u="none" strike="noStrike" cap="none">
                <a:solidFill>
                  <a:srgbClr val="C00000"/>
                </a:solidFill>
                <a:latin typeface="Calibri"/>
                <a:ea typeface="Calibri"/>
                <a:cs typeface="Calibri"/>
                <a:sym typeface="Calibri"/>
              </a:rPr>
              <a:t>NOTE </a:t>
            </a:r>
            <a:r>
              <a:rPr lang="fr-FR" sz="1800" b="1" i="0" u="none" strike="noStrike" cap="none">
                <a:solidFill>
                  <a:schemeClr val="dk1"/>
                </a:solidFill>
                <a:latin typeface="Calibri"/>
                <a:ea typeface="Calibri"/>
                <a:cs typeface="Calibri"/>
                <a:sym typeface="Calibri"/>
              </a:rPr>
              <a:t>:</a:t>
            </a:r>
            <a:r>
              <a:rPr lang="fr-FR" sz="1800" b="0" i="0" u="none" strike="noStrike" cap="none">
                <a:solidFill>
                  <a:schemeClr val="dk1"/>
                </a:solidFill>
                <a:latin typeface="Calibri"/>
                <a:ea typeface="Calibri"/>
                <a:cs typeface="Calibri"/>
                <a:sym typeface="Calibri"/>
              </a:rPr>
              <a:t> L'exception </a:t>
            </a:r>
            <a:r>
              <a:rPr lang="fr-FR" sz="1800" b="1" i="0" u="none" strike="noStrike" cap="none">
                <a:solidFill>
                  <a:schemeClr val="dk1"/>
                </a:solidFill>
                <a:latin typeface="Calibri"/>
                <a:ea typeface="Calibri"/>
                <a:cs typeface="Calibri"/>
                <a:sym typeface="Calibri"/>
              </a:rPr>
              <a:t>ArithmeticException</a:t>
            </a:r>
            <a:r>
              <a:rPr lang="fr-FR" sz="1800" b="0" i="0" u="none" strike="noStrike" cap="none">
                <a:solidFill>
                  <a:schemeClr val="dk1"/>
                </a:solidFill>
                <a:latin typeface="Calibri"/>
                <a:ea typeface="Calibri"/>
                <a:cs typeface="Calibri"/>
                <a:sym typeface="Calibri"/>
              </a:rPr>
              <a:t> est une sous-classe de la classe </a:t>
            </a:r>
            <a:r>
              <a:rPr lang="fr-FR" sz="1800" b="1" i="0" u="none" strike="noStrike" cap="none">
                <a:solidFill>
                  <a:schemeClr val="dk1"/>
                </a:solidFill>
                <a:latin typeface="Calibri"/>
                <a:ea typeface="Calibri"/>
                <a:cs typeface="Calibri"/>
                <a:sym typeface="Calibri"/>
              </a:rPr>
              <a:t>RuntimeException</a:t>
            </a:r>
            <a:r>
              <a:rPr lang="fr-FR" sz="1800" b="0" i="0" u="none" strike="noStrike" cap="none">
                <a:solidFill>
                  <a:schemeClr val="dk1"/>
                </a:solidFill>
                <a:latin typeface="Calibri"/>
                <a:ea typeface="Calibri"/>
                <a:cs typeface="Calibri"/>
                <a:sym typeface="Calibri"/>
              </a:rPr>
              <a:t> (unchecked exception), et donc le compilateur </a:t>
            </a:r>
            <a:r>
              <a:rPr lang="fr-FR" sz="1800" b="0" i="0" u="sng" strike="noStrike" cap="none">
                <a:solidFill>
                  <a:schemeClr val="dk1"/>
                </a:solidFill>
                <a:latin typeface="Calibri"/>
                <a:ea typeface="Calibri"/>
                <a:cs typeface="Calibri"/>
                <a:sym typeface="Calibri"/>
              </a:rPr>
              <a:t>ne se plaindra pas</a:t>
            </a:r>
            <a:r>
              <a:rPr lang="fr-FR" sz="1800" b="0" i="0" u="none" strike="noStrike" cap="none">
                <a:solidFill>
                  <a:schemeClr val="dk1"/>
                </a:solidFill>
                <a:latin typeface="Calibri"/>
                <a:ea typeface="Calibri"/>
                <a:cs typeface="Calibri"/>
                <a:sym typeface="Calibri"/>
              </a:rPr>
              <a:t> si on ne gère pas cette exception par un bloc try/catch</a:t>
            </a:r>
            <a:endParaRPr sz="1400" b="0" i="0" u="none" strike="noStrike" cap="none">
              <a:solidFill>
                <a:srgbClr val="000000"/>
              </a:solidFill>
              <a:latin typeface="Arial"/>
              <a:ea typeface="Arial"/>
              <a:cs typeface="Arial"/>
              <a:sym typeface="Arial"/>
            </a:endParaRPr>
          </a:p>
        </p:txBody>
      </p:sp>
      <p:sp>
        <p:nvSpPr>
          <p:cNvPr id="310" name="Google Shape;31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Gestion active - Le bloc try/catch</a:t>
            </a:r>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9"/>
                                        </p:tgtEl>
                                        <p:attrNameLst>
                                          <p:attrName>style.visibility</p:attrName>
                                        </p:attrNameLst>
                                      </p:cBhvr>
                                      <p:to>
                                        <p:strVal val="visible"/>
                                      </p:to>
                                    </p:set>
                                    <p:animEffect transition="in" filter="fade">
                                      <p:cBhvr>
                                        <p:cTn id="7" dur="10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Gestion passive - throws</a:t>
            </a:r>
            <a:endParaRPr b="1"/>
          </a:p>
        </p:txBody>
      </p:sp>
      <p:sp>
        <p:nvSpPr>
          <p:cNvPr id="316" name="Google Shape;31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28</a:t>
            </a:fld>
            <a:endParaRPr/>
          </a:p>
        </p:txBody>
      </p:sp>
      <p:sp>
        <p:nvSpPr>
          <p:cNvPr id="317" name="Google Shape;317;p28"/>
          <p:cNvSpPr/>
          <p:nvPr/>
        </p:nvSpPr>
        <p:spPr>
          <a:xfrm>
            <a:off x="1084634" y="1996883"/>
            <a:ext cx="10355094"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Indique qu'une exception peut-être levée dans le code mais que celui-ci ne la gère pas (pas de try/catch).</a:t>
            </a:r>
            <a:endParaRPr sz="1400" b="0" i="0" u="none" strike="noStrike" cap="none">
              <a:solidFill>
                <a:srgbClr val="000000"/>
              </a:solidFill>
              <a:latin typeface="Arial"/>
              <a:ea typeface="Arial"/>
              <a:cs typeface="Arial"/>
              <a:sym typeface="Arial"/>
            </a:endParaRPr>
          </a:p>
        </p:txBody>
      </p:sp>
      <p:pic>
        <p:nvPicPr>
          <p:cNvPr id="318" name="Google Shape;318;p28"/>
          <p:cNvPicPr preferRelativeResize="0"/>
          <p:nvPr/>
        </p:nvPicPr>
        <p:blipFill rotWithShape="1">
          <a:blip r:embed="rId3">
            <a:alphaModFix/>
          </a:blip>
          <a:srcRect/>
          <a:stretch/>
        </p:blipFill>
        <p:spPr>
          <a:xfrm>
            <a:off x="2280731" y="3260535"/>
            <a:ext cx="7962900" cy="2552700"/>
          </a:xfrm>
          <a:prstGeom prst="rect">
            <a:avLst/>
          </a:prstGeom>
          <a:noFill/>
          <a:ln w="9525" cap="flat" cmpd="sng">
            <a:solidFill>
              <a:srgbClr val="C00000"/>
            </a:solidFill>
            <a:prstDash val="solid"/>
            <a:round/>
            <a:headEnd type="none" w="sm" len="sm"/>
            <a:tailEnd type="none" w="sm" len="sm"/>
          </a:ln>
        </p:spPr>
      </p:pic>
      <p:sp>
        <p:nvSpPr>
          <p:cNvPr id="319" name="Google Shape;319;p28"/>
          <p:cNvSpPr/>
          <p:nvPr/>
        </p:nvSpPr>
        <p:spPr>
          <a:xfrm>
            <a:off x="7091462" y="3232957"/>
            <a:ext cx="1021404" cy="280333"/>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0" name="Google Shape;320;p28"/>
          <p:cNvSpPr/>
          <p:nvPr/>
        </p:nvSpPr>
        <p:spPr>
          <a:xfrm>
            <a:off x="2778867" y="3745280"/>
            <a:ext cx="1021404" cy="280333"/>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321" name="Google Shape;321;p28"/>
          <p:cNvCxnSpPr/>
          <p:nvPr/>
        </p:nvCxnSpPr>
        <p:spPr>
          <a:xfrm>
            <a:off x="3800271" y="4025613"/>
            <a:ext cx="3884580" cy="0"/>
          </a:xfrm>
          <a:prstGeom prst="straightConnector1">
            <a:avLst/>
          </a:prstGeom>
          <a:noFill/>
          <a:ln w="19050" cap="flat" cmpd="sng">
            <a:solidFill>
              <a:schemeClr val="accent5"/>
            </a:solidFill>
            <a:prstDash val="solid"/>
            <a:miter lim="800000"/>
            <a:headEnd type="none" w="sm" len="sm"/>
            <a:tailEnd type="none" w="sm" len="sm"/>
          </a:ln>
        </p:spPr>
      </p:cxnSp>
      <p:cxnSp>
        <p:nvCxnSpPr>
          <p:cNvPr id="322" name="Google Shape;322;p28"/>
          <p:cNvCxnSpPr/>
          <p:nvPr/>
        </p:nvCxnSpPr>
        <p:spPr>
          <a:xfrm rot="10800000">
            <a:off x="7684851" y="3511685"/>
            <a:ext cx="0" cy="509046"/>
          </a:xfrm>
          <a:prstGeom prst="straightConnector1">
            <a:avLst/>
          </a:prstGeom>
          <a:noFill/>
          <a:ln w="19050" cap="flat" cmpd="sng">
            <a:solidFill>
              <a:schemeClr val="accent5"/>
            </a:solidFill>
            <a:prstDash val="solid"/>
            <a:miter lim="800000"/>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29</a:t>
            </a:fld>
            <a:endParaRPr/>
          </a:p>
        </p:txBody>
      </p:sp>
      <p:grpSp>
        <p:nvGrpSpPr>
          <p:cNvPr id="328" name="Google Shape;328;p29"/>
          <p:cNvGrpSpPr/>
          <p:nvPr/>
        </p:nvGrpSpPr>
        <p:grpSpPr>
          <a:xfrm>
            <a:off x="0" y="1214290"/>
            <a:ext cx="12192000" cy="4254648"/>
            <a:chOff x="-1672473" y="1214290"/>
            <a:chExt cx="12192000" cy="4254648"/>
          </a:xfrm>
        </p:grpSpPr>
        <p:sp>
          <p:nvSpPr>
            <p:cNvPr id="329" name="Google Shape;329;p29"/>
            <p:cNvSpPr/>
            <p:nvPr/>
          </p:nvSpPr>
          <p:spPr>
            <a:xfrm>
              <a:off x="-1672473" y="2565400"/>
              <a:ext cx="12192000" cy="2016125"/>
            </a:xfrm>
            <a:prstGeom prst="rect">
              <a:avLst/>
            </a:prstGeom>
            <a:solidFill>
              <a:schemeClr val="lt2"/>
            </a:solidFill>
            <a:ln w="12700"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509"/>
                <a:buFont typeface="Arial"/>
                <a:buNone/>
              </a:pPr>
              <a:endParaRPr sz="3509" b="1" i="1" u="none" strike="noStrike" cap="none">
                <a:solidFill>
                  <a:schemeClr val="dk1"/>
                </a:solidFill>
                <a:latin typeface="Calibri"/>
                <a:ea typeface="Calibri"/>
                <a:cs typeface="Calibri"/>
                <a:sym typeface="Calibri"/>
              </a:endParaRPr>
            </a:p>
          </p:txBody>
        </p:sp>
        <p:pic>
          <p:nvPicPr>
            <p:cNvPr id="330" name="Google Shape;330;p29"/>
            <p:cNvPicPr preferRelativeResize="0"/>
            <p:nvPr/>
          </p:nvPicPr>
          <p:blipFill rotWithShape="1">
            <a:blip r:embed="rId3">
              <a:alphaModFix/>
            </a:blip>
            <a:srcRect/>
            <a:stretch/>
          </p:blipFill>
          <p:spPr>
            <a:xfrm>
              <a:off x="6349823" y="1214290"/>
              <a:ext cx="3919808" cy="4254648"/>
            </a:xfrm>
            <a:prstGeom prst="rect">
              <a:avLst/>
            </a:prstGeom>
            <a:noFill/>
            <a:ln>
              <a:noFill/>
            </a:ln>
          </p:spPr>
        </p:pic>
      </p:grpSp>
      <p:sp>
        <p:nvSpPr>
          <p:cNvPr id="331" name="Google Shape;331;p29"/>
          <p:cNvSpPr txBox="1"/>
          <p:nvPr/>
        </p:nvSpPr>
        <p:spPr>
          <a:xfrm>
            <a:off x="123582" y="3155655"/>
            <a:ext cx="8229600" cy="1022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fr-FR" sz="3600" b="1" i="1" u="none" strike="noStrike" cap="none">
                <a:solidFill>
                  <a:schemeClr val="dk1"/>
                </a:solidFill>
                <a:latin typeface="Calibri"/>
                <a:ea typeface="Calibri"/>
                <a:cs typeface="Calibri"/>
                <a:sym typeface="Calibri"/>
              </a:rPr>
              <a:t> Le bloc finally</a:t>
            </a:r>
            <a:br>
              <a:rPr lang="fr-FR" sz="3600" b="1" i="1" u="none" strike="noStrike" cap="none">
                <a:solidFill>
                  <a:schemeClr val="dk1"/>
                </a:solidFill>
                <a:latin typeface="Calibri"/>
                <a:ea typeface="Calibri"/>
                <a:cs typeface="Calibri"/>
                <a:sym typeface="Calibri"/>
              </a:rPr>
            </a:br>
            <a:endParaRPr sz="3600" b="1"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fr-FR"/>
              <a:t>Objectifs </a:t>
            </a:r>
            <a:endParaRPr/>
          </a:p>
        </p:txBody>
      </p:sp>
      <p:sp>
        <p:nvSpPr>
          <p:cNvPr id="106" name="Google Shape;10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fr-FR" sz="1800"/>
              <a:t>3</a:t>
            </a:fld>
            <a:endParaRPr sz="1800"/>
          </a:p>
        </p:txBody>
      </p:sp>
      <p:sp>
        <p:nvSpPr>
          <p:cNvPr id="107" name="Google Shape;107;p3"/>
          <p:cNvSpPr txBox="1"/>
          <p:nvPr/>
        </p:nvSpPr>
        <p:spPr>
          <a:xfrm>
            <a:off x="1999300" y="1871004"/>
            <a:ext cx="7982900" cy="430503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40000"/>
              </a:lnSpc>
              <a:spcBef>
                <a:spcPts val="0"/>
              </a:spcBef>
              <a:spcAft>
                <a:spcPts val="0"/>
              </a:spcAft>
              <a:buClr>
                <a:schemeClr val="dk1"/>
              </a:buClr>
              <a:buSzPts val="2400"/>
              <a:buFont typeface="Noto Sans Symbols"/>
              <a:buChar char="✔"/>
            </a:pPr>
            <a:r>
              <a:rPr lang="fr-FR" sz="2400" b="0" i="0" u="none" strike="noStrike" cap="none">
                <a:solidFill>
                  <a:schemeClr val="dk1"/>
                </a:solidFill>
                <a:latin typeface="Times New Roman"/>
                <a:ea typeface="Times New Roman"/>
                <a:cs typeface="Times New Roman"/>
                <a:sym typeface="Times New Roman"/>
              </a:rPr>
              <a:t>Séparer la gestion des anomalies du reste du code, donc de contribuer à la lisibilité programmes.</a:t>
            </a:r>
            <a:endParaRPr sz="1400" b="0" i="0" u="none" strike="noStrike" cap="none">
              <a:solidFill>
                <a:srgbClr val="000000"/>
              </a:solidFill>
              <a:latin typeface="Arial"/>
              <a:ea typeface="Arial"/>
              <a:cs typeface="Arial"/>
              <a:sym typeface="Arial"/>
            </a:endParaRPr>
          </a:p>
          <a:p>
            <a:pPr marL="457200" marR="0" lvl="0" indent="-457200" algn="l" rtl="0">
              <a:lnSpc>
                <a:spcPct val="140000"/>
              </a:lnSpc>
              <a:spcBef>
                <a:spcPts val="1000"/>
              </a:spcBef>
              <a:spcAft>
                <a:spcPts val="0"/>
              </a:spcAft>
              <a:buClr>
                <a:schemeClr val="dk1"/>
              </a:buClr>
              <a:buSzPts val="2400"/>
              <a:buFont typeface="Noto Sans Symbols"/>
              <a:buChar char="✔"/>
            </a:pPr>
            <a:r>
              <a:rPr lang="fr-FR" sz="2400" b="0" i="0" u="none" strike="noStrike" cap="none">
                <a:solidFill>
                  <a:schemeClr val="dk1"/>
                </a:solidFill>
                <a:latin typeface="Times New Roman"/>
                <a:ea typeface="Times New Roman"/>
                <a:cs typeface="Times New Roman"/>
                <a:sym typeface="Times New Roman"/>
              </a:rPr>
              <a:t>Savoir écrire un gestionnaire d’exception avec le bloc try </a:t>
            </a:r>
            <a:endParaRPr sz="1400" b="0" i="0" u="none" strike="noStrike" cap="none">
              <a:solidFill>
                <a:srgbClr val="000000"/>
              </a:solidFill>
              <a:latin typeface="Arial"/>
              <a:ea typeface="Arial"/>
              <a:cs typeface="Arial"/>
              <a:sym typeface="Arial"/>
            </a:endParaRPr>
          </a:p>
          <a:p>
            <a:pPr marL="457200" marR="0" lvl="0" indent="-457200" algn="l" rtl="0">
              <a:lnSpc>
                <a:spcPct val="140000"/>
              </a:lnSpc>
              <a:spcBef>
                <a:spcPts val="1000"/>
              </a:spcBef>
              <a:spcAft>
                <a:spcPts val="0"/>
              </a:spcAft>
              <a:buClr>
                <a:schemeClr val="dk1"/>
              </a:buClr>
              <a:buSzPts val="2400"/>
              <a:buFont typeface="Noto Sans Symbols"/>
              <a:buChar char="✔"/>
            </a:pPr>
            <a:r>
              <a:rPr lang="fr-FR" sz="2400" b="0" i="0" u="none" strike="noStrike" cap="none">
                <a:solidFill>
                  <a:schemeClr val="dk1"/>
                </a:solidFill>
                <a:latin typeface="Times New Roman"/>
                <a:ea typeface="Times New Roman"/>
                <a:cs typeface="Times New Roman"/>
                <a:sym typeface="Times New Roman"/>
              </a:rPr>
              <a:t>Savoir le cheminement d’une exception</a:t>
            </a:r>
            <a:endParaRPr sz="1400" b="0" i="0" u="none" strike="noStrike" cap="none">
              <a:solidFill>
                <a:srgbClr val="000000"/>
              </a:solidFill>
              <a:latin typeface="Arial"/>
              <a:ea typeface="Arial"/>
              <a:cs typeface="Arial"/>
              <a:sym typeface="Arial"/>
            </a:endParaRPr>
          </a:p>
          <a:p>
            <a:pPr marL="457200" marR="0" lvl="0" indent="-457200" algn="l" rtl="0">
              <a:lnSpc>
                <a:spcPct val="140000"/>
              </a:lnSpc>
              <a:spcBef>
                <a:spcPts val="1000"/>
              </a:spcBef>
              <a:spcAft>
                <a:spcPts val="0"/>
              </a:spcAft>
              <a:buClr>
                <a:schemeClr val="dk1"/>
              </a:buClr>
              <a:buSzPts val="2400"/>
              <a:buFont typeface="Noto Sans Symbols"/>
              <a:buChar char="✔"/>
            </a:pPr>
            <a:r>
              <a:rPr lang="fr-FR" sz="2400" b="0" i="0" u="none" strike="noStrike" cap="none">
                <a:solidFill>
                  <a:schemeClr val="dk1"/>
                </a:solidFill>
                <a:latin typeface="Times New Roman"/>
                <a:ea typeface="Times New Roman"/>
                <a:cs typeface="Times New Roman"/>
                <a:sym typeface="Times New Roman"/>
              </a:rPr>
              <a:t>Différencier l’utilisation des deux mots clés throw  et throws </a:t>
            </a:r>
            <a:endParaRPr sz="1400" b="0" i="0" u="none" strike="noStrike" cap="none">
              <a:solidFill>
                <a:srgbClr val="000000"/>
              </a:solidFill>
              <a:latin typeface="Arial"/>
              <a:ea typeface="Arial"/>
              <a:cs typeface="Arial"/>
              <a:sym typeface="Arial"/>
            </a:endParaRPr>
          </a:p>
          <a:p>
            <a:pPr marL="457200" marR="0" lvl="0" indent="-457200" algn="l" rtl="0">
              <a:lnSpc>
                <a:spcPct val="140000"/>
              </a:lnSpc>
              <a:spcBef>
                <a:spcPts val="1000"/>
              </a:spcBef>
              <a:spcAft>
                <a:spcPts val="0"/>
              </a:spcAft>
              <a:buClr>
                <a:schemeClr val="dk1"/>
              </a:buClr>
              <a:buSzPts val="2400"/>
              <a:buFont typeface="Noto Sans Symbols"/>
              <a:buChar char="✔"/>
            </a:pPr>
            <a:r>
              <a:rPr lang="fr-FR" sz="2400" b="0" i="0" u="none" strike="noStrike" cap="none">
                <a:solidFill>
                  <a:schemeClr val="dk1"/>
                </a:solidFill>
                <a:latin typeface="Times New Roman"/>
                <a:ea typeface="Times New Roman"/>
                <a:cs typeface="Times New Roman"/>
                <a:sym typeface="Times New Roman"/>
              </a:rPr>
              <a:t>Comprendre l’utilisation  du multicatch </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Le bloc finally</a:t>
            </a:r>
            <a:endParaRPr b="1"/>
          </a:p>
        </p:txBody>
      </p:sp>
      <p:sp>
        <p:nvSpPr>
          <p:cNvPr id="337" name="Google Shape;337;p30"/>
          <p:cNvSpPr txBox="1">
            <a:spLocks noGrp="1"/>
          </p:cNvSpPr>
          <p:nvPr>
            <p:ph type="body" idx="1"/>
          </p:nvPr>
        </p:nvSpPr>
        <p:spPr>
          <a:xfrm>
            <a:off x="838200" y="1738073"/>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Char char="•"/>
            </a:pPr>
            <a:r>
              <a:rPr lang="fr-FR" sz="2400">
                <a:latin typeface="Times New Roman"/>
                <a:ea typeface="Times New Roman"/>
                <a:cs typeface="Times New Roman"/>
                <a:sym typeface="Times New Roman"/>
              </a:rPr>
              <a:t>Permet de faire des actions spécifiques suite à l'exécution du bloc du code de la clause try et, si c'est le cas, de la clause catch.</a:t>
            </a:r>
            <a:endParaRPr/>
          </a:p>
          <a:p>
            <a:pPr marL="228600" lvl="0" indent="-228600" algn="l" rtl="0">
              <a:lnSpc>
                <a:spcPct val="150000"/>
              </a:lnSpc>
              <a:spcBef>
                <a:spcPts val="1000"/>
              </a:spcBef>
              <a:spcAft>
                <a:spcPts val="0"/>
              </a:spcAft>
              <a:buClr>
                <a:schemeClr val="dk1"/>
              </a:buClr>
              <a:buSzPts val="2400"/>
              <a:buChar char="•"/>
            </a:pPr>
            <a:r>
              <a:rPr lang="fr-FR" sz="2400">
                <a:latin typeface="Times New Roman"/>
                <a:ea typeface="Times New Roman"/>
                <a:cs typeface="Times New Roman"/>
                <a:sym typeface="Times New Roman"/>
              </a:rPr>
              <a:t>Sert à exécuter un code quoi qu'il arrive(fermer un fichier, une connection, libérer une ressources)</a:t>
            </a:r>
            <a:endParaRPr/>
          </a:p>
          <a:p>
            <a:pPr marL="228600" lvl="0" indent="-76200" algn="l" rtl="0">
              <a:lnSpc>
                <a:spcPct val="15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p:txBody>
      </p:sp>
      <p:sp>
        <p:nvSpPr>
          <p:cNvPr id="338" name="Google Shape;33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30</a:t>
            </a:fld>
            <a:endParaRPr/>
          </a:p>
        </p:txBody>
      </p:sp>
      <p:sp>
        <p:nvSpPr>
          <p:cNvPr id="339" name="Google Shape;339;p30"/>
          <p:cNvSpPr txBox="1"/>
          <p:nvPr/>
        </p:nvSpPr>
        <p:spPr>
          <a:xfrm>
            <a:off x="3847074" y="4026913"/>
            <a:ext cx="4557624" cy="2694562"/>
          </a:xfrm>
          <a:prstGeom prst="rect">
            <a:avLst/>
          </a:prstGeom>
          <a:solidFill>
            <a:srgbClr val="D8E2F3"/>
          </a:solidFill>
          <a:ln w="9525"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800"/>
              <a:buFont typeface="Noto Sans Symbols"/>
              <a:buNone/>
            </a:pPr>
            <a:r>
              <a:rPr lang="fr-FR" sz="2800" b="0" i="0" u="none" strike="noStrike" cap="none">
                <a:solidFill>
                  <a:schemeClr val="dk1"/>
                </a:solidFill>
                <a:latin typeface="Calibri"/>
                <a:ea typeface="Calibri"/>
                <a:cs typeface="Calibri"/>
                <a:sym typeface="Calibri"/>
              </a:rPr>
              <a:t>try { ... }</a:t>
            </a:r>
            <a:endParaRPr sz="1400" b="0" i="0" u="none" strike="noStrike" cap="none">
              <a:solidFill>
                <a:srgbClr val="000000"/>
              </a:solidFill>
              <a:latin typeface="Arial"/>
              <a:ea typeface="Arial"/>
              <a:cs typeface="Arial"/>
              <a:sym typeface="Arial"/>
            </a:endParaRPr>
          </a:p>
          <a:p>
            <a:pPr marL="342900" marR="0" lvl="0" indent="-342900" algn="l" rtl="0">
              <a:lnSpc>
                <a:spcPct val="80000"/>
              </a:lnSpc>
              <a:spcBef>
                <a:spcPts val="560"/>
              </a:spcBef>
              <a:spcAft>
                <a:spcPts val="0"/>
              </a:spcAft>
              <a:buClr>
                <a:schemeClr val="dk1"/>
              </a:buClr>
              <a:buSzPts val="2800"/>
              <a:buFont typeface="Noto Sans Symbols"/>
              <a:buNone/>
            </a:pPr>
            <a:r>
              <a:rPr lang="fr-FR" sz="2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342900" marR="0" lvl="0" indent="-342900" algn="l" rtl="0">
              <a:lnSpc>
                <a:spcPct val="80000"/>
              </a:lnSpc>
              <a:spcBef>
                <a:spcPts val="560"/>
              </a:spcBef>
              <a:spcAft>
                <a:spcPts val="0"/>
              </a:spcAft>
              <a:buClr>
                <a:schemeClr val="dk1"/>
              </a:buClr>
              <a:buSzPts val="2800"/>
              <a:buFont typeface="Noto Sans Symbols"/>
              <a:buNone/>
            </a:pPr>
            <a:r>
              <a:rPr lang="fr-FR" sz="2800" b="0" i="0" u="none" strike="noStrike" cap="none">
                <a:solidFill>
                  <a:schemeClr val="dk1"/>
                </a:solidFill>
                <a:latin typeface="Calibri"/>
                <a:ea typeface="Calibri"/>
                <a:cs typeface="Calibri"/>
                <a:sym typeface="Calibri"/>
              </a:rPr>
              <a:t>catch (IOException ioex) { ... }</a:t>
            </a:r>
            <a:endParaRPr sz="1400" b="0" i="0" u="none" strike="noStrike" cap="none">
              <a:solidFill>
                <a:srgbClr val="000000"/>
              </a:solidFill>
              <a:latin typeface="Arial"/>
              <a:ea typeface="Arial"/>
              <a:cs typeface="Arial"/>
              <a:sym typeface="Arial"/>
            </a:endParaRPr>
          </a:p>
          <a:p>
            <a:pPr marL="342900" marR="0" lvl="0" indent="-342900" algn="l" rtl="0">
              <a:lnSpc>
                <a:spcPct val="80000"/>
              </a:lnSpc>
              <a:spcBef>
                <a:spcPts val="56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560"/>
              </a:spcBef>
              <a:spcAft>
                <a:spcPts val="0"/>
              </a:spcAft>
              <a:buClr>
                <a:schemeClr val="dk1"/>
              </a:buClr>
              <a:buSzPts val="2800"/>
              <a:buFont typeface="Noto Sans Symbols"/>
              <a:buNone/>
            </a:pPr>
            <a:r>
              <a:rPr lang="fr-FR" sz="2800" b="1" i="0" u="none" strike="noStrike" cap="none">
                <a:solidFill>
                  <a:schemeClr val="dk1"/>
                </a:solidFill>
                <a:latin typeface="Calibri"/>
                <a:ea typeface="Calibri"/>
                <a:cs typeface="Calibri"/>
                <a:sym typeface="Calibri"/>
              </a:rPr>
              <a:t>finally</a:t>
            </a:r>
            <a:r>
              <a:rPr lang="fr-FR" sz="2800" b="0" i="0" u="none" strike="noStrike" cap="none">
                <a:solidFill>
                  <a:schemeClr val="dk1"/>
                </a:solidFill>
                <a:latin typeface="Calibri"/>
                <a:ea typeface="Calibri"/>
                <a:cs typeface="Calibri"/>
                <a:sym typeface="Calibri"/>
              </a:rPr>
              <a:t> { ... }</a:t>
            </a:r>
            <a:endParaRPr sz="28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Le bloc finally</a:t>
            </a:r>
            <a:endParaRPr b="1"/>
          </a:p>
        </p:txBody>
      </p:sp>
      <p:sp>
        <p:nvSpPr>
          <p:cNvPr id="345" name="Google Shape;34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31</a:t>
            </a:fld>
            <a:endParaRPr/>
          </a:p>
        </p:txBody>
      </p:sp>
      <p:sp>
        <p:nvSpPr>
          <p:cNvPr id="346" name="Google Shape;346;p31"/>
          <p:cNvSpPr/>
          <p:nvPr/>
        </p:nvSpPr>
        <p:spPr>
          <a:xfrm>
            <a:off x="1121924" y="1561928"/>
            <a:ext cx="10492902" cy="175432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La clause finally peut être utilisée avec ou sans des clauses catch.</a:t>
            </a:r>
            <a:br>
              <a:rPr lang="fr-FR" sz="2400" b="0" i="0" u="none" strike="noStrike" cap="none">
                <a:solidFill>
                  <a:schemeClr val="dk1"/>
                </a:solidFill>
                <a:latin typeface="Times New Roman"/>
                <a:ea typeface="Times New Roman"/>
                <a:cs typeface="Times New Roman"/>
                <a:sym typeface="Times New Roman"/>
              </a:rPr>
            </a:br>
            <a:r>
              <a:rPr lang="fr-FR" sz="2400" b="0" i="0" u="none" strike="noStrike" cap="none">
                <a:solidFill>
                  <a:schemeClr val="dk1"/>
                </a:solidFill>
                <a:latin typeface="Times New Roman"/>
                <a:ea typeface="Times New Roman"/>
                <a:cs typeface="Times New Roman"/>
                <a:sym typeface="Times New Roman"/>
              </a:rPr>
              <a:t>Une clause finally sans les clauses catch peut être utile dans les cas où on veut faire un traitement spécial sans pour autant arrêter la propagation de l'exception.</a:t>
            </a:r>
            <a:endParaRPr sz="1400" b="0" i="0" u="none" strike="noStrike" cap="none">
              <a:solidFill>
                <a:srgbClr val="000000"/>
              </a:solidFill>
              <a:latin typeface="Arial"/>
              <a:ea typeface="Arial"/>
              <a:cs typeface="Arial"/>
              <a:sym typeface="Arial"/>
            </a:endParaRPr>
          </a:p>
        </p:txBody>
      </p:sp>
      <p:pic>
        <p:nvPicPr>
          <p:cNvPr id="347" name="Google Shape;347;p31"/>
          <p:cNvPicPr preferRelativeResize="0"/>
          <p:nvPr/>
        </p:nvPicPr>
        <p:blipFill rotWithShape="1">
          <a:blip r:embed="rId3">
            <a:alphaModFix/>
          </a:blip>
          <a:srcRect/>
          <a:stretch/>
        </p:blipFill>
        <p:spPr>
          <a:xfrm>
            <a:off x="522864" y="3394457"/>
            <a:ext cx="6839737" cy="3268992"/>
          </a:xfrm>
          <a:prstGeom prst="rect">
            <a:avLst/>
          </a:prstGeom>
          <a:noFill/>
          <a:ln w="9525" cap="flat" cmpd="sng">
            <a:solidFill>
              <a:srgbClr val="FF0000"/>
            </a:solidFill>
            <a:prstDash val="solid"/>
            <a:round/>
            <a:headEnd type="none" w="sm" len="sm"/>
            <a:tailEnd type="none" w="sm" len="sm"/>
          </a:ln>
        </p:spPr>
      </p:pic>
      <p:pic>
        <p:nvPicPr>
          <p:cNvPr id="348" name="Google Shape;348;p31"/>
          <p:cNvPicPr preferRelativeResize="0"/>
          <p:nvPr/>
        </p:nvPicPr>
        <p:blipFill rotWithShape="1">
          <a:blip r:embed="rId4">
            <a:alphaModFix/>
          </a:blip>
          <a:srcRect/>
          <a:stretch/>
        </p:blipFill>
        <p:spPr>
          <a:xfrm>
            <a:off x="8863012" y="4528890"/>
            <a:ext cx="2238375" cy="1000125"/>
          </a:xfrm>
          <a:prstGeom prst="rect">
            <a:avLst/>
          </a:prstGeom>
          <a:noFill/>
          <a:ln w="9525" cap="flat" cmpd="sng">
            <a:solidFill>
              <a:srgbClr val="FF0000"/>
            </a:solidFill>
            <a:prstDash val="solid"/>
            <a:round/>
            <a:headEnd type="none" w="sm" len="sm"/>
            <a:tailEnd type="none" w="sm" len="sm"/>
          </a:ln>
        </p:spPr>
      </p:pic>
      <p:sp>
        <p:nvSpPr>
          <p:cNvPr id="349" name="Google Shape;349;p31"/>
          <p:cNvSpPr/>
          <p:nvPr/>
        </p:nvSpPr>
        <p:spPr>
          <a:xfrm>
            <a:off x="7551034" y="4960856"/>
            <a:ext cx="953310" cy="282102"/>
          </a:xfrm>
          <a:prstGeom prst="rightArrow">
            <a:avLst>
              <a:gd name="adj1" fmla="val 50000"/>
              <a:gd name="adj2" fmla="val 50000"/>
            </a:avLst>
          </a:prstGeom>
          <a:solidFill>
            <a:srgbClr val="FF000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Le bloc finally</a:t>
            </a:r>
            <a:endParaRPr b="1"/>
          </a:p>
        </p:txBody>
      </p:sp>
      <p:sp>
        <p:nvSpPr>
          <p:cNvPr id="355" name="Google Shape;355;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32</a:t>
            </a:fld>
            <a:endParaRPr/>
          </a:p>
        </p:txBody>
      </p:sp>
      <p:sp>
        <p:nvSpPr>
          <p:cNvPr id="356" name="Google Shape;356;p32"/>
          <p:cNvSpPr/>
          <p:nvPr/>
        </p:nvSpPr>
        <p:spPr>
          <a:xfrm>
            <a:off x="1219196" y="2668089"/>
            <a:ext cx="913102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 Seul l'appel de </a:t>
            </a:r>
            <a:r>
              <a:rPr lang="fr-FR" sz="2400" b="1" i="0" u="none" strike="noStrike" cap="none">
                <a:solidFill>
                  <a:schemeClr val="dk1"/>
                </a:solidFill>
                <a:latin typeface="Times New Roman"/>
                <a:ea typeface="Times New Roman"/>
                <a:cs typeface="Times New Roman"/>
                <a:sym typeface="Times New Roman"/>
              </a:rPr>
              <a:t>System.exit() </a:t>
            </a:r>
            <a:r>
              <a:rPr lang="fr-FR" sz="2400" b="0" i="0" u="none" strike="noStrike" cap="none">
                <a:solidFill>
                  <a:schemeClr val="dk1"/>
                </a:solidFill>
                <a:latin typeface="Times New Roman"/>
                <a:ea typeface="Times New Roman"/>
                <a:cs typeface="Times New Roman"/>
                <a:sym typeface="Times New Roman"/>
              </a:rPr>
              <a:t>empêchera l'exécution du bloc </a:t>
            </a:r>
            <a:r>
              <a:rPr lang="fr-FR" sz="2400" b="1" i="0" u="none" strike="noStrike" cap="none">
                <a:solidFill>
                  <a:schemeClr val="dk1"/>
                </a:solidFill>
                <a:latin typeface="Times New Roman"/>
                <a:ea typeface="Times New Roman"/>
                <a:cs typeface="Times New Roman"/>
                <a:sym typeface="Times New Roman"/>
              </a:rPr>
              <a:t>finally</a:t>
            </a:r>
            <a:endParaRPr sz="2400" b="1" i="0" u="none" strike="noStrike" cap="none">
              <a:solidFill>
                <a:schemeClr val="dk1"/>
              </a:solidFill>
              <a:latin typeface="Times New Roman"/>
              <a:ea typeface="Times New Roman"/>
              <a:cs typeface="Times New Roman"/>
              <a:sym typeface="Times New Roman"/>
            </a:endParaRPr>
          </a:p>
        </p:txBody>
      </p:sp>
      <p:sp>
        <p:nvSpPr>
          <p:cNvPr id="357" name="Google Shape;357;p32"/>
          <p:cNvSpPr/>
          <p:nvPr/>
        </p:nvSpPr>
        <p:spPr>
          <a:xfrm>
            <a:off x="1219196" y="3609359"/>
            <a:ext cx="7564877"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 Un bloc </a:t>
            </a:r>
            <a:r>
              <a:rPr lang="fr-FR" sz="2400" b="1" i="0" u="none" strike="noStrike" cap="none">
                <a:solidFill>
                  <a:schemeClr val="dk1"/>
                </a:solidFill>
                <a:latin typeface="Times New Roman"/>
                <a:ea typeface="Times New Roman"/>
                <a:cs typeface="Times New Roman"/>
                <a:sym typeface="Times New Roman"/>
              </a:rPr>
              <a:t>finally</a:t>
            </a:r>
            <a:r>
              <a:rPr lang="fr-FR" sz="2400" b="0" i="0" u="none" strike="noStrike" cap="none">
                <a:solidFill>
                  <a:schemeClr val="dk1"/>
                </a:solidFill>
                <a:latin typeface="Times New Roman"/>
                <a:ea typeface="Times New Roman"/>
                <a:cs typeface="Times New Roman"/>
                <a:sym typeface="Times New Roman"/>
              </a:rPr>
              <a:t> suit: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	soit un bloc </a:t>
            </a:r>
            <a:r>
              <a:rPr lang="fr-FR" sz="2400" b="1" i="0" u="none" strike="noStrike" cap="none">
                <a:solidFill>
                  <a:schemeClr val="dk1"/>
                </a:solidFill>
                <a:latin typeface="Times New Roman"/>
                <a:ea typeface="Times New Roman"/>
                <a:cs typeface="Times New Roman"/>
                <a:sym typeface="Times New Roman"/>
              </a:rPr>
              <a:t>try</a:t>
            </a:r>
            <a:r>
              <a:rPr lang="fr-FR" sz="24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	soit un bloc </a:t>
            </a:r>
            <a:r>
              <a:rPr lang="fr-FR" sz="2400" b="1" i="0" u="none" strike="noStrike" cap="none">
                <a:solidFill>
                  <a:schemeClr val="dk1"/>
                </a:solidFill>
                <a:latin typeface="Times New Roman"/>
                <a:ea typeface="Times New Roman"/>
                <a:cs typeface="Times New Roman"/>
                <a:sym typeface="Times New Roman"/>
              </a:rPr>
              <a:t>try</a:t>
            </a:r>
            <a:r>
              <a:rPr lang="fr-FR" sz="2400" b="0" i="0" u="none" strike="noStrike" cap="none">
                <a:solidFill>
                  <a:schemeClr val="dk1"/>
                </a:solidFill>
                <a:latin typeface="Times New Roman"/>
                <a:ea typeface="Times New Roman"/>
                <a:cs typeface="Times New Roman"/>
                <a:sym typeface="Times New Roman"/>
              </a:rPr>
              <a:t> suivi d'un ou plusieurs bloc </a:t>
            </a:r>
            <a:r>
              <a:rPr lang="fr-FR" sz="2400" b="1" i="0" u="none" strike="noStrike" cap="none">
                <a:solidFill>
                  <a:schemeClr val="dk1"/>
                </a:solidFill>
                <a:latin typeface="Times New Roman"/>
                <a:ea typeface="Times New Roman"/>
                <a:cs typeface="Times New Roman"/>
                <a:sym typeface="Times New Roman"/>
              </a:rPr>
              <a:t>catch</a:t>
            </a:r>
            <a:r>
              <a:rPr lang="fr-FR" sz="24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Le bloc finally</a:t>
            </a:r>
            <a:endParaRPr b="1"/>
          </a:p>
        </p:txBody>
      </p:sp>
      <p:sp>
        <p:nvSpPr>
          <p:cNvPr id="363" name="Google Shape;36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33</a:t>
            </a:fld>
            <a:endParaRPr/>
          </a:p>
        </p:txBody>
      </p:sp>
      <p:sp>
        <p:nvSpPr>
          <p:cNvPr id="364" name="Google Shape;364;p33"/>
          <p:cNvSpPr txBox="1"/>
          <p:nvPr/>
        </p:nvSpPr>
        <p:spPr>
          <a:xfrm>
            <a:off x="2376064" y="1887531"/>
            <a:ext cx="7264046" cy="4271975"/>
          </a:xfrm>
          <a:prstGeom prst="rect">
            <a:avLst/>
          </a:prstGeom>
          <a:solidFill>
            <a:srgbClr val="E1EFD8"/>
          </a:solid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600"/>
              <a:buFont typeface="Noto Sans Symbols"/>
              <a:buNone/>
            </a:pPr>
            <a:r>
              <a:rPr lang="fr-FR" sz="2600" b="0" i="0" u="none" strike="noStrike" cap="none">
                <a:solidFill>
                  <a:schemeClr val="dk1"/>
                </a:solidFill>
                <a:latin typeface="Calibri"/>
                <a:ea typeface="Calibri"/>
                <a:cs typeface="Calibri"/>
                <a:sym typeface="Calibri"/>
              </a:rPr>
              <a:t>try { ... }</a:t>
            </a:r>
            <a:endParaRPr sz="1400" b="0" i="0" u="none" strike="noStrike" cap="none">
              <a:solidFill>
                <a:srgbClr val="000000"/>
              </a:solidFill>
              <a:latin typeface="Arial"/>
              <a:ea typeface="Arial"/>
              <a:cs typeface="Arial"/>
              <a:sym typeface="Arial"/>
            </a:endParaRPr>
          </a:p>
          <a:p>
            <a:pPr marL="342900" marR="0" lvl="0" indent="-342900" algn="l" rtl="0">
              <a:lnSpc>
                <a:spcPct val="80000"/>
              </a:lnSpc>
              <a:spcBef>
                <a:spcPts val="520"/>
              </a:spcBef>
              <a:spcAft>
                <a:spcPts val="0"/>
              </a:spcAft>
              <a:buClr>
                <a:schemeClr val="dk1"/>
              </a:buClr>
              <a:buSzPts val="2600"/>
              <a:buFont typeface="Noto Sans Symbols"/>
              <a:buNone/>
            </a:pPr>
            <a:r>
              <a:rPr lang="fr-FR" sz="26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342900" marR="0" lvl="0" indent="-342900" algn="l" rtl="0">
              <a:lnSpc>
                <a:spcPct val="80000"/>
              </a:lnSpc>
              <a:spcBef>
                <a:spcPts val="520"/>
              </a:spcBef>
              <a:spcAft>
                <a:spcPts val="0"/>
              </a:spcAft>
              <a:buClr>
                <a:schemeClr val="dk1"/>
              </a:buClr>
              <a:buSzPts val="2600"/>
              <a:buFont typeface="Noto Sans Symbols"/>
              <a:buNone/>
            </a:pPr>
            <a:endParaRPr sz="260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520"/>
              </a:spcBef>
              <a:spcAft>
                <a:spcPts val="0"/>
              </a:spcAft>
              <a:buClr>
                <a:schemeClr val="dk1"/>
              </a:buClr>
              <a:buSzPts val="2600"/>
              <a:buFont typeface="Noto Sans Symbols"/>
              <a:buNone/>
            </a:pPr>
            <a:r>
              <a:rPr lang="fr-FR" sz="2600" b="0" i="0" u="none" strike="noStrike" cap="none">
                <a:solidFill>
                  <a:schemeClr val="dk1"/>
                </a:solidFill>
                <a:latin typeface="Calibri"/>
                <a:ea typeface="Calibri"/>
                <a:cs typeface="Calibri"/>
                <a:sym typeface="Calibri"/>
              </a:rPr>
              <a:t>catch (ClassException e1) { ... }</a:t>
            </a:r>
            <a:endParaRPr sz="1400" b="0" i="0" u="none" strike="noStrike" cap="none">
              <a:solidFill>
                <a:srgbClr val="000000"/>
              </a:solidFill>
              <a:latin typeface="Arial"/>
              <a:ea typeface="Arial"/>
              <a:cs typeface="Arial"/>
              <a:sym typeface="Arial"/>
            </a:endParaRPr>
          </a:p>
          <a:p>
            <a:pPr marL="342900" marR="0" lvl="0" indent="-342900" algn="l" rtl="0">
              <a:lnSpc>
                <a:spcPct val="80000"/>
              </a:lnSpc>
              <a:spcBef>
                <a:spcPts val="520"/>
              </a:spcBef>
              <a:spcAft>
                <a:spcPts val="0"/>
              </a:spcAft>
              <a:buClr>
                <a:schemeClr val="dk1"/>
              </a:buClr>
              <a:buSzPts val="2600"/>
              <a:buFont typeface="Noto Sans Symbols"/>
              <a:buNone/>
            </a:pPr>
            <a:endParaRPr sz="260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520"/>
              </a:spcBef>
              <a:spcAft>
                <a:spcPts val="0"/>
              </a:spcAft>
              <a:buClr>
                <a:srgbClr val="000000"/>
              </a:buClr>
              <a:buSzPts val="2600"/>
              <a:buFont typeface="Arial"/>
              <a:buNone/>
            </a:pPr>
            <a:r>
              <a:rPr lang="fr-FR" sz="2600" b="0" i="0" u="none" strike="noStrike" cap="none">
                <a:solidFill>
                  <a:schemeClr val="dk1"/>
                </a:solidFill>
                <a:latin typeface="Calibri"/>
                <a:ea typeface="Calibri"/>
                <a:cs typeface="Calibri"/>
                <a:sym typeface="Calibri"/>
              </a:rPr>
              <a:t>catch (ClassException e2) { ... }</a:t>
            </a:r>
            <a:endParaRPr sz="1400" b="0" i="0" u="none" strike="noStrike" cap="none">
              <a:solidFill>
                <a:srgbClr val="000000"/>
              </a:solidFill>
              <a:latin typeface="Arial"/>
              <a:ea typeface="Arial"/>
              <a:cs typeface="Arial"/>
              <a:sym typeface="Arial"/>
            </a:endParaRPr>
          </a:p>
          <a:p>
            <a:pPr marL="342900" marR="0" lvl="0" indent="-342900" algn="l" rtl="0">
              <a:lnSpc>
                <a:spcPct val="80000"/>
              </a:lnSpc>
              <a:spcBef>
                <a:spcPts val="520"/>
              </a:spcBef>
              <a:spcAft>
                <a:spcPts val="0"/>
              </a:spcAft>
              <a:buClr>
                <a:schemeClr val="dk1"/>
              </a:buClr>
              <a:buSzPts val="2600"/>
              <a:buFont typeface="Noto Sans Symbols"/>
              <a:buNone/>
            </a:pPr>
            <a:endParaRPr sz="260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520"/>
              </a:spcBef>
              <a:spcAft>
                <a:spcPts val="0"/>
              </a:spcAft>
              <a:buClr>
                <a:schemeClr val="dk1"/>
              </a:buClr>
              <a:buSzPts val="2600"/>
              <a:buFont typeface="Noto Sans Symbols"/>
              <a:buNone/>
            </a:pPr>
            <a:endParaRPr sz="260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520"/>
              </a:spcBef>
              <a:spcAft>
                <a:spcPts val="0"/>
              </a:spcAft>
              <a:buClr>
                <a:schemeClr val="dk1"/>
              </a:buClr>
              <a:buSzPts val="2600"/>
              <a:buFont typeface="Noto Sans Symbols"/>
              <a:buNone/>
            </a:pPr>
            <a:r>
              <a:rPr lang="fr-FR" sz="2600" b="1" i="0" u="none" strike="noStrike" cap="none">
                <a:solidFill>
                  <a:schemeClr val="dk1"/>
                </a:solidFill>
                <a:latin typeface="Calibri"/>
                <a:ea typeface="Calibri"/>
                <a:cs typeface="Calibri"/>
                <a:sym typeface="Calibri"/>
              </a:rPr>
              <a:t>finally</a:t>
            </a:r>
            <a:r>
              <a:rPr lang="fr-FR" sz="2600" b="0" i="0" u="none" strike="noStrike" cap="none">
                <a:solidFill>
                  <a:schemeClr val="dk1"/>
                </a:solidFill>
                <a:latin typeface="Calibri"/>
                <a:ea typeface="Calibri"/>
                <a:cs typeface="Calibri"/>
                <a:sym typeface="Calibri"/>
              </a:rPr>
              <a:t> { ... }</a:t>
            </a:r>
            <a:endParaRPr sz="2600" b="0" i="0" u="none" strike="noStrike" cap="none">
              <a:solidFill>
                <a:schemeClr val="dk1"/>
              </a:solidFill>
              <a:latin typeface="Calibri"/>
              <a:ea typeface="Calibri"/>
              <a:cs typeface="Calibri"/>
              <a:sym typeface="Calibri"/>
            </a:endParaRPr>
          </a:p>
        </p:txBody>
      </p:sp>
      <p:sp>
        <p:nvSpPr>
          <p:cNvPr id="365" name="Google Shape;365;p33"/>
          <p:cNvSpPr/>
          <p:nvPr/>
        </p:nvSpPr>
        <p:spPr>
          <a:xfrm>
            <a:off x="7949169" y="2003036"/>
            <a:ext cx="2444300" cy="2824698"/>
          </a:xfrm>
          <a:prstGeom prst="roundRect">
            <a:avLst>
              <a:gd name="adj" fmla="val 16667"/>
            </a:avLst>
          </a:prstGeom>
          <a:solidFill>
            <a:srgbClr val="D8E2F3"/>
          </a:solidFill>
          <a:ln w="12700" cap="flat" cmpd="sng">
            <a:solidFill>
              <a:srgbClr val="517E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rgbClr val="003300"/>
                </a:solidFill>
                <a:latin typeface="Calibri"/>
                <a:ea typeface="Calibri"/>
                <a:cs typeface="Calibri"/>
                <a:sym typeface="Calibri"/>
              </a:rPr>
              <a:t>Il est possible d’avoir un ensemble try/finally sans la clause catch</a:t>
            </a:r>
            <a:endParaRPr sz="1400" b="0" i="0" u="none" strike="noStrike" cap="none">
              <a:solidFill>
                <a:srgbClr val="000000"/>
              </a:solidFill>
              <a:latin typeface="Arial"/>
              <a:ea typeface="Arial"/>
              <a:cs typeface="Arial"/>
              <a:sym typeface="Arial"/>
            </a:endParaRPr>
          </a:p>
        </p:txBody>
      </p:sp>
      <p:cxnSp>
        <p:nvCxnSpPr>
          <p:cNvPr id="366" name="Google Shape;366;p33"/>
          <p:cNvCxnSpPr>
            <a:stCxn id="365" idx="1"/>
          </p:cNvCxnSpPr>
          <p:nvPr/>
        </p:nvCxnSpPr>
        <p:spPr>
          <a:xfrm rot="10800000">
            <a:off x="7137969" y="3096785"/>
            <a:ext cx="811200" cy="318600"/>
          </a:xfrm>
          <a:prstGeom prst="straightConnector1">
            <a:avLst/>
          </a:prstGeom>
          <a:noFill/>
          <a:ln w="19050" cap="flat" cmpd="sng">
            <a:solidFill>
              <a:schemeClr val="dk1"/>
            </a:solidFill>
            <a:prstDash val="solid"/>
            <a:miter lim="800000"/>
            <a:headEnd type="none" w="sm" len="sm"/>
            <a:tailEnd type="stealth" w="med" len="med"/>
          </a:ln>
        </p:spPr>
      </p:cxnSp>
      <p:cxnSp>
        <p:nvCxnSpPr>
          <p:cNvPr id="367" name="Google Shape;367;p33"/>
          <p:cNvCxnSpPr>
            <a:stCxn id="365" idx="1"/>
          </p:cNvCxnSpPr>
          <p:nvPr/>
        </p:nvCxnSpPr>
        <p:spPr>
          <a:xfrm flipH="1">
            <a:off x="7137969" y="3415385"/>
            <a:ext cx="811200" cy="473700"/>
          </a:xfrm>
          <a:prstGeom prst="straightConnector1">
            <a:avLst/>
          </a:prstGeom>
          <a:noFill/>
          <a:ln w="19050" cap="flat" cmpd="sng">
            <a:solidFill>
              <a:schemeClr val="dk1"/>
            </a:solidFill>
            <a:prstDash val="solid"/>
            <a:miter lim="800000"/>
            <a:headEnd type="none" w="sm" len="sm"/>
            <a:tailEnd type="stealth" w="med" len="med"/>
          </a:ln>
        </p:spPr>
      </p:cxn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34</a:t>
            </a:fld>
            <a:endParaRPr/>
          </a:p>
        </p:txBody>
      </p:sp>
      <p:grpSp>
        <p:nvGrpSpPr>
          <p:cNvPr id="373" name="Google Shape;373;p34"/>
          <p:cNvGrpSpPr/>
          <p:nvPr/>
        </p:nvGrpSpPr>
        <p:grpSpPr>
          <a:xfrm>
            <a:off x="0" y="1214290"/>
            <a:ext cx="12192000" cy="4254648"/>
            <a:chOff x="-1672473" y="1214290"/>
            <a:chExt cx="12192000" cy="4254648"/>
          </a:xfrm>
        </p:grpSpPr>
        <p:sp>
          <p:nvSpPr>
            <p:cNvPr id="374" name="Google Shape;374;p34"/>
            <p:cNvSpPr/>
            <p:nvPr/>
          </p:nvSpPr>
          <p:spPr>
            <a:xfrm>
              <a:off x="-1672473" y="2565400"/>
              <a:ext cx="12192000" cy="2016125"/>
            </a:xfrm>
            <a:prstGeom prst="rect">
              <a:avLst/>
            </a:prstGeom>
            <a:solidFill>
              <a:schemeClr val="lt2"/>
            </a:solidFill>
            <a:ln w="12700"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509"/>
                <a:buFont typeface="Arial"/>
                <a:buNone/>
              </a:pPr>
              <a:endParaRPr sz="3509" b="1" i="1" u="none" strike="noStrike" cap="none">
                <a:solidFill>
                  <a:schemeClr val="dk1"/>
                </a:solidFill>
                <a:latin typeface="Calibri"/>
                <a:ea typeface="Calibri"/>
                <a:cs typeface="Calibri"/>
                <a:sym typeface="Calibri"/>
              </a:endParaRPr>
            </a:p>
          </p:txBody>
        </p:sp>
        <p:pic>
          <p:nvPicPr>
            <p:cNvPr id="375" name="Google Shape;375;p34"/>
            <p:cNvPicPr preferRelativeResize="0"/>
            <p:nvPr/>
          </p:nvPicPr>
          <p:blipFill rotWithShape="1">
            <a:blip r:embed="rId3">
              <a:alphaModFix/>
            </a:blip>
            <a:srcRect/>
            <a:stretch/>
          </p:blipFill>
          <p:spPr>
            <a:xfrm>
              <a:off x="6349823" y="1214290"/>
              <a:ext cx="3919808" cy="4254648"/>
            </a:xfrm>
            <a:prstGeom prst="rect">
              <a:avLst/>
            </a:prstGeom>
            <a:noFill/>
            <a:ln>
              <a:noFill/>
            </a:ln>
          </p:spPr>
        </p:pic>
      </p:grpSp>
      <p:sp>
        <p:nvSpPr>
          <p:cNvPr id="376" name="Google Shape;376;p34"/>
          <p:cNvSpPr txBox="1"/>
          <p:nvPr/>
        </p:nvSpPr>
        <p:spPr>
          <a:xfrm>
            <a:off x="123582" y="3155655"/>
            <a:ext cx="8229600" cy="1022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fr-FR" sz="3600" b="1" i="1" u="none" strike="noStrike" cap="none">
                <a:solidFill>
                  <a:schemeClr val="dk1"/>
                </a:solidFill>
                <a:latin typeface="Calibri"/>
                <a:ea typeface="Calibri"/>
                <a:cs typeface="Calibri"/>
                <a:sym typeface="Calibri"/>
              </a:rPr>
              <a:t> Les exceptions personnalisées</a:t>
            </a:r>
            <a:br>
              <a:rPr lang="fr-FR" sz="3600" b="1" i="1" u="none" strike="noStrike" cap="none">
                <a:solidFill>
                  <a:schemeClr val="dk1"/>
                </a:solidFill>
                <a:latin typeface="Calibri"/>
                <a:ea typeface="Calibri"/>
                <a:cs typeface="Calibri"/>
                <a:sym typeface="Calibri"/>
              </a:rPr>
            </a:br>
            <a:endParaRPr sz="3600" b="1"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Créer sa propre exception</a:t>
            </a:r>
            <a:endParaRPr/>
          </a:p>
        </p:txBody>
      </p:sp>
      <p:sp>
        <p:nvSpPr>
          <p:cNvPr id="382" name="Google Shape;38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35</a:t>
            </a:fld>
            <a:endParaRPr/>
          </a:p>
        </p:txBody>
      </p:sp>
      <p:sp>
        <p:nvSpPr>
          <p:cNvPr id="383" name="Google Shape;383;p35"/>
          <p:cNvSpPr/>
          <p:nvPr/>
        </p:nvSpPr>
        <p:spPr>
          <a:xfrm>
            <a:off x="838200" y="1997839"/>
            <a:ext cx="10515600" cy="3903954"/>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 Il faut signaler que les exceptions sont des classes qui héritent de la classe </a:t>
            </a:r>
            <a:r>
              <a:rPr lang="fr-FR" sz="2400" b="1" i="0" u="none" strike="noStrike" cap="none">
                <a:solidFill>
                  <a:schemeClr val="dk1"/>
                </a:solidFill>
                <a:latin typeface="Times New Roman"/>
                <a:ea typeface="Times New Roman"/>
                <a:cs typeface="Times New Roman"/>
                <a:sym typeface="Times New Roman"/>
              </a:rPr>
              <a:t>Object</a:t>
            </a:r>
            <a:r>
              <a:rPr lang="fr-FR" sz="2400" b="0" i="0" u="none" strike="noStrike" cap="none">
                <a:solidFill>
                  <a:schemeClr val="dk1"/>
                </a:solidFill>
                <a:latin typeface="Times New Roman"/>
                <a:ea typeface="Times New Roman"/>
                <a:cs typeface="Times New Roman"/>
                <a:sym typeface="Times New Roman"/>
              </a:rPr>
              <a:t>.</a:t>
            </a:r>
            <a:br>
              <a:rPr lang="fr-FR" sz="2400" b="0" i="0" u="none" strike="noStrike" cap="none">
                <a:solidFill>
                  <a:schemeClr val="dk1"/>
                </a:solidFill>
                <a:latin typeface="Times New Roman"/>
                <a:ea typeface="Times New Roman"/>
                <a:cs typeface="Times New Roman"/>
                <a:sym typeface="Times New Roman"/>
              </a:rPr>
            </a:br>
            <a:br>
              <a:rPr lang="fr-FR" sz="2400" b="0" i="0" u="none" strike="noStrike" cap="none">
                <a:solidFill>
                  <a:schemeClr val="dk1"/>
                </a:solidFill>
                <a:latin typeface="Times New Roman"/>
                <a:ea typeface="Times New Roman"/>
                <a:cs typeface="Times New Roman"/>
                <a:sym typeface="Times New Roman"/>
              </a:rPr>
            </a:br>
            <a:r>
              <a:rPr lang="fr-FR" sz="2400" b="0" i="0" u="none" strike="noStrike" cap="none">
                <a:solidFill>
                  <a:schemeClr val="dk1"/>
                </a:solidFill>
                <a:latin typeface="Times New Roman"/>
                <a:ea typeface="Times New Roman"/>
                <a:cs typeface="Times New Roman"/>
                <a:sym typeface="Times New Roman"/>
              </a:rPr>
              <a:t>Sinon, la création d'une nouvelle exception est utile lorsqu'on veut gérer un type particulier d'exception et ainsi la distinguer des autres exceptions.</a:t>
            </a:r>
            <a:br>
              <a:rPr lang="fr-FR" sz="2400" b="0" i="0" u="none" strike="noStrike" cap="none">
                <a:solidFill>
                  <a:schemeClr val="dk1"/>
                </a:solidFill>
                <a:latin typeface="Times New Roman"/>
                <a:ea typeface="Times New Roman"/>
                <a:cs typeface="Times New Roman"/>
                <a:sym typeface="Times New Roman"/>
              </a:rPr>
            </a:br>
            <a:br>
              <a:rPr lang="fr-FR" sz="2400" b="0" i="0" u="none" strike="noStrike" cap="none">
                <a:solidFill>
                  <a:schemeClr val="dk1"/>
                </a:solidFill>
                <a:latin typeface="Times New Roman"/>
                <a:ea typeface="Times New Roman"/>
                <a:cs typeface="Times New Roman"/>
                <a:sym typeface="Times New Roman"/>
              </a:rPr>
            </a:br>
            <a:r>
              <a:rPr lang="fr-FR" sz="2400" b="0" i="0" u="none" strike="noStrike" cap="none">
                <a:solidFill>
                  <a:schemeClr val="dk1"/>
                </a:solidFill>
                <a:latin typeface="Times New Roman"/>
                <a:ea typeface="Times New Roman"/>
                <a:cs typeface="Times New Roman"/>
                <a:sym typeface="Times New Roman"/>
              </a:rPr>
              <a:t>- La classe de la nouvelle exception doit étendre une des classes </a:t>
            </a:r>
            <a:r>
              <a:rPr lang="fr-FR" sz="2400" b="1" i="0" u="none" strike="noStrike" cap="none">
                <a:solidFill>
                  <a:schemeClr val="dk1"/>
                </a:solidFill>
                <a:latin typeface="Times New Roman"/>
                <a:ea typeface="Times New Roman"/>
                <a:cs typeface="Times New Roman"/>
                <a:sym typeface="Times New Roman"/>
              </a:rPr>
              <a:t>Throwable</a:t>
            </a:r>
            <a:r>
              <a:rPr lang="fr-FR" sz="2400" b="0" i="0" u="none" strike="noStrike" cap="none">
                <a:solidFill>
                  <a:schemeClr val="dk1"/>
                </a:solidFill>
                <a:latin typeface="Times New Roman"/>
                <a:ea typeface="Times New Roman"/>
                <a:cs typeface="Times New Roman"/>
                <a:sym typeface="Times New Roman"/>
              </a:rPr>
              <a:t>, </a:t>
            </a:r>
            <a:r>
              <a:rPr lang="fr-FR" sz="2400" b="1" i="0" u="none" strike="noStrike" cap="none">
                <a:solidFill>
                  <a:schemeClr val="dk1"/>
                </a:solidFill>
                <a:latin typeface="Times New Roman"/>
                <a:ea typeface="Times New Roman"/>
                <a:cs typeface="Times New Roman"/>
                <a:sym typeface="Times New Roman"/>
              </a:rPr>
              <a:t>Error</a:t>
            </a:r>
            <a:r>
              <a:rPr lang="fr-FR" sz="2400" b="0" i="0" u="none" strike="noStrike" cap="none">
                <a:solidFill>
                  <a:schemeClr val="dk1"/>
                </a:solidFill>
                <a:latin typeface="Times New Roman"/>
                <a:ea typeface="Times New Roman"/>
                <a:cs typeface="Times New Roman"/>
                <a:sym typeface="Times New Roman"/>
              </a:rPr>
              <a:t>, ou </a:t>
            </a:r>
            <a:r>
              <a:rPr lang="fr-FR" sz="2400" b="1" i="0" u="none" strike="noStrike" cap="none">
                <a:solidFill>
                  <a:schemeClr val="dk1"/>
                </a:solidFill>
                <a:latin typeface="Times New Roman"/>
                <a:ea typeface="Times New Roman"/>
                <a:cs typeface="Times New Roman"/>
                <a:sym typeface="Times New Roman"/>
              </a:rPr>
              <a:t>Exception</a:t>
            </a:r>
            <a:r>
              <a:rPr lang="fr-FR" sz="2400" b="0" i="0" u="none" strike="noStrike" cap="none">
                <a:solidFill>
                  <a:schemeClr val="dk1"/>
                </a:solidFill>
                <a:latin typeface="Times New Roman"/>
                <a:ea typeface="Times New Roman"/>
                <a:cs typeface="Times New Roman"/>
                <a:sym typeface="Times New Roman"/>
              </a:rPr>
              <a:t> ou n'import quelle autre classe qui hérite de ces classes.</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Créer sa propre exception</a:t>
            </a:r>
            <a:endParaRPr/>
          </a:p>
        </p:txBody>
      </p:sp>
      <p:sp>
        <p:nvSpPr>
          <p:cNvPr id="389" name="Google Shape;38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36</a:t>
            </a:fld>
            <a:endParaRPr/>
          </a:p>
        </p:txBody>
      </p:sp>
      <p:sp>
        <p:nvSpPr>
          <p:cNvPr id="390" name="Google Shape;390;p36"/>
          <p:cNvSpPr txBox="1"/>
          <p:nvPr/>
        </p:nvSpPr>
        <p:spPr>
          <a:xfrm>
            <a:off x="1094360" y="1710448"/>
            <a:ext cx="9948154" cy="4349884"/>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2400"/>
              <a:buFont typeface="Noto Sans Symbols"/>
              <a:buChar char="✔"/>
            </a:pPr>
            <a:r>
              <a:rPr lang="fr-FR" sz="2400" b="0" i="0" u="none" strike="noStrike" cap="none">
                <a:solidFill>
                  <a:schemeClr val="dk1"/>
                </a:solidFill>
                <a:latin typeface="Times New Roman"/>
                <a:ea typeface="Times New Roman"/>
                <a:cs typeface="Times New Roman"/>
                <a:sym typeface="Times New Roman"/>
              </a:rPr>
              <a:t>Dériver (spécialiser)une  classe de type Exception </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480"/>
              </a:spcBef>
              <a:spcAft>
                <a:spcPts val="0"/>
              </a:spcAft>
              <a:buClr>
                <a:schemeClr val="dk1"/>
              </a:buClr>
              <a:buSzPts val="2400"/>
              <a:buFont typeface="Noto Sans Symbols"/>
              <a:buChar char="✔"/>
            </a:pPr>
            <a:r>
              <a:rPr lang="fr-FR" sz="2400" b="0" i="0" u="none" strike="noStrike" cap="none">
                <a:solidFill>
                  <a:schemeClr val="dk1"/>
                </a:solidFill>
                <a:latin typeface="Times New Roman"/>
                <a:ea typeface="Times New Roman"/>
                <a:cs typeface="Times New Roman"/>
                <a:sym typeface="Times New Roman"/>
              </a:rPr>
              <a:t>Créer uniquement deux constructeurs : un constructeur sans paramètre et un constructeur qui prend un message (String) en paramètre.</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400"/>
              </a:spcBef>
              <a:spcAft>
                <a:spcPts val="0"/>
              </a:spcAft>
              <a:buClr>
                <a:schemeClr val="dk1"/>
              </a:buClr>
              <a:buSzPts val="2000"/>
              <a:buFont typeface="Calibri"/>
              <a:buNone/>
            </a:pPr>
            <a:endParaRPr sz="2000" b="0" i="0" u="none" strike="noStrike" cap="none">
              <a:solidFill>
                <a:schemeClr val="lt2"/>
              </a:solidFill>
              <a:latin typeface="Calibri"/>
              <a:ea typeface="Calibri"/>
              <a:cs typeface="Calibri"/>
              <a:sym typeface="Calibri"/>
            </a:endParaRPr>
          </a:p>
          <a:p>
            <a:pPr marL="342900" marR="0" lvl="0" indent="-342900" algn="l" rtl="0">
              <a:lnSpc>
                <a:spcPct val="90000"/>
              </a:lnSpc>
              <a:spcBef>
                <a:spcPts val="360"/>
              </a:spcBef>
              <a:spcAft>
                <a:spcPts val="0"/>
              </a:spcAft>
              <a:buClr>
                <a:schemeClr val="dk1"/>
              </a:buClr>
              <a:buSzPts val="1800"/>
              <a:buFont typeface="Noto Sans Symbols"/>
              <a:buNone/>
            </a:pPr>
            <a:endParaRPr sz="1800" b="0" i="0" u="none" strike="noStrike" cap="none">
              <a:solidFill>
                <a:schemeClr val="lt2"/>
              </a:solidFill>
              <a:latin typeface="Calibri"/>
              <a:ea typeface="Calibri"/>
              <a:cs typeface="Calibri"/>
              <a:sym typeface="Calibri"/>
            </a:endParaRPr>
          </a:p>
          <a:p>
            <a:pPr marL="342900" marR="0" lvl="0" indent="-342900" algn="l" rtl="0">
              <a:lnSpc>
                <a:spcPct val="90000"/>
              </a:lnSpc>
              <a:spcBef>
                <a:spcPts val="360"/>
              </a:spcBef>
              <a:spcAft>
                <a:spcPts val="0"/>
              </a:spcAft>
              <a:buClr>
                <a:schemeClr val="dk1"/>
              </a:buClr>
              <a:buSzPts val="1800"/>
              <a:buFont typeface="Noto Sans Symbols"/>
              <a:buNone/>
            </a:pPr>
            <a:endParaRPr sz="1800" b="0" i="0" u="none" strike="noStrike" cap="none">
              <a:solidFill>
                <a:schemeClr val="lt2"/>
              </a:solidFill>
              <a:latin typeface="Calibri"/>
              <a:ea typeface="Calibri"/>
              <a:cs typeface="Calibri"/>
              <a:sym typeface="Calibri"/>
            </a:endParaRPr>
          </a:p>
          <a:p>
            <a:pPr marL="342900" marR="0" lvl="0" indent="-342900" algn="l" rtl="0">
              <a:lnSpc>
                <a:spcPct val="90000"/>
              </a:lnSpc>
              <a:spcBef>
                <a:spcPts val="400"/>
              </a:spcBef>
              <a:spcAft>
                <a:spcPts val="0"/>
              </a:spcAft>
              <a:buClr>
                <a:schemeClr val="dk1"/>
              </a:buClr>
              <a:buSzPts val="2000"/>
              <a:buFont typeface="Noto Sans Symbols"/>
              <a:buNone/>
            </a:pPr>
            <a:endParaRPr sz="2000" b="0" i="0" u="none" strike="noStrike" cap="none">
              <a:solidFill>
                <a:schemeClr val="lt2"/>
              </a:solidFill>
              <a:latin typeface="Calibri"/>
              <a:ea typeface="Calibri"/>
              <a:cs typeface="Calibri"/>
              <a:sym typeface="Calibri"/>
            </a:endParaRPr>
          </a:p>
          <a:p>
            <a:pPr marL="342900" marR="0" lvl="0" indent="-342900" algn="l" rtl="0">
              <a:lnSpc>
                <a:spcPct val="90000"/>
              </a:lnSpc>
              <a:spcBef>
                <a:spcPts val="400"/>
              </a:spcBef>
              <a:spcAft>
                <a:spcPts val="0"/>
              </a:spcAft>
              <a:buClr>
                <a:schemeClr val="dk1"/>
              </a:buClr>
              <a:buSzPts val="2000"/>
              <a:buFont typeface="Noto Sans Symbols"/>
              <a:buNone/>
            </a:pPr>
            <a:endParaRPr sz="2000" b="0" i="0" u="none" strike="noStrike" cap="none">
              <a:solidFill>
                <a:schemeClr val="lt2"/>
              </a:solidFill>
              <a:latin typeface="Calibri"/>
              <a:ea typeface="Calibri"/>
              <a:cs typeface="Calibri"/>
              <a:sym typeface="Calibri"/>
            </a:endParaRPr>
          </a:p>
          <a:p>
            <a:pPr marL="342900" marR="0" lvl="0" indent="-342900" algn="l" rtl="0">
              <a:lnSpc>
                <a:spcPct val="90000"/>
              </a:lnSpc>
              <a:spcBef>
                <a:spcPts val="400"/>
              </a:spcBef>
              <a:spcAft>
                <a:spcPts val="0"/>
              </a:spcAft>
              <a:buClr>
                <a:schemeClr val="dk1"/>
              </a:buClr>
              <a:buSzPts val="2000"/>
              <a:buFont typeface="Noto Sans Symbols"/>
              <a:buNone/>
            </a:pPr>
            <a:endParaRPr sz="2000" b="0" i="0" u="none" strike="noStrike" cap="none">
              <a:solidFill>
                <a:schemeClr val="lt2"/>
              </a:solidFill>
              <a:latin typeface="Calibri"/>
              <a:ea typeface="Calibri"/>
              <a:cs typeface="Calibri"/>
              <a:sym typeface="Calibri"/>
            </a:endParaRPr>
          </a:p>
          <a:p>
            <a:pPr marL="342900" marR="0" lvl="0" indent="-342900" algn="l" rtl="0">
              <a:lnSpc>
                <a:spcPct val="90000"/>
              </a:lnSpc>
              <a:spcBef>
                <a:spcPts val="400"/>
              </a:spcBef>
              <a:spcAft>
                <a:spcPts val="0"/>
              </a:spcAft>
              <a:buClr>
                <a:schemeClr val="dk1"/>
              </a:buClr>
              <a:buSzPts val="2000"/>
              <a:buFont typeface="Noto Sans Symbols"/>
              <a:buNone/>
            </a:pPr>
            <a:endParaRPr sz="2000" b="0" i="0" u="none" strike="noStrike" cap="none">
              <a:solidFill>
                <a:schemeClr val="lt2"/>
              </a:solidFill>
              <a:latin typeface="Calibri"/>
              <a:ea typeface="Calibri"/>
              <a:cs typeface="Calibri"/>
              <a:sym typeface="Calibri"/>
            </a:endParaRPr>
          </a:p>
          <a:p>
            <a:pPr marL="342900" marR="0" lvl="0" indent="-342900" algn="l" rtl="0">
              <a:lnSpc>
                <a:spcPct val="90000"/>
              </a:lnSpc>
              <a:spcBef>
                <a:spcPts val="400"/>
              </a:spcBef>
              <a:spcAft>
                <a:spcPts val="0"/>
              </a:spcAft>
              <a:buClr>
                <a:schemeClr val="dk1"/>
              </a:buClr>
              <a:buSzPts val="2000"/>
              <a:buFont typeface="Noto Sans Symbols"/>
              <a:buNone/>
            </a:pPr>
            <a:endParaRPr sz="2000" b="0" i="0" u="none" strike="noStrike" cap="none">
              <a:solidFill>
                <a:schemeClr val="lt2"/>
              </a:solidFill>
              <a:latin typeface="Calibri"/>
              <a:ea typeface="Calibri"/>
              <a:cs typeface="Calibri"/>
              <a:sym typeface="Calibri"/>
            </a:endParaRPr>
          </a:p>
          <a:p>
            <a:pPr marL="342900" marR="0" lvl="0" indent="-342900" algn="l" rtl="0">
              <a:lnSpc>
                <a:spcPct val="90000"/>
              </a:lnSpc>
              <a:spcBef>
                <a:spcPts val="400"/>
              </a:spcBef>
              <a:spcAft>
                <a:spcPts val="0"/>
              </a:spcAft>
              <a:buClr>
                <a:schemeClr val="dk1"/>
              </a:buClr>
              <a:buSzPts val="2000"/>
              <a:buFont typeface="Noto Sans Symbols"/>
              <a:buNone/>
            </a:pPr>
            <a:endParaRPr sz="2000" b="0" i="0" u="none" strike="noStrike" cap="none">
              <a:solidFill>
                <a:schemeClr val="lt2"/>
              </a:solidFill>
              <a:latin typeface="Calibri"/>
              <a:ea typeface="Calibri"/>
              <a:cs typeface="Calibri"/>
              <a:sym typeface="Calibri"/>
            </a:endParaRPr>
          </a:p>
          <a:p>
            <a:pPr marL="342900" marR="0" lvl="0" indent="-342900" algn="l" rtl="0">
              <a:lnSpc>
                <a:spcPct val="90000"/>
              </a:lnSpc>
              <a:spcBef>
                <a:spcPts val="400"/>
              </a:spcBef>
              <a:spcAft>
                <a:spcPts val="0"/>
              </a:spcAft>
              <a:buClr>
                <a:schemeClr val="dk1"/>
              </a:buClr>
              <a:buSzPts val="2000"/>
              <a:buFont typeface="Noto Sans Symbols"/>
              <a:buNone/>
            </a:pPr>
            <a:endParaRPr sz="2000" b="0" i="0" u="none" strike="noStrike" cap="none">
              <a:solidFill>
                <a:schemeClr val="lt2"/>
              </a:solidFill>
              <a:latin typeface="Calibri"/>
              <a:ea typeface="Calibri"/>
              <a:cs typeface="Calibri"/>
              <a:sym typeface="Calibri"/>
            </a:endParaRPr>
          </a:p>
          <a:p>
            <a:pPr marL="342900" marR="0" lvl="0" indent="-342900" algn="l" rtl="0">
              <a:lnSpc>
                <a:spcPct val="90000"/>
              </a:lnSpc>
              <a:spcBef>
                <a:spcPts val="400"/>
              </a:spcBef>
              <a:spcAft>
                <a:spcPts val="0"/>
              </a:spcAft>
              <a:buClr>
                <a:schemeClr val="dk1"/>
              </a:buClr>
              <a:buSzPts val="2000"/>
              <a:buFont typeface="Noto Sans Symbols"/>
              <a:buNone/>
            </a:pPr>
            <a:endParaRPr sz="2000" b="0" i="0" u="none" strike="noStrike" cap="none">
              <a:solidFill>
                <a:schemeClr val="lt2"/>
              </a:solidFill>
              <a:latin typeface="Calibri"/>
              <a:ea typeface="Calibri"/>
              <a:cs typeface="Calibri"/>
              <a:sym typeface="Calibri"/>
            </a:endParaRPr>
          </a:p>
          <a:p>
            <a:pPr marL="0" marR="0" lvl="0" indent="0" algn="l" rtl="0">
              <a:lnSpc>
                <a:spcPct val="90000"/>
              </a:lnSpc>
              <a:spcBef>
                <a:spcPts val="400"/>
              </a:spcBef>
              <a:spcAft>
                <a:spcPts val="0"/>
              </a:spcAft>
              <a:buClr>
                <a:schemeClr val="dk1"/>
              </a:buClr>
              <a:buSzPts val="2000"/>
              <a:buFont typeface="Calibri"/>
              <a:buNone/>
            </a:pPr>
            <a:endParaRPr sz="2000" b="1" i="0" u="sng" strike="noStrike" cap="none">
              <a:solidFill>
                <a:schemeClr val="lt2"/>
              </a:solidFill>
              <a:latin typeface="Calibri"/>
              <a:ea typeface="Calibri"/>
              <a:cs typeface="Calibri"/>
              <a:sym typeface="Calibri"/>
            </a:endParaRPr>
          </a:p>
          <a:p>
            <a:pPr marL="0" marR="0" lvl="0" indent="0" algn="l" rtl="0">
              <a:lnSpc>
                <a:spcPct val="90000"/>
              </a:lnSpc>
              <a:spcBef>
                <a:spcPts val="400"/>
              </a:spcBef>
              <a:spcAft>
                <a:spcPts val="0"/>
              </a:spcAft>
              <a:buClr>
                <a:schemeClr val="lt2"/>
              </a:buClr>
              <a:buSzPts val="2000"/>
              <a:buFont typeface="Calibri"/>
              <a:buNone/>
            </a:pPr>
            <a:r>
              <a:rPr lang="fr-FR" sz="2000" b="0" i="0" u="none" strike="noStrike" cap="none">
                <a:solidFill>
                  <a:schemeClr val="lt2"/>
                </a:solidFill>
                <a:latin typeface="Calibri"/>
                <a:ea typeface="Calibri"/>
                <a:cs typeface="Calibri"/>
                <a:sym typeface="Calibri"/>
              </a:rPr>
              <a:t>en Java.</a:t>
            </a:r>
            <a:endParaRPr sz="1400" b="0" i="0" u="none" strike="noStrike" cap="none">
              <a:solidFill>
                <a:srgbClr val="000000"/>
              </a:solidFill>
              <a:latin typeface="Arial"/>
              <a:ea typeface="Arial"/>
              <a:cs typeface="Arial"/>
              <a:sym typeface="Arial"/>
            </a:endParaRPr>
          </a:p>
        </p:txBody>
      </p:sp>
      <p:sp>
        <p:nvSpPr>
          <p:cNvPr id="391" name="Google Shape;391;p36"/>
          <p:cNvSpPr/>
          <p:nvPr/>
        </p:nvSpPr>
        <p:spPr>
          <a:xfrm>
            <a:off x="1725039" y="3903757"/>
            <a:ext cx="8785423" cy="2736304"/>
          </a:xfrm>
          <a:prstGeom prst="rect">
            <a:avLst/>
          </a:prstGeom>
          <a:solidFill>
            <a:schemeClr val="lt1"/>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1800"/>
              <a:buFont typeface="Noto Sans Symbols"/>
              <a:buNone/>
            </a:pPr>
            <a:r>
              <a:rPr lang="fr-FR" sz="1800" b="0" i="0" u="none" strike="noStrike" cap="none">
                <a:solidFill>
                  <a:schemeClr val="dk1"/>
                </a:solidFill>
                <a:latin typeface="Calibri"/>
                <a:ea typeface="Calibri"/>
                <a:cs typeface="Calibri"/>
                <a:sym typeface="Calibri"/>
              </a:rPr>
              <a:t>public class </a:t>
            </a:r>
            <a:r>
              <a:rPr lang="fr-FR" sz="1800" b="0" i="0" u="none" strike="noStrike" cap="none">
                <a:solidFill>
                  <a:schemeClr val="accent6"/>
                </a:solidFill>
                <a:latin typeface="Calibri"/>
                <a:ea typeface="Calibri"/>
                <a:cs typeface="Calibri"/>
                <a:sym typeface="Calibri"/>
              </a:rPr>
              <a:t>EmployeException</a:t>
            </a:r>
            <a:r>
              <a:rPr lang="fr-FR" sz="1800" b="0" i="0" u="none" strike="noStrike" cap="none">
                <a:solidFill>
                  <a:schemeClr val="dk1"/>
                </a:solidFill>
                <a:latin typeface="Calibri"/>
                <a:ea typeface="Calibri"/>
                <a:cs typeface="Calibri"/>
                <a:sym typeface="Calibri"/>
              </a:rPr>
              <a:t>  extends Exception {</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800"/>
              <a:buFont typeface="Noto Sans Symbols"/>
              <a:buNone/>
            </a:pPr>
            <a:r>
              <a:rPr lang="fr-FR" sz="1800" b="0" i="0" u="none" strike="noStrike" cap="none">
                <a:solidFill>
                  <a:schemeClr val="dk1"/>
                </a:solidFill>
                <a:latin typeface="Calibri"/>
                <a:ea typeface="Calibri"/>
                <a:cs typeface="Calibri"/>
                <a:sym typeface="Calibri"/>
              </a:rPr>
              <a:t>public </a:t>
            </a:r>
            <a:r>
              <a:rPr lang="fr-FR" sz="1800" b="0" i="0" u="none" strike="noStrike" cap="none">
                <a:solidFill>
                  <a:schemeClr val="accent6"/>
                </a:solidFill>
                <a:latin typeface="Calibri"/>
                <a:ea typeface="Calibri"/>
                <a:cs typeface="Calibri"/>
                <a:sym typeface="Calibri"/>
              </a:rPr>
              <a:t>EmployeException</a:t>
            </a:r>
            <a:r>
              <a:rPr lang="fr-FR" sz="1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800"/>
              <a:buFont typeface="Noto Sans Symbols"/>
              <a:buNone/>
            </a:pPr>
            <a:r>
              <a:rPr lang="fr-FR" sz="1800" b="0" i="0" u="none" strike="noStrike" cap="none">
                <a:solidFill>
                  <a:schemeClr val="dk1"/>
                </a:solidFill>
                <a:latin typeface="Calibri"/>
                <a:ea typeface="Calibri"/>
                <a:cs typeface="Calibri"/>
                <a:sym typeface="Calibri"/>
              </a:rPr>
              <a:t>           super();</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800"/>
              <a:buFont typeface="Noto Sans Symbols"/>
              <a:buNone/>
            </a:pPr>
            <a:r>
              <a:rPr lang="fr-FR"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1800"/>
              <a:buFont typeface="Noto Sans Symbols"/>
              <a:buNone/>
            </a:pPr>
            <a:r>
              <a:rPr lang="fr-FR" sz="1800" b="0" i="0" u="none" strike="noStrike" cap="none">
                <a:solidFill>
                  <a:schemeClr val="dk1"/>
                </a:solidFill>
                <a:latin typeface="Calibri"/>
                <a:ea typeface="Calibri"/>
                <a:cs typeface="Calibri"/>
                <a:sym typeface="Calibri"/>
              </a:rPr>
              <a:t>public </a:t>
            </a:r>
            <a:r>
              <a:rPr lang="fr-FR" sz="1800" b="0" i="0" u="none" strike="noStrike" cap="none">
                <a:solidFill>
                  <a:schemeClr val="accent6"/>
                </a:solidFill>
                <a:latin typeface="Calibri"/>
                <a:ea typeface="Calibri"/>
                <a:cs typeface="Calibri"/>
                <a:sym typeface="Calibri"/>
              </a:rPr>
              <a:t>EmployeException(String</a:t>
            </a:r>
            <a:r>
              <a:rPr lang="fr-FR" sz="1800" b="0" i="0" u="none" strike="noStrike" cap="none">
                <a:solidFill>
                  <a:schemeClr val="dk1"/>
                </a:solidFill>
                <a:latin typeface="Calibri"/>
                <a:ea typeface="Calibri"/>
                <a:cs typeface="Calibri"/>
                <a:sym typeface="Calibri"/>
              </a:rPr>
              <a:t> message){</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800"/>
              <a:buFont typeface="Noto Sans Symbols"/>
              <a:buNone/>
            </a:pPr>
            <a:r>
              <a:rPr lang="fr-FR" sz="1800" b="0" i="0" u="none" strike="noStrike" cap="none">
                <a:solidFill>
                  <a:schemeClr val="dk1"/>
                </a:solidFill>
                <a:latin typeface="Calibri"/>
                <a:ea typeface="Calibri"/>
                <a:cs typeface="Calibri"/>
                <a:sym typeface="Calibri"/>
              </a:rPr>
              <a:t>super(message);</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800"/>
              <a:buFont typeface="Noto Sans Symbols"/>
              <a:buNone/>
            </a:pPr>
            <a:r>
              <a:rPr lang="fr-FR" sz="1800" b="0" i="0" u="none" strike="noStrike" cap="none">
                <a:solidFill>
                  <a:schemeClr val="dk1"/>
                </a:solidFill>
                <a:latin typeface="Calibri"/>
                <a:ea typeface="Calibri"/>
                <a:cs typeface="Calibri"/>
                <a:sym typeface="Calibri"/>
              </a:rPr>
              <a:t>System.out.println("Vous essayez d'instancier un Employe  avec un age  négatif !");</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800"/>
              <a:buFont typeface="Noto Sans Symbols"/>
              <a:buNone/>
            </a:pPr>
            <a:r>
              <a:rPr lang="fr-FR" sz="1800" b="0" i="0" u="none" strike="noStrike" cap="none">
                <a:solidFill>
                  <a:schemeClr val="dk1"/>
                </a:solidFill>
                <a:latin typeface="Calibri"/>
                <a:ea typeface="Calibri"/>
                <a:cs typeface="Calibri"/>
                <a:sym typeface="Calibri"/>
              </a:rPr>
              <a:t> } }</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37</a:t>
            </a:fld>
            <a:endParaRPr/>
          </a:p>
        </p:txBody>
      </p:sp>
      <p:grpSp>
        <p:nvGrpSpPr>
          <p:cNvPr id="397" name="Google Shape;397;p37"/>
          <p:cNvGrpSpPr/>
          <p:nvPr/>
        </p:nvGrpSpPr>
        <p:grpSpPr>
          <a:xfrm>
            <a:off x="0" y="1214290"/>
            <a:ext cx="12192000" cy="4254648"/>
            <a:chOff x="-1672473" y="1214290"/>
            <a:chExt cx="12192000" cy="4254648"/>
          </a:xfrm>
        </p:grpSpPr>
        <p:sp>
          <p:nvSpPr>
            <p:cNvPr id="398" name="Google Shape;398;p37"/>
            <p:cNvSpPr/>
            <p:nvPr/>
          </p:nvSpPr>
          <p:spPr>
            <a:xfrm>
              <a:off x="-1672473" y="2565400"/>
              <a:ext cx="12192000" cy="2016125"/>
            </a:xfrm>
            <a:prstGeom prst="rect">
              <a:avLst/>
            </a:prstGeom>
            <a:solidFill>
              <a:schemeClr val="lt2"/>
            </a:solidFill>
            <a:ln w="12700"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509"/>
                <a:buFont typeface="Arial"/>
                <a:buNone/>
              </a:pPr>
              <a:endParaRPr sz="3509" b="1" i="1" u="none" strike="noStrike" cap="none">
                <a:solidFill>
                  <a:schemeClr val="dk1"/>
                </a:solidFill>
                <a:latin typeface="Calibri"/>
                <a:ea typeface="Calibri"/>
                <a:cs typeface="Calibri"/>
                <a:sym typeface="Calibri"/>
              </a:endParaRPr>
            </a:p>
          </p:txBody>
        </p:sp>
        <p:pic>
          <p:nvPicPr>
            <p:cNvPr id="399" name="Google Shape;399;p37"/>
            <p:cNvPicPr preferRelativeResize="0"/>
            <p:nvPr/>
          </p:nvPicPr>
          <p:blipFill rotWithShape="1">
            <a:blip r:embed="rId3">
              <a:alphaModFix/>
            </a:blip>
            <a:srcRect/>
            <a:stretch/>
          </p:blipFill>
          <p:spPr>
            <a:xfrm>
              <a:off x="6349823" y="1214290"/>
              <a:ext cx="3919808" cy="4254648"/>
            </a:xfrm>
            <a:prstGeom prst="rect">
              <a:avLst/>
            </a:prstGeom>
            <a:noFill/>
            <a:ln>
              <a:noFill/>
            </a:ln>
          </p:spPr>
        </p:pic>
      </p:grpSp>
      <p:sp>
        <p:nvSpPr>
          <p:cNvPr id="400" name="Google Shape;400;p37"/>
          <p:cNvSpPr txBox="1"/>
          <p:nvPr/>
        </p:nvSpPr>
        <p:spPr>
          <a:xfrm>
            <a:off x="123582" y="3155655"/>
            <a:ext cx="8229600" cy="1022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fr-FR" sz="3600" b="1" i="1" u="none" strike="noStrike" cap="none">
                <a:solidFill>
                  <a:schemeClr val="dk1"/>
                </a:solidFill>
                <a:latin typeface="Calibri"/>
                <a:ea typeface="Calibri"/>
                <a:cs typeface="Calibri"/>
                <a:sym typeface="Calibri"/>
              </a:rPr>
              <a:t> Remarques</a:t>
            </a:r>
            <a:endParaRPr sz="3600" b="1"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8"/>
          <p:cNvSpPr/>
          <p:nvPr/>
        </p:nvSpPr>
        <p:spPr>
          <a:xfrm>
            <a:off x="1682885" y="3035030"/>
            <a:ext cx="9085634" cy="2500008"/>
          </a:xfrm>
          <a:prstGeom prst="rect">
            <a:avLst/>
          </a:prstGeom>
          <a:solidFill>
            <a:srgbClr val="E1EFD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6" name="Google Shape;406;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Remarques</a:t>
            </a:r>
            <a:endParaRPr/>
          </a:p>
        </p:txBody>
      </p:sp>
      <p:sp>
        <p:nvSpPr>
          <p:cNvPr id="407" name="Google Shape;40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38</a:t>
            </a:fld>
            <a:endParaRPr/>
          </a:p>
        </p:txBody>
      </p:sp>
      <p:sp>
        <p:nvSpPr>
          <p:cNvPr id="408" name="Google Shape;408;p38"/>
          <p:cNvSpPr txBox="1"/>
          <p:nvPr/>
        </p:nvSpPr>
        <p:spPr>
          <a:xfrm>
            <a:off x="1526769" y="1168501"/>
            <a:ext cx="9827031" cy="46894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a:p>
            <a:pPr marL="342900" marR="0" lvl="0" indent="-342900" algn="l" rtl="0">
              <a:lnSpc>
                <a:spcPct val="150000"/>
              </a:lnSpc>
              <a:spcBef>
                <a:spcPts val="480"/>
              </a:spcBef>
              <a:spcAft>
                <a:spcPts val="0"/>
              </a:spcAft>
              <a:buClr>
                <a:schemeClr val="dk1"/>
              </a:buClr>
              <a:buSzPts val="2400"/>
              <a:buFont typeface="Noto Sans Symbols"/>
              <a:buNone/>
            </a:pPr>
            <a:r>
              <a:rPr lang="fr-FR" sz="2400" b="0" i="0" u="none" strike="noStrike" cap="none">
                <a:solidFill>
                  <a:schemeClr val="dk1"/>
                </a:solidFill>
                <a:latin typeface="Times New Roman"/>
                <a:ea typeface="Times New Roman"/>
                <a:cs typeface="Times New Roman"/>
                <a:sym typeface="Times New Roman"/>
              </a:rPr>
              <a:t>- le bloc try et les gestionnaires associés doivent être contigus. </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480"/>
              </a:spcBef>
              <a:spcAft>
                <a:spcPts val="0"/>
              </a:spcAft>
              <a:buClr>
                <a:schemeClr val="dk1"/>
              </a:buClr>
              <a:buSzPts val="2400"/>
              <a:buFont typeface="Noto Sans Symbols"/>
              <a:buNone/>
            </a:pPr>
            <a:r>
              <a:rPr lang="fr-FR" sz="2400" b="0" i="0" u="none" strike="noStrike" cap="none">
                <a:solidFill>
                  <a:schemeClr val="dk1"/>
                </a:solidFill>
                <a:latin typeface="Times New Roman"/>
                <a:ea typeface="Times New Roman"/>
                <a:cs typeface="Times New Roman"/>
                <a:sym typeface="Times New Roman"/>
              </a:rPr>
              <a:t>   Cette construction est erronée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400"/>
              </a:spcBef>
              <a:spcAft>
                <a:spcPts val="0"/>
              </a:spcAft>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400"/>
              </a:spcBef>
              <a:spcAft>
                <a:spcPts val="0"/>
              </a:spcAft>
              <a:buClr>
                <a:schemeClr val="dk1"/>
              </a:buClr>
              <a:buSzPts val="2000"/>
              <a:buFont typeface="Noto Sans Symbols"/>
              <a:buNone/>
            </a:pPr>
            <a:r>
              <a:rPr lang="fr-FR" sz="2000" b="0" i="0" u="none" strike="noStrike" cap="none">
                <a:solidFill>
                  <a:schemeClr val="dk1"/>
                </a:solidFill>
                <a:latin typeface="Calibri"/>
                <a:ea typeface="Calibri"/>
                <a:cs typeface="Calibri"/>
                <a:sym typeface="Calibri"/>
              </a:rPr>
              <a:t>	</a:t>
            </a:r>
            <a:r>
              <a:rPr lang="fr-FR" sz="1800" b="0" i="0" u="none" strike="noStrike" cap="none">
                <a:solidFill>
                  <a:schemeClr val="dk1"/>
                </a:solidFill>
                <a:latin typeface="Calibri"/>
                <a:ea typeface="Calibri"/>
                <a:cs typeface="Calibri"/>
                <a:sym typeface="Calibri"/>
              </a:rPr>
              <a:t>	</a:t>
            </a:r>
            <a:r>
              <a:rPr lang="fr-FR" sz="1800" b="1" i="0" u="none" strike="noStrike" cap="none">
                <a:solidFill>
                  <a:schemeClr val="accent6"/>
                </a:solidFill>
                <a:latin typeface="Calibri"/>
                <a:ea typeface="Calibri"/>
                <a:cs typeface="Calibri"/>
                <a:sym typeface="Calibri"/>
              </a:rPr>
              <a:t>try</a:t>
            </a:r>
            <a:endParaRPr sz="1800" b="1" i="0" u="none" strike="noStrike" cap="none">
              <a:solidFill>
                <a:schemeClr val="accent6"/>
              </a:solidFill>
              <a:latin typeface="Calibri"/>
              <a:ea typeface="Calibri"/>
              <a:cs typeface="Calibri"/>
              <a:sym typeface="Calibri"/>
            </a:endParaRPr>
          </a:p>
          <a:p>
            <a:pPr marL="342900" marR="0" lvl="0" indent="-342900" algn="l" rtl="0">
              <a:lnSpc>
                <a:spcPct val="90000"/>
              </a:lnSpc>
              <a:spcBef>
                <a:spcPts val="360"/>
              </a:spcBef>
              <a:spcAft>
                <a:spcPts val="0"/>
              </a:spcAft>
              <a:buClr>
                <a:schemeClr val="dk1"/>
              </a:buClr>
              <a:buSzPts val="1800"/>
              <a:buFont typeface="Noto Sans Symbols"/>
              <a:buNone/>
            </a:pPr>
            <a:r>
              <a:rPr lang="fr-FR" sz="1800" b="0" i="0" u="none" strike="noStrike" cap="none">
                <a:solidFill>
                  <a:schemeClr val="dk1"/>
                </a:solidFill>
                <a:latin typeface="Calibri"/>
                <a:ea typeface="Calibri"/>
                <a:cs typeface="Calibri"/>
                <a:sym typeface="Calibri"/>
              </a:rPr>
              <a:t>		{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60"/>
              </a:spcBef>
              <a:spcAft>
                <a:spcPts val="0"/>
              </a:spcAft>
              <a:buClr>
                <a:schemeClr val="dk1"/>
              </a:buClr>
              <a:buSzPts val="1800"/>
              <a:buFont typeface="Noto Sans Symbols"/>
              <a:buNone/>
            </a:pPr>
            <a:r>
              <a:rPr lang="fr-FR"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60"/>
              </a:spcBef>
              <a:spcAft>
                <a:spcPts val="0"/>
              </a:spcAft>
              <a:buClr>
                <a:schemeClr val="dk1"/>
              </a:buClr>
              <a:buSzPts val="1800"/>
              <a:buFont typeface="Noto Sans Symbols"/>
              <a:buNone/>
            </a:pPr>
            <a:r>
              <a:rPr lang="fr-FR"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60"/>
              </a:spcBef>
              <a:spcAft>
                <a:spcPts val="0"/>
              </a:spcAft>
              <a:buClr>
                <a:schemeClr val="dk1"/>
              </a:buClr>
              <a:buSzPts val="1800"/>
              <a:buFont typeface="Noto Sans Symbols"/>
              <a:buNone/>
            </a:pPr>
            <a:r>
              <a:rPr lang="fr-FR"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360"/>
              </a:spcBef>
              <a:spcAft>
                <a:spcPts val="0"/>
              </a:spcAft>
              <a:buClr>
                <a:schemeClr val="dk1"/>
              </a:buClr>
              <a:buSzPts val="1800"/>
              <a:buFont typeface="Noto Sans Symbols"/>
              <a:buNone/>
            </a:pPr>
            <a:r>
              <a:rPr lang="fr-FR" sz="1800" b="0" i="0" u="none" strike="noStrike" cap="none">
                <a:solidFill>
                  <a:schemeClr val="dk1"/>
                </a:solidFill>
                <a:latin typeface="Calibri"/>
                <a:ea typeface="Calibri"/>
                <a:cs typeface="Calibri"/>
                <a:sym typeface="Calibri"/>
              </a:rPr>
              <a:t>		</a:t>
            </a:r>
            <a:r>
              <a:rPr lang="fr-FR" sz="1800" b="1" i="0" u="none" strike="noStrike" cap="none">
                <a:solidFill>
                  <a:schemeClr val="accent6"/>
                </a:solidFill>
                <a:latin typeface="Calibri"/>
                <a:ea typeface="Calibri"/>
                <a:cs typeface="Calibri"/>
                <a:sym typeface="Calibri"/>
              </a:rPr>
              <a:t>catch</a:t>
            </a:r>
            <a:r>
              <a:rPr lang="fr-FR" sz="1800" b="0" i="0" u="none" strike="noStrike" cap="none">
                <a:solidFill>
                  <a:schemeClr val="dk1"/>
                </a:solidFill>
                <a:latin typeface="Calibri"/>
                <a:ea typeface="Calibri"/>
                <a:cs typeface="Calibri"/>
                <a:sym typeface="Calibri"/>
              </a:rPr>
              <a:t> (ErrConst)   // erreur : catch doit être contigu au bloc try</a:t>
            </a:r>
            <a:endParaRPr sz="180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360"/>
              </a:spcBef>
              <a:spcAft>
                <a:spcPts val="0"/>
              </a:spcAft>
              <a:buClr>
                <a:schemeClr val="dk1"/>
              </a:buClr>
              <a:buSzPts val="1800"/>
              <a:buFont typeface="Noto Sans Symbols"/>
              <a:buNone/>
            </a:pPr>
            <a:r>
              <a:rPr lang="fr-FR" sz="1800" b="0" i="0" u="none" strike="noStrike" cap="none">
                <a:solidFill>
                  <a:schemeClr val="dk1"/>
                </a:solidFill>
                <a:latin typeface="Calibri"/>
                <a:ea typeface="Calibri"/>
                <a:cs typeface="Calibri"/>
                <a:sym typeface="Calibri"/>
              </a:rPr>
              <a:t>		{ .....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6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342900" marR="0" lvl="0" indent="-342900" algn="l" rtl="0">
              <a:lnSpc>
                <a:spcPct val="150000"/>
              </a:lnSpc>
              <a:spcBef>
                <a:spcPts val="48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 Vous pouvez ajouter autant de blocs catch que vous le voulez à la suite d'un bloc try, mais respectez l'ordre : </a:t>
            </a:r>
            <a:r>
              <a:rPr lang="fr-FR" sz="2400" b="0" i="0" u="sng" strike="noStrike" cap="none">
                <a:solidFill>
                  <a:schemeClr val="dk1"/>
                </a:solidFill>
                <a:latin typeface="Times New Roman"/>
                <a:ea typeface="Times New Roman"/>
                <a:cs typeface="Times New Roman"/>
                <a:sym typeface="Times New Roman"/>
              </a:rPr>
              <a:t>du plus pertinent au moins pertinent</a:t>
            </a:r>
            <a:r>
              <a:rPr lang="fr-FR"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fr-FR" b="1" u="sng"/>
              <a:t>Quelques méthodes de la classe throwable:</a:t>
            </a:r>
            <a:endParaRPr/>
          </a:p>
          <a:p>
            <a:pPr marL="228600" lvl="0" indent="-50800" algn="l" rtl="0">
              <a:lnSpc>
                <a:spcPct val="90000"/>
              </a:lnSpc>
              <a:spcBef>
                <a:spcPts val="1000"/>
              </a:spcBef>
              <a:spcAft>
                <a:spcPts val="0"/>
              </a:spcAft>
              <a:buClr>
                <a:schemeClr val="dk1"/>
              </a:buClr>
              <a:buSzPts val="2800"/>
              <a:buNone/>
            </a:pPr>
            <a:endParaRPr/>
          </a:p>
        </p:txBody>
      </p:sp>
      <p:sp>
        <p:nvSpPr>
          <p:cNvPr id="414" name="Google Shape;41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39</a:t>
            </a:fld>
            <a:endParaRPr/>
          </a:p>
        </p:txBody>
      </p:sp>
      <p:sp>
        <p:nvSpPr>
          <p:cNvPr id="415" name="Google Shape;415;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Remarques</a:t>
            </a:r>
            <a:endParaRPr/>
          </a:p>
        </p:txBody>
      </p:sp>
      <p:graphicFrame>
        <p:nvGraphicFramePr>
          <p:cNvPr id="416" name="Google Shape;416;p39"/>
          <p:cNvGraphicFramePr/>
          <p:nvPr/>
        </p:nvGraphicFramePr>
        <p:xfrm>
          <a:off x="963038" y="2684833"/>
          <a:ext cx="3000000" cy="3000000"/>
        </p:xfrm>
        <a:graphic>
          <a:graphicData uri="http://schemas.openxmlformats.org/drawingml/2006/table">
            <a:tbl>
              <a:tblPr firstRow="1" bandRow="1">
                <a:noFill/>
                <a:tableStyleId>{6E6EADED-3951-4301-A303-C321B80C350D}</a:tableStyleId>
              </a:tblPr>
              <a:tblGrid>
                <a:gridCol w="3618700">
                  <a:extLst>
                    <a:ext uri="{9D8B030D-6E8A-4147-A177-3AD203B41FA5}">
                      <a16:colId xmlns:a16="http://schemas.microsoft.com/office/drawing/2014/main" val="20000"/>
                    </a:ext>
                  </a:extLst>
                </a:gridCol>
                <a:gridCol w="7237375">
                  <a:extLst>
                    <a:ext uri="{9D8B030D-6E8A-4147-A177-3AD203B41FA5}">
                      <a16:colId xmlns:a16="http://schemas.microsoft.com/office/drawing/2014/main" val="20001"/>
                    </a:ext>
                  </a:extLst>
                </a:gridCol>
              </a:tblGrid>
              <a:tr h="822850">
                <a:tc>
                  <a:txBody>
                    <a:bodyPr/>
                    <a:lstStyle/>
                    <a:p>
                      <a:pPr marL="0" marR="0" lvl="0" indent="0" algn="l" rtl="0">
                        <a:lnSpc>
                          <a:spcPct val="100000"/>
                        </a:lnSpc>
                        <a:spcBef>
                          <a:spcPts val="0"/>
                        </a:spcBef>
                        <a:spcAft>
                          <a:spcPts val="0"/>
                        </a:spcAft>
                        <a:buClr>
                          <a:srgbClr val="000000"/>
                        </a:buClr>
                        <a:buSzPts val="1800"/>
                        <a:buFont typeface="Arial"/>
                        <a:buNone/>
                      </a:pPr>
                      <a:r>
                        <a:rPr lang="fr-FR" sz="1800" u="none" strike="noStrike" cap="none"/>
                        <a:t>String getMessage()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fr-FR" sz="1800" b="0" u="none" strike="noStrike" cap="none"/>
                        <a:t>retourne le message d’erreur associé à l’instance de Throwable </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0"/>
                  </a:ext>
                </a:extLst>
              </a:tr>
              <a:tr h="411425">
                <a:tc>
                  <a:txBody>
                    <a:bodyPr/>
                    <a:lstStyle/>
                    <a:p>
                      <a:pPr marL="0" marR="0" lvl="0" indent="0" algn="l" rtl="0">
                        <a:lnSpc>
                          <a:spcPct val="100000"/>
                        </a:lnSpc>
                        <a:spcBef>
                          <a:spcPts val="0"/>
                        </a:spcBef>
                        <a:spcAft>
                          <a:spcPts val="0"/>
                        </a:spcAft>
                        <a:buClr>
                          <a:srgbClr val="000000"/>
                        </a:buClr>
                        <a:buSzPts val="1800"/>
                        <a:buFont typeface="Arial"/>
                        <a:buNone/>
                      </a:pPr>
                      <a:r>
                        <a:rPr lang="fr-FR" sz="1800" b="1" u="none" strike="noStrike" cap="none"/>
                        <a:t>void printStackTrace()</a:t>
                      </a: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fr-FR" sz="1800" u="none" strike="noStrike" cap="none"/>
                        <a:t>Imprime le contenu de la pile dans le fichier d’erreur err</a:t>
                      </a:r>
                      <a:endParaRPr sz="1800" u="none" strike="noStrike" cap="none"/>
                    </a:p>
                  </a:txBody>
                  <a:tcPr marL="91450" marR="91450" marT="45725" marB="45725"/>
                </a:tc>
                <a:extLst>
                  <a:ext uri="{0D108BD9-81ED-4DB2-BD59-A6C34878D82A}">
                    <a16:rowId xmlns:a16="http://schemas.microsoft.com/office/drawing/2014/main" val="10001"/>
                  </a:ext>
                </a:extLst>
              </a:tr>
              <a:tr h="2214950">
                <a:tc>
                  <a:txBody>
                    <a:bodyPr/>
                    <a:lstStyle/>
                    <a:p>
                      <a:pPr marL="0" marR="0" lvl="0" indent="0" algn="l" rtl="0">
                        <a:lnSpc>
                          <a:spcPct val="100000"/>
                        </a:lnSpc>
                        <a:spcBef>
                          <a:spcPts val="0"/>
                        </a:spcBef>
                        <a:spcAft>
                          <a:spcPts val="0"/>
                        </a:spcAft>
                        <a:buClr>
                          <a:srgbClr val="000000"/>
                        </a:buClr>
                        <a:buSzPts val="1800"/>
                        <a:buFont typeface="Arial"/>
                        <a:buNone/>
                      </a:pPr>
                      <a:r>
                        <a:rPr lang="fr-FR" sz="1800" b="1" u="none" strike="noStrike" cap="none"/>
                        <a:t>StackTraceElement[]getStackTrace()</a:t>
                      </a: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fr-FR" sz="1800" u="none" strike="noStrike" cap="none"/>
                        <a:t>Retourne un tableau représentant l'état de la pile, au moment où a été levée l'exception. Un élément de stack, contient les informations suivantes : </a:t>
                      </a:r>
                      <a:endParaRPr sz="1800" u="none" strike="noStrike" cap="none"/>
                    </a:p>
                    <a:p>
                      <a:pPr marL="0" marR="0" lvl="0" indent="0" algn="l" rtl="0">
                        <a:lnSpc>
                          <a:spcPct val="100000"/>
                        </a:lnSpc>
                        <a:spcBef>
                          <a:spcPts val="0"/>
                        </a:spcBef>
                        <a:spcAft>
                          <a:spcPts val="0"/>
                        </a:spcAft>
                        <a:buClr>
                          <a:schemeClr val="dk1"/>
                        </a:buClr>
                        <a:buSzPts val="1800"/>
                        <a:buFont typeface="Arial"/>
                        <a:buNone/>
                      </a:pPr>
                      <a:endParaRPr sz="1800" u="none" strike="noStrike" cap="none"/>
                    </a:p>
                    <a:p>
                      <a:pPr marL="0" marR="0" lvl="0" indent="0" algn="l" rtl="0">
                        <a:lnSpc>
                          <a:spcPct val="100000"/>
                        </a:lnSpc>
                        <a:spcBef>
                          <a:spcPts val="0"/>
                        </a:spcBef>
                        <a:spcAft>
                          <a:spcPts val="0"/>
                        </a:spcAft>
                        <a:buClr>
                          <a:schemeClr val="dk1"/>
                        </a:buClr>
                        <a:buSzPts val="1800"/>
                        <a:buFont typeface="Arial"/>
                        <a:buNone/>
                      </a:pPr>
                      <a:r>
                        <a:rPr lang="fr-FR" sz="1800" u="none" strike="noStrike" cap="none"/>
                        <a:t>            -le nom de la méthode</a:t>
                      </a:r>
                      <a:endParaRPr sz="1400" u="none" strike="noStrike" cap="none"/>
                    </a:p>
                    <a:p>
                      <a:pPr marL="0" marR="0" lvl="0" indent="0" algn="l" rtl="0">
                        <a:lnSpc>
                          <a:spcPct val="100000"/>
                        </a:lnSpc>
                        <a:spcBef>
                          <a:spcPts val="0"/>
                        </a:spcBef>
                        <a:spcAft>
                          <a:spcPts val="0"/>
                        </a:spcAft>
                        <a:buClr>
                          <a:schemeClr val="dk1"/>
                        </a:buClr>
                        <a:buSzPts val="1800"/>
                        <a:buFont typeface="Arial"/>
                        <a:buNone/>
                      </a:pPr>
                      <a:r>
                        <a:rPr lang="fr-FR" sz="1800" u="none" strike="noStrike" cap="none"/>
                        <a:t>            -le numéro de ligne où a été levée l'exception</a:t>
                      </a:r>
                      <a:endParaRPr sz="1400" u="none" strike="noStrike" cap="none"/>
                    </a:p>
                    <a:p>
                      <a:pPr marL="0" marR="0" lvl="0" indent="0" algn="l" rtl="0">
                        <a:lnSpc>
                          <a:spcPct val="100000"/>
                        </a:lnSpc>
                        <a:spcBef>
                          <a:spcPts val="0"/>
                        </a:spcBef>
                        <a:spcAft>
                          <a:spcPts val="0"/>
                        </a:spcAft>
                        <a:buClr>
                          <a:schemeClr val="dk1"/>
                        </a:buClr>
                        <a:buSzPts val="1800"/>
                        <a:buFont typeface="Arial"/>
                        <a:buNone/>
                      </a:pPr>
                      <a:r>
                        <a:rPr lang="fr-FR" sz="1800" u="none" strike="noStrike" cap="none"/>
                        <a:t>            -le nom de la classe</a:t>
                      </a:r>
                      <a:endParaRPr sz="1400" u="none" strike="noStrike" cap="none"/>
                    </a:p>
                    <a:p>
                      <a:pPr marL="0" marR="0" lvl="0" indent="0" algn="l" rtl="0">
                        <a:lnSpc>
                          <a:spcPct val="100000"/>
                        </a:lnSpc>
                        <a:spcBef>
                          <a:spcPts val="0"/>
                        </a:spcBef>
                        <a:spcAft>
                          <a:spcPts val="0"/>
                        </a:spcAft>
                        <a:buClr>
                          <a:schemeClr val="dk1"/>
                        </a:buClr>
                        <a:buSzPts val="1800"/>
                        <a:buFont typeface="Arial"/>
                        <a:buNone/>
                      </a:pPr>
                      <a:r>
                        <a:rPr lang="fr-FR" sz="1800" u="none" strike="noStrike" cap="none"/>
                        <a:t>            -le nom du fichier</a:t>
                      </a:r>
                      <a:endParaRPr sz="1800" u="none" strike="noStrike" cap="none"/>
                    </a:p>
                  </a:txBody>
                  <a:tcPr marL="38100" marR="38100" marT="38100" marB="38100" anchor="ct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4</a:t>
            </a:fld>
            <a:endParaRPr/>
          </a:p>
        </p:txBody>
      </p:sp>
      <p:grpSp>
        <p:nvGrpSpPr>
          <p:cNvPr id="113" name="Google Shape;113;p4"/>
          <p:cNvGrpSpPr/>
          <p:nvPr/>
        </p:nvGrpSpPr>
        <p:grpSpPr>
          <a:xfrm>
            <a:off x="0" y="1214290"/>
            <a:ext cx="12192000" cy="4254648"/>
            <a:chOff x="-1672473" y="1214290"/>
            <a:chExt cx="12192000" cy="4254648"/>
          </a:xfrm>
        </p:grpSpPr>
        <p:sp>
          <p:nvSpPr>
            <p:cNvPr id="114" name="Google Shape;114;p4"/>
            <p:cNvSpPr/>
            <p:nvPr/>
          </p:nvSpPr>
          <p:spPr>
            <a:xfrm>
              <a:off x="-1672473" y="2565400"/>
              <a:ext cx="12192000" cy="2016125"/>
            </a:xfrm>
            <a:prstGeom prst="rect">
              <a:avLst/>
            </a:prstGeom>
            <a:solidFill>
              <a:schemeClr val="lt2"/>
            </a:solidFill>
            <a:ln w="12700"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509"/>
                <a:buFont typeface="Arial"/>
                <a:buNone/>
              </a:pPr>
              <a:endParaRPr sz="3509" b="1" i="1" u="none" strike="noStrike" cap="none">
                <a:solidFill>
                  <a:schemeClr val="dk1"/>
                </a:solidFill>
                <a:latin typeface="Calibri"/>
                <a:ea typeface="Calibri"/>
                <a:cs typeface="Calibri"/>
                <a:sym typeface="Calibri"/>
              </a:endParaRPr>
            </a:p>
          </p:txBody>
        </p:sp>
        <p:pic>
          <p:nvPicPr>
            <p:cNvPr id="115" name="Google Shape;115;p4"/>
            <p:cNvPicPr preferRelativeResize="0"/>
            <p:nvPr/>
          </p:nvPicPr>
          <p:blipFill rotWithShape="1">
            <a:blip r:embed="rId3">
              <a:alphaModFix/>
            </a:blip>
            <a:srcRect/>
            <a:stretch/>
          </p:blipFill>
          <p:spPr>
            <a:xfrm>
              <a:off x="6349823" y="1214290"/>
              <a:ext cx="3919808" cy="4254648"/>
            </a:xfrm>
            <a:prstGeom prst="rect">
              <a:avLst/>
            </a:prstGeom>
            <a:noFill/>
            <a:ln>
              <a:noFill/>
            </a:ln>
          </p:spPr>
        </p:pic>
      </p:grpSp>
      <p:sp>
        <p:nvSpPr>
          <p:cNvPr id="116" name="Google Shape;116;p4"/>
          <p:cNvSpPr txBox="1"/>
          <p:nvPr/>
        </p:nvSpPr>
        <p:spPr>
          <a:xfrm>
            <a:off x="123582" y="3155655"/>
            <a:ext cx="8229600" cy="1022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fr-FR" sz="3600" b="1" i="1" u="none" strike="noStrike" cap="none">
                <a:solidFill>
                  <a:schemeClr val="dk1"/>
                </a:solidFill>
                <a:latin typeface="Calibri"/>
                <a:ea typeface="Calibri"/>
                <a:cs typeface="Calibri"/>
                <a:sym typeface="Calibri"/>
              </a:rPr>
              <a:t> L’exception</a:t>
            </a:r>
            <a:br>
              <a:rPr lang="fr-FR" sz="3600" b="1" i="1" u="none" strike="noStrike" cap="none">
                <a:solidFill>
                  <a:schemeClr val="dk1"/>
                </a:solidFill>
                <a:latin typeface="Calibri"/>
                <a:ea typeface="Calibri"/>
                <a:cs typeface="Calibri"/>
                <a:sym typeface="Calibri"/>
              </a:rPr>
            </a:br>
            <a:endParaRPr sz="3600" b="1"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0"/>
          <p:cNvSpPr txBox="1">
            <a:spLocks noGrp="1"/>
          </p:cNvSpPr>
          <p:nvPr>
            <p:ph type="title"/>
          </p:nvPr>
        </p:nvSpPr>
        <p:spPr>
          <a:xfrm>
            <a:off x="838200" y="1212589"/>
            <a:ext cx="10515600" cy="146531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fr-FR"/>
              <a:t>Merci pour votre attention</a:t>
            </a:r>
            <a:endParaRPr/>
          </a:p>
        </p:txBody>
      </p:sp>
      <p:sp>
        <p:nvSpPr>
          <p:cNvPr id="422" name="Google Shape;422;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40</a:t>
            </a:fld>
            <a:endParaRPr/>
          </a:p>
        </p:txBody>
      </p:sp>
      <p:pic>
        <p:nvPicPr>
          <p:cNvPr id="423" name="Google Shape;423;p40"/>
          <p:cNvPicPr preferRelativeResize="0"/>
          <p:nvPr/>
        </p:nvPicPr>
        <p:blipFill rotWithShape="1">
          <a:blip r:embed="rId3">
            <a:alphaModFix/>
          </a:blip>
          <a:srcRect/>
          <a:stretch/>
        </p:blipFill>
        <p:spPr>
          <a:xfrm>
            <a:off x="4289195" y="2981566"/>
            <a:ext cx="3109189" cy="33747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Exception : Définition</a:t>
            </a:r>
            <a:endParaRPr/>
          </a:p>
        </p:txBody>
      </p:sp>
      <p:sp>
        <p:nvSpPr>
          <p:cNvPr id="122" name="Google Shape;122;p5"/>
          <p:cNvSpPr txBox="1">
            <a:spLocks noGrp="1"/>
          </p:cNvSpPr>
          <p:nvPr>
            <p:ph type="body" idx="1"/>
          </p:nvPr>
        </p:nvSpPr>
        <p:spPr>
          <a:xfrm>
            <a:off x="648460" y="2304684"/>
            <a:ext cx="11020720" cy="3444361"/>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Font typeface="Noto Sans Symbols"/>
              <a:buChar char="✔"/>
            </a:pPr>
            <a:r>
              <a:rPr lang="fr-FR" sz="2400">
                <a:latin typeface="Times New Roman"/>
                <a:ea typeface="Times New Roman"/>
                <a:cs typeface="Times New Roman"/>
                <a:sym typeface="Times New Roman"/>
              </a:rPr>
              <a:t>Des conditions exceptionnelles d'exécution du programme. Quand une exception se produit, l'exécution normale du programme est interrompue et l'exception est traitée.</a:t>
            </a:r>
            <a:endParaRPr/>
          </a:p>
          <a:p>
            <a:pPr marL="228600" lvl="0" indent="-76200" algn="l" rtl="0">
              <a:lnSpc>
                <a:spcPct val="150000"/>
              </a:lnSpc>
              <a:spcBef>
                <a:spcPts val="1000"/>
              </a:spcBef>
              <a:spcAft>
                <a:spcPts val="0"/>
              </a:spcAft>
              <a:buClr>
                <a:schemeClr val="dk1"/>
              </a:buClr>
              <a:buSzPts val="2400"/>
              <a:buFont typeface="Noto Sans Symbols"/>
              <a:buNone/>
            </a:pPr>
            <a:endParaRPr sz="2400">
              <a:latin typeface="Times New Roman"/>
              <a:ea typeface="Times New Roman"/>
              <a:cs typeface="Times New Roman"/>
              <a:sym typeface="Times New Roman"/>
            </a:endParaRPr>
          </a:p>
          <a:p>
            <a:pPr marL="228600" lvl="0" indent="-228600" algn="l" rtl="0">
              <a:lnSpc>
                <a:spcPct val="150000"/>
              </a:lnSpc>
              <a:spcBef>
                <a:spcPts val="1000"/>
              </a:spcBef>
              <a:spcAft>
                <a:spcPts val="0"/>
              </a:spcAft>
              <a:buClr>
                <a:schemeClr val="dk1"/>
              </a:buClr>
              <a:buSzPts val="2400"/>
              <a:buFont typeface="Noto Sans Symbols"/>
              <a:buChar char="✔"/>
            </a:pPr>
            <a:r>
              <a:rPr lang="fr-FR" sz="2400">
                <a:latin typeface="Times New Roman"/>
                <a:ea typeface="Times New Roman"/>
                <a:cs typeface="Times New Roman"/>
                <a:sym typeface="Times New Roman"/>
              </a:rPr>
              <a:t>Une exception est un évènement qui arrive durant l’exécution d’un programme qui interrompt le déroulement normal des instructions. </a:t>
            </a:r>
            <a:endParaRPr/>
          </a:p>
          <a:p>
            <a:pPr marL="0" lvl="0" indent="0" algn="l" rtl="0">
              <a:lnSpc>
                <a:spcPct val="15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a:p>
        </p:txBody>
      </p:sp>
      <p:sp>
        <p:nvSpPr>
          <p:cNvPr id="123" name="Google Shape;12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5</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Exception : Exemple</a:t>
            </a:r>
            <a:endParaRPr b="1"/>
          </a:p>
        </p:txBody>
      </p:sp>
      <p:sp>
        <p:nvSpPr>
          <p:cNvPr id="129" name="Google Shape;12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6</a:t>
            </a:fld>
            <a:endParaRPr/>
          </a:p>
        </p:txBody>
      </p:sp>
      <p:pic>
        <p:nvPicPr>
          <p:cNvPr id="130" name="Google Shape;130;p6"/>
          <p:cNvPicPr preferRelativeResize="0"/>
          <p:nvPr/>
        </p:nvPicPr>
        <p:blipFill rotWithShape="1">
          <a:blip r:embed="rId3">
            <a:alphaModFix/>
          </a:blip>
          <a:srcRect/>
          <a:stretch/>
        </p:blipFill>
        <p:spPr>
          <a:xfrm>
            <a:off x="1609725" y="1690688"/>
            <a:ext cx="8972550" cy="2085975"/>
          </a:xfrm>
          <a:prstGeom prst="rect">
            <a:avLst/>
          </a:prstGeom>
          <a:noFill/>
          <a:ln w="9525" cap="flat" cmpd="sng">
            <a:solidFill>
              <a:srgbClr val="C00000"/>
            </a:solidFill>
            <a:prstDash val="solid"/>
            <a:round/>
            <a:headEnd type="none" w="sm" len="sm"/>
            <a:tailEnd type="none" w="sm" len="sm"/>
          </a:ln>
        </p:spPr>
      </p:pic>
      <p:pic>
        <p:nvPicPr>
          <p:cNvPr id="131" name="Google Shape;131;p6"/>
          <p:cNvPicPr preferRelativeResize="0"/>
          <p:nvPr/>
        </p:nvPicPr>
        <p:blipFill rotWithShape="1">
          <a:blip r:embed="rId4">
            <a:alphaModFix/>
          </a:blip>
          <a:srcRect/>
          <a:stretch/>
        </p:blipFill>
        <p:spPr>
          <a:xfrm>
            <a:off x="1624012" y="4559130"/>
            <a:ext cx="8943975" cy="1533525"/>
          </a:xfrm>
          <a:prstGeom prst="rect">
            <a:avLst/>
          </a:prstGeom>
          <a:noFill/>
          <a:ln w="9525" cap="flat" cmpd="sng">
            <a:solidFill>
              <a:srgbClr val="C00000"/>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Exception : Quand?</a:t>
            </a:r>
            <a:endParaRPr b="1"/>
          </a:p>
        </p:txBody>
      </p:sp>
      <p:sp>
        <p:nvSpPr>
          <p:cNvPr id="137" name="Google Shape;13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7</a:t>
            </a:fld>
            <a:endParaRPr/>
          </a:p>
        </p:txBody>
      </p:sp>
      <p:sp>
        <p:nvSpPr>
          <p:cNvPr id="138" name="Google Shape;138;p7"/>
          <p:cNvSpPr/>
          <p:nvPr/>
        </p:nvSpPr>
        <p:spPr>
          <a:xfrm>
            <a:off x="850697" y="2209091"/>
            <a:ext cx="11017047" cy="34163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Une exception peut être déclenchée de </a:t>
            </a:r>
            <a:r>
              <a:rPr lang="fr-FR" sz="2400" b="1" i="0" u="none" strike="noStrike" cap="none">
                <a:solidFill>
                  <a:srgbClr val="FF0000"/>
                </a:solidFill>
                <a:latin typeface="Calibri"/>
                <a:ea typeface="Calibri"/>
                <a:cs typeface="Calibri"/>
                <a:sym typeface="Calibri"/>
              </a:rPr>
              <a:t>deux façons</a:t>
            </a:r>
            <a:r>
              <a:rPr lang="fr-FR" sz="2400" b="0" i="0" u="none" strike="noStrike" cap="none">
                <a:solidFill>
                  <a:srgbClr val="FF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Calibri"/>
                <a:ea typeface="Calibri"/>
                <a:cs typeface="Calibri"/>
                <a:sym typeface="Calibri"/>
              </a:rPr>
              <a:t>1- </a:t>
            </a:r>
            <a:r>
              <a:rPr lang="fr-FR" sz="2400" b="0" i="0" u="none" strike="noStrike" cap="none">
                <a:solidFill>
                  <a:schemeClr val="dk1"/>
                </a:solidFill>
                <a:latin typeface="Times New Roman"/>
                <a:ea typeface="Times New Roman"/>
                <a:cs typeface="Times New Roman"/>
                <a:sym typeface="Times New Roman"/>
              </a:rPr>
              <a:t>L'exécution du programme ne se déroule pas de la façon prévue, et la machine Java génère une exception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Calibri"/>
                <a:ea typeface="Calibri"/>
                <a:cs typeface="Calibri"/>
                <a:sym typeface="Calibri"/>
              </a:rPr>
              <a:t>2- </a:t>
            </a:r>
            <a:r>
              <a:rPr lang="fr-FR" sz="2400" b="0" i="0" u="none" strike="noStrike" cap="none">
                <a:solidFill>
                  <a:schemeClr val="dk1"/>
                </a:solidFill>
                <a:latin typeface="Times New Roman"/>
                <a:ea typeface="Times New Roman"/>
                <a:cs typeface="Times New Roman"/>
                <a:sym typeface="Times New Roman"/>
              </a:rPr>
              <a:t>Le programme décide lui-même de déclencher une exception, afin de signaler à la méthode appelante que quelque chose ne se déroule pas comme prévu</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8</a:t>
            </a:fld>
            <a:endParaRPr/>
          </a:p>
        </p:txBody>
      </p:sp>
      <p:grpSp>
        <p:nvGrpSpPr>
          <p:cNvPr id="144" name="Google Shape;144;p8"/>
          <p:cNvGrpSpPr/>
          <p:nvPr/>
        </p:nvGrpSpPr>
        <p:grpSpPr>
          <a:xfrm>
            <a:off x="0" y="1214290"/>
            <a:ext cx="12192000" cy="4254648"/>
            <a:chOff x="-1672473" y="1214290"/>
            <a:chExt cx="12192000" cy="4254648"/>
          </a:xfrm>
        </p:grpSpPr>
        <p:sp>
          <p:nvSpPr>
            <p:cNvPr id="145" name="Google Shape;145;p8"/>
            <p:cNvSpPr/>
            <p:nvPr/>
          </p:nvSpPr>
          <p:spPr>
            <a:xfrm>
              <a:off x="-1672473" y="2565400"/>
              <a:ext cx="12192000" cy="2016125"/>
            </a:xfrm>
            <a:prstGeom prst="rect">
              <a:avLst/>
            </a:prstGeom>
            <a:solidFill>
              <a:schemeClr val="lt2"/>
            </a:solidFill>
            <a:ln w="12700"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509"/>
                <a:buFont typeface="Arial"/>
                <a:buNone/>
              </a:pPr>
              <a:endParaRPr sz="3509" b="1" i="1" u="none" strike="noStrike" cap="none">
                <a:solidFill>
                  <a:schemeClr val="dk1"/>
                </a:solidFill>
                <a:latin typeface="Calibri"/>
                <a:ea typeface="Calibri"/>
                <a:cs typeface="Calibri"/>
                <a:sym typeface="Calibri"/>
              </a:endParaRPr>
            </a:p>
          </p:txBody>
        </p:sp>
        <p:pic>
          <p:nvPicPr>
            <p:cNvPr id="146" name="Google Shape;146;p8"/>
            <p:cNvPicPr preferRelativeResize="0"/>
            <p:nvPr/>
          </p:nvPicPr>
          <p:blipFill rotWithShape="1">
            <a:blip r:embed="rId3">
              <a:alphaModFix/>
            </a:blip>
            <a:srcRect/>
            <a:stretch/>
          </p:blipFill>
          <p:spPr>
            <a:xfrm>
              <a:off x="6349823" y="1214290"/>
              <a:ext cx="3919808" cy="4254648"/>
            </a:xfrm>
            <a:prstGeom prst="rect">
              <a:avLst/>
            </a:prstGeom>
            <a:noFill/>
            <a:ln>
              <a:noFill/>
            </a:ln>
          </p:spPr>
        </p:pic>
      </p:grpSp>
      <p:sp>
        <p:nvSpPr>
          <p:cNvPr id="147" name="Google Shape;147;p8"/>
          <p:cNvSpPr txBox="1"/>
          <p:nvPr/>
        </p:nvSpPr>
        <p:spPr>
          <a:xfrm>
            <a:off x="123582" y="3155655"/>
            <a:ext cx="8229600" cy="1022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fr-FR" sz="3600" b="1" i="1" u="none" strike="noStrike" cap="none">
                <a:solidFill>
                  <a:schemeClr val="dk1"/>
                </a:solidFill>
                <a:latin typeface="Calibri"/>
                <a:ea typeface="Calibri"/>
                <a:cs typeface="Calibri"/>
                <a:sym typeface="Calibri"/>
              </a:rPr>
              <a:t> Exception: Le mécanisme</a:t>
            </a:r>
            <a:br>
              <a:rPr lang="fr-FR" sz="3600" b="1" i="1" u="none" strike="noStrike" cap="none">
                <a:solidFill>
                  <a:schemeClr val="dk1"/>
                </a:solidFill>
                <a:latin typeface="Calibri"/>
                <a:ea typeface="Calibri"/>
                <a:cs typeface="Calibri"/>
                <a:sym typeface="Calibri"/>
              </a:rPr>
            </a:br>
            <a:endParaRPr sz="3600" b="1"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Le mécanisme par un exemple (1/4)</a:t>
            </a:r>
            <a:endParaRPr/>
          </a:p>
        </p:txBody>
      </p:sp>
      <p:sp>
        <p:nvSpPr>
          <p:cNvPr id="153" name="Google Shape;15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9</a:t>
            </a:fld>
            <a:endParaRPr/>
          </a:p>
        </p:txBody>
      </p:sp>
      <p:pic>
        <p:nvPicPr>
          <p:cNvPr id="154" name="Google Shape;154;p9"/>
          <p:cNvPicPr preferRelativeResize="0"/>
          <p:nvPr/>
        </p:nvPicPr>
        <p:blipFill rotWithShape="1">
          <a:blip r:embed="rId3">
            <a:alphaModFix/>
          </a:blip>
          <a:srcRect/>
          <a:stretch/>
        </p:blipFill>
        <p:spPr>
          <a:xfrm>
            <a:off x="3798701" y="3496296"/>
            <a:ext cx="4515154" cy="3082584"/>
          </a:xfrm>
          <a:prstGeom prst="rect">
            <a:avLst/>
          </a:prstGeom>
          <a:noFill/>
          <a:ln w="9525" cap="flat" cmpd="sng">
            <a:solidFill>
              <a:srgbClr val="C00000"/>
            </a:solidFill>
            <a:prstDash val="solid"/>
            <a:round/>
            <a:headEnd type="none" w="sm" len="sm"/>
            <a:tailEnd type="none" w="sm" len="sm"/>
          </a:ln>
        </p:spPr>
      </p:pic>
      <p:sp>
        <p:nvSpPr>
          <p:cNvPr id="155" name="Google Shape;155;p9"/>
          <p:cNvSpPr/>
          <p:nvPr/>
        </p:nvSpPr>
        <p:spPr>
          <a:xfrm>
            <a:off x="758757" y="1557304"/>
            <a:ext cx="10595043" cy="19389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 Soit un programme Java contenant un incident d'exécution (</a:t>
            </a:r>
            <a:r>
              <a:rPr lang="fr-FR" sz="2400" b="0" i="0" u="none" strike="noStrike" cap="none">
                <a:solidFill>
                  <a:srgbClr val="FF0000"/>
                </a:solidFill>
                <a:latin typeface="Times New Roman"/>
                <a:ea typeface="Times New Roman"/>
                <a:cs typeface="Times New Roman"/>
                <a:sym typeface="Times New Roman"/>
              </a:rPr>
              <a:t>une division par zéro dans l'instruction x = 1/0; </a:t>
            </a:r>
            <a:r>
              <a:rPr lang="fr-FR" sz="2400" b="0" i="0" u="none" strike="noStrike" cap="none">
                <a:solidFill>
                  <a:schemeClr val="dk1"/>
                </a:solidFill>
                <a:latin typeface="Times New Roman"/>
                <a:ea typeface="Times New Roman"/>
                <a:cs typeface="Times New Roman"/>
                <a:sym typeface="Times New Roman"/>
              </a:rPr>
              <a:t>) dans la méthode </a:t>
            </a:r>
            <a:r>
              <a:rPr lang="fr-FR" sz="2400" b="0" i="0" u="sng" strike="noStrike" cap="none">
                <a:solidFill>
                  <a:schemeClr val="dk1"/>
                </a:solidFill>
                <a:latin typeface="Times New Roman"/>
                <a:ea typeface="Times New Roman"/>
                <a:cs typeface="Times New Roman"/>
                <a:sym typeface="Times New Roman"/>
              </a:rPr>
              <a:t>meth() </a:t>
            </a:r>
            <a:r>
              <a:rPr lang="fr-FR" sz="2400" b="0" i="0" u="none" strike="noStrike" cap="none">
                <a:solidFill>
                  <a:schemeClr val="dk1"/>
                </a:solidFill>
                <a:latin typeface="Times New Roman"/>
                <a:ea typeface="Times New Roman"/>
                <a:cs typeface="Times New Roman"/>
                <a:sym typeface="Times New Roman"/>
              </a:rPr>
              <a:t>de la classe </a:t>
            </a:r>
            <a:r>
              <a:rPr lang="fr-FR" sz="2400" b="1" i="0" u="none" strike="noStrike" cap="none">
                <a:solidFill>
                  <a:schemeClr val="dk1"/>
                </a:solidFill>
                <a:latin typeface="Times New Roman"/>
                <a:ea typeface="Times New Roman"/>
                <a:cs typeface="Times New Roman"/>
                <a:sym typeface="Times New Roman"/>
              </a:rPr>
              <a:t>Action1</a:t>
            </a:r>
            <a:r>
              <a:rPr lang="fr-FR"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 cette méthode est appelée dans la classe </a:t>
            </a:r>
            <a:r>
              <a:rPr lang="fr-FR" sz="2400" b="1" i="0" u="none" strike="noStrike" cap="none">
                <a:solidFill>
                  <a:schemeClr val="dk1"/>
                </a:solidFill>
                <a:latin typeface="Times New Roman"/>
                <a:ea typeface="Times New Roman"/>
                <a:cs typeface="Times New Roman"/>
                <a:sym typeface="Times New Roman"/>
              </a:rPr>
              <a:t>UseAction1</a:t>
            </a:r>
            <a:r>
              <a:rPr lang="fr-FR" sz="2400" b="0" i="0" u="none" strike="noStrike" cap="none">
                <a:solidFill>
                  <a:schemeClr val="dk1"/>
                </a:solidFill>
                <a:latin typeface="Times New Roman"/>
                <a:ea typeface="Times New Roman"/>
                <a:cs typeface="Times New Roman"/>
                <a:sym typeface="Times New Roman"/>
              </a:rPr>
              <a:t> à travers un objet de classe Action1.</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Thème1">
  <a:themeElements>
    <a:clrScheme name="Bureau">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1853</Words>
  <Application>Microsoft Office PowerPoint</Application>
  <PresentationFormat>Grand écran</PresentationFormat>
  <Paragraphs>246</Paragraphs>
  <Slides>40</Slides>
  <Notes>40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40</vt:i4>
      </vt:variant>
    </vt:vector>
  </HeadingPairs>
  <TitlesOfParts>
    <vt:vector size="46" baseType="lpstr">
      <vt:lpstr>Arial</vt:lpstr>
      <vt:lpstr>Calibri</vt:lpstr>
      <vt:lpstr>Courier New</vt:lpstr>
      <vt:lpstr>Noto Sans Symbols</vt:lpstr>
      <vt:lpstr>Times New Roman</vt:lpstr>
      <vt:lpstr>Thème1</vt:lpstr>
      <vt:lpstr>Chapitre 7 : Les exceptions</vt:lpstr>
      <vt:lpstr>PLAN </vt:lpstr>
      <vt:lpstr>Objectifs </vt:lpstr>
      <vt:lpstr>Présentation PowerPoint</vt:lpstr>
      <vt:lpstr>  Exception : Définition</vt:lpstr>
      <vt:lpstr>  Exception : Exemple</vt:lpstr>
      <vt:lpstr>  Exception : Quand?</vt:lpstr>
      <vt:lpstr>Présentation PowerPoint</vt:lpstr>
      <vt:lpstr>   Le mécanisme par un exemple (1/4)</vt:lpstr>
      <vt:lpstr>   Le mécanisme par un exemple (2/4)</vt:lpstr>
      <vt:lpstr>   Le mécanisme par un exemple (3/4)</vt:lpstr>
      <vt:lpstr>   Le mécanisme par un exemple (4/4)</vt:lpstr>
      <vt:lpstr>   Déclencher explicitement une exception</vt:lpstr>
      <vt:lpstr>Présentation PowerPoint</vt:lpstr>
      <vt:lpstr>  L’hiérarchie des exceptions</vt:lpstr>
      <vt:lpstr>   Les exceptions vérifiées et non vérifiées</vt:lpstr>
      <vt:lpstr>   Les exceptions vérifiées et non vérifiées</vt:lpstr>
      <vt:lpstr>   Exemple d’exception « Checked »</vt:lpstr>
      <vt:lpstr>   Les exceptions vérifiées et non vérifiées</vt:lpstr>
      <vt:lpstr>   Exemple d’exception « Unchecked »</vt:lpstr>
      <vt:lpstr>Présentation PowerPoint</vt:lpstr>
      <vt:lpstr>  Exception : Gestion des exceptions</vt:lpstr>
      <vt:lpstr>Présentation PowerPoint</vt:lpstr>
      <vt:lpstr>  Exception : Gestion des exceptions</vt:lpstr>
      <vt:lpstr>   Gestion active - Le bloc try/catch</vt:lpstr>
      <vt:lpstr>   Gestion active - Le bloc try/catch</vt:lpstr>
      <vt:lpstr>   Gestion active - Le bloc try/catch</vt:lpstr>
      <vt:lpstr>   Gestion passive - throws</vt:lpstr>
      <vt:lpstr>Présentation PowerPoint</vt:lpstr>
      <vt:lpstr>   Le bloc finally</vt:lpstr>
      <vt:lpstr>   Le bloc finally</vt:lpstr>
      <vt:lpstr>   Le bloc finally</vt:lpstr>
      <vt:lpstr>   Le bloc finally</vt:lpstr>
      <vt:lpstr>Présentation PowerPoint</vt:lpstr>
      <vt:lpstr>   Créer sa propre exception</vt:lpstr>
      <vt:lpstr>   Créer sa propre exception</vt:lpstr>
      <vt:lpstr>Présentation PowerPoint</vt:lpstr>
      <vt:lpstr>   Remarques</vt:lpstr>
      <vt:lpstr>   Remarques</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7 : Les exceptions</dc:title>
  <cp:lastModifiedBy>Adel Kedidi</cp:lastModifiedBy>
  <cp:revision>2</cp:revision>
  <dcterms:modified xsi:type="dcterms:W3CDTF">2022-03-05T22:20:00Z</dcterms:modified>
</cp:coreProperties>
</file>