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hPg0ux4hEtDOmbsHkMxpGHDvlE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472440" y="3324966"/>
            <a:ext cx="11247120" cy="975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lang="fr-FR" sz="2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Chapitre 6 </a:t>
            </a:r>
            <a:r>
              <a:rPr lang="fr-FR" sz="36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fr-FR" sz="3000"/>
              <a:t>Les interfaces</a:t>
            </a:r>
            <a:endParaRPr sz="3000">
              <a:solidFill>
                <a:srgbClr val="262626"/>
              </a:solidFill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580913" y="5201779"/>
            <a:ext cx="2938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ESPRIT - UP JAVA</a:t>
            </a:r>
            <a:endParaRPr sz="1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8641264" y="5212349"/>
            <a:ext cx="33025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Année </a:t>
            </a: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universitaire 20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/202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600200" y="2863299"/>
            <a:ext cx="883539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Programmation Orientée Objet JAVA &amp; Application</a:t>
            </a:r>
            <a:endParaRPr sz="3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  <p:sp>
        <p:nvSpPr>
          <p:cNvPr id="173" name="Google Shape;173;p10"/>
          <p:cNvSpPr/>
          <p:nvPr/>
        </p:nvSpPr>
        <p:spPr>
          <a:xfrm>
            <a:off x="5256009" y="2675654"/>
            <a:ext cx="671993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fr-F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Une classe C implémente une interface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fr-F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classe C doit implémenter toutes les méthodes de l’interface 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1199017" y="35069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 Les interfaces</a:t>
            </a:r>
            <a:endParaRPr b="1"/>
          </a:p>
        </p:txBody>
      </p:sp>
      <p:sp>
        <p:nvSpPr>
          <p:cNvPr id="175" name="Google Shape;175;p10"/>
          <p:cNvSpPr/>
          <p:nvPr/>
        </p:nvSpPr>
        <p:spPr>
          <a:xfrm>
            <a:off x="1940137" y="2205145"/>
            <a:ext cx="2751467" cy="56451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&lt;&lt;Interface  I&gt;&gt;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0"/>
          <p:cNvSpPr/>
          <p:nvPr/>
        </p:nvSpPr>
        <p:spPr>
          <a:xfrm>
            <a:off x="2239978" y="4674906"/>
            <a:ext cx="2187064" cy="56451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Classe C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10"/>
          <p:cNvCxnSpPr>
            <a:stCxn id="176" idx="0"/>
            <a:endCxn id="175" idx="2"/>
          </p:cNvCxnSpPr>
          <p:nvPr/>
        </p:nvCxnSpPr>
        <p:spPr>
          <a:xfrm rot="10800000">
            <a:off x="3315810" y="2769606"/>
            <a:ext cx="17700" cy="19053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5472070" y="2710936"/>
            <a:ext cx="671993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Une classe dérivée peut implémenter 1 ou plusieurs interfaces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1"/>
          <p:cNvSpPr txBox="1">
            <a:spLocks noGrp="1"/>
          </p:cNvSpPr>
          <p:nvPr>
            <p:ph type="title"/>
          </p:nvPr>
        </p:nvSpPr>
        <p:spPr>
          <a:xfrm>
            <a:off x="1199017" y="35069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 Les interfaces</a:t>
            </a:r>
            <a:endParaRPr b="1"/>
          </a:p>
        </p:txBody>
      </p:sp>
      <p:sp>
        <p:nvSpPr>
          <p:cNvPr id="186" name="Google Shape;186;p11"/>
          <p:cNvSpPr/>
          <p:nvPr/>
        </p:nvSpPr>
        <p:spPr>
          <a:xfrm>
            <a:off x="1940137" y="2205145"/>
            <a:ext cx="2751467" cy="56451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&lt;&lt;Interface  I&gt;&gt;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1"/>
          <p:cNvSpPr/>
          <p:nvPr/>
        </p:nvSpPr>
        <p:spPr>
          <a:xfrm>
            <a:off x="828969" y="4657265"/>
            <a:ext cx="2187064" cy="56451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Classe A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11"/>
          <p:cNvCxnSpPr>
            <a:stCxn id="187" idx="0"/>
            <a:endCxn id="186" idx="2"/>
          </p:cNvCxnSpPr>
          <p:nvPr/>
        </p:nvCxnSpPr>
        <p:spPr>
          <a:xfrm rot="10800000" flipH="1">
            <a:off x="1922501" y="2769665"/>
            <a:ext cx="1393500" cy="18876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sp>
        <p:nvSpPr>
          <p:cNvPr id="189" name="Google Shape;189;p11"/>
          <p:cNvSpPr/>
          <p:nvPr/>
        </p:nvSpPr>
        <p:spPr>
          <a:xfrm>
            <a:off x="3962125" y="4686177"/>
            <a:ext cx="2187064" cy="56451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Classe B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11"/>
          <p:cNvCxnSpPr>
            <a:stCxn id="189" idx="0"/>
            <a:endCxn id="186" idx="2"/>
          </p:cNvCxnSpPr>
          <p:nvPr/>
        </p:nvCxnSpPr>
        <p:spPr>
          <a:xfrm rot="10800000">
            <a:off x="3315957" y="2769777"/>
            <a:ext cx="1739700" cy="19164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12</a:t>
            </a:fld>
            <a:endParaRPr/>
          </a:p>
        </p:txBody>
      </p:sp>
      <p:sp>
        <p:nvSpPr>
          <p:cNvPr id="197" name="Google Shape;197;p12"/>
          <p:cNvSpPr txBox="1">
            <a:spLocks noGrp="1"/>
          </p:cNvSpPr>
          <p:nvPr>
            <p:ph type="title"/>
          </p:nvPr>
        </p:nvSpPr>
        <p:spPr>
          <a:xfrm>
            <a:off x="1199017" y="35069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 Les interfaces</a:t>
            </a:r>
            <a:endParaRPr b="1"/>
          </a:p>
        </p:txBody>
      </p:sp>
      <p:sp>
        <p:nvSpPr>
          <p:cNvPr id="198" name="Google Shape;198;p12"/>
          <p:cNvSpPr/>
          <p:nvPr/>
        </p:nvSpPr>
        <p:spPr>
          <a:xfrm>
            <a:off x="1463923" y="2205145"/>
            <a:ext cx="3227682" cy="56451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&lt;&lt;Interface  I1&gt;&gt;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2"/>
          <p:cNvSpPr/>
          <p:nvPr/>
        </p:nvSpPr>
        <p:spPr>
          <a:xfrm>
            <a:off x="1851950" y="4639624"/>
            <a:ext cx="2539816" cy="56451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&lt;&lt;Interface  2&gt;&gt;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12"/>
          <p:cNvCxnSpPr>
            <a:stCxn id="199" idx="0"/>
            <a:endCxn id="198" idx="2"/>
          </p:cNvCxnSpPr>
          <p:nvPr/>
        </p:nvCxnSpPr>
        <p:spPr>
          <a:xfrm rot="10800000">
            <a:off x="3077758" y="2769724"/>
            <a:ext cx="44100" cy="1869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  <p:sp>
        <p:nvSpPr>
          <p:cNvPr id="201" name="Google Shape;201;p12"/>
          <p:cNvSpPr txBox="1"/>
          <p:nvPr/>
        </p:nvSpPr>
        <p:spPr>
          <a:xfrm>
            <a:off x="5520573" y="2505044"/>
            <a:ext cx="5926238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fr-F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Les interfaces peuvent se dériver cad une interface peut hériter d’une autre interface 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"/>
          <p:cNvSpPr txBox="1">
            <a:spLocks noGrp="1"/>
          </p:cNvSpPr>
          <p:nvPr>
            <p:ph type="title"/>
          </p:nvPr>
        </p:nvSpPr>
        <p:spPr>
          <a:xfrm>
            <a:off x="838200" y="1212589"/>
            <a:ext cx="10515600" cy="1465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fr-FR"/>
              <a:t>Merci pour votre attention</a:t>
            </a:r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13</a:t>
            </a:fld>
            <a:endParaRPr/>
          </a:p>
        </p:txBody>
      </p:sp>
      <p:pic>
        <p:nvPicPr>
          <p:cNvPr id="208" name="Google Shape;20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9195" y="2981566"/>
            <a:ext cx="3109189" cy="3374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PLAN 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fr-FR" sz="1800"/>
              <a:t>2</a:t>
            </a:fld>
            <a:endParaRPr sz="1800"/>
          </a:p>
        </p:txBody>
      </p:sp>
      <p:sp>
        <p:nvSpPr>
          <p:cNvPr id="100" name="Google Shape;100;p2"/>
          <p:cNvSpPr/>
          <p:nvPr/>
        </p:nvSpPr>
        <p:spPr>
          <a:xfrm>
            <a:off x="3048000" y="1675187"/>
            <a:ext cx="6096000" cy="4421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999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999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 et Objet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999" marR="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Encapsulation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999" marR="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Héritage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999" marR="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Polymorphisme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999" marR="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Exceptions</a:t>
            </a:r>
            <a:endParaRPr sz="2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999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fr-FR" sz="2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999" marR="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999" marR="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Fonctionnelle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999" marR="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 Lambda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999" marR="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Objectifs </a:t>
            </a:r>
            <a:endParaRPr/>
          </a:p>
        </p:txBody>
      </p:sp>
      <p:sp>
        <p:nvSpPr>
          <p:cNvPr id="106" name="Google Shape;10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fr-FR" sz="1800"/>
              <a:t>3</a:t>
            </a:fld>
            <a:endParaRPr sz="1800"/>
          </a:p>
        </p:txBody>
      </p:sp>
      <p:sp>
        <p:nvSpPr>
          <p:cNvPr id="107" name="Google Shape;107;p3"/>
          <p:cNvSpPr txBox="1"/>
          <p:nvPr/>
        </p:nvSpPr>
        <p:spPr>
          <a:xfrm>
            <a:off x="1710530" y="2553000"/>
            <a:ext cx="8767800" cy="4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28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Comprendre la notion de classe abstraite</a:t>
            </a:r>
            <a:endParaRPr sz="1800" b="0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74320" marR="0" lvl="0" indent="-965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53010"/>
              </a:buClr>
              <a:buSzPts val="28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familiariser avec le concept d’interfaces</a:t>
            </a:r>
            <a:endParaRPr sz="1800" b="0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74320" marR="0" lvl="0" indent="-965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53010"/>
              </a:buClr>
              <a:buSzPts val="28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Manipuler une interface.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  <p:grpSp>
        <p:nvGrpSpPr>
          <p:cNvPr id="113" name="Google Shape;113;p4"/>
          <p:cNvGrpSpPr/>
          <p:nvPr/>
        </p:nvGrpSpPr>
        <p:grpSpPr>
          <a:xfrm>
            <a:off x="0" y="1214290"/>
            <a:ext cx="12192000" cy="4254648"/>
            <a:chOff x="-1672473" y="1214290"/>
            <a:chExt cx="12192000" cy="4254648"/>
          </a:xfrm>
        </p:grpSpPr>
        <p:sp>
          <p:nvSpPr>
            <p:cNvPr id="114" name="Google Shape;114;p4"/>
            <p:cNvSpPr/>
            <p:nvPr/>
          </p:nvSpPr>
          <p:spPr>
            <a:xfrm>
              <a:off x="-1672473" y="2565400"/>
              <a:ext cx="12192000" cy="2016125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9"/>
                <a:buFont typeface="Arial"/>
                <a:buNone/>
              </a:pPr>
              <a:endParaRPr sz="3509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5" name="Google Shape;115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349823" y="1214290"/>
              <a:ext cx="3919808" cy="4254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4"/>
          <p:cNvSpPr txBox="1"/>
          <p:nvPr/>
        </p:nvSpPr>
        <p:spPr>
          <a:xfrm>
            <a:off x="605446" y="3155655"/>
            <a:ext cx="774773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fr-FR" sz="36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 et Méthode Abstraite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1256748" y="45170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fr-FR" b="1" i="1"/>
              <a:t>Méthode et Classe  Abstraite </a:t>
            </a:r>
            <a:br>
              <a:rPr lang="fr-FR" b="1"/>
            </a:br>
            <a:endParaRPr b="1"/>
          </a:p>
        </p:txBody>
      </p:sp>
      <p:sp>
        <p:nvSpPr>
          <p:cNvPr id="122" name="Google Shape;1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  <p:sp>
        <p:nvSpPr>
          <p:cNvPr id="123" name="Google Shape;123;p5"/>
          <p:cNvSpPr/>
          <p:nvPr/>
        </p:nvSpPr>
        <p:spPr>
          <a:xfrm>
            <a:off x="796502" y="1834105"/>
            <a:ext cx="6096000" cy="4154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fr-F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définit une </a:t>
            </a:r>
            <a:r>
              <a:rPr lang="fr-F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méthode abstraite</a:t>
            </a:r>
            <a:r>
              <a:rPr lang="fr-F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comme étant une méthode n’ayant pas de corps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fr-F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Une fois on déclare une </a:t>
            </a:r>
            <a:r>
              <a:rPr lang="fr-F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méthode abstraite</a:t>
            </a:r>
            <a:r>
              <a:rPr lang="fr-F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dans une classe A, cette classe devient </a:t>
            </a:r>
            <a:r>
              <a:rPr lang="fr-F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abstraite</a:t>
            </a:r>
            <a:r>
              <a:rPr lang="fr-F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aussi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fr-F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Une </a:t>
            </a:r>
            <a:r>
              <a:rPr lang="fr-F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méthode abstraite</a:t>
            </a:r>
            <a:r>
              <a:rPr lang="fr-F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ne peut pas être déclarée </a:t>
            </a:r>
            <a:r>
              <a:rPr lang="fr-FR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static </a:t>
            </a:r>
            <a:r>
              <a:rPr lang="fr-F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 </a:t>
            </a:r>
            <a:r>
              <a:rPr lang="fr-FR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lang="fr-F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ou </a:t>
            </a:r>
            <a:r>
              <a:rPr lang="fr-FR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final</a:t>
            </a:r>
            <a:r>
              <a:rPr lang="fr-F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5" descr="Capture d’écran 2019-09-25 à 11.32.3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7078" y="2321903"/>
            <a:ext cx="5740595" cy="230456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/>
          <p:nvPr/>
        </p:nvSpPr>
        <p:spPr>
          <a:xfrm>
            <a:off x="7692614" y="2669605"/>
            <a:ext cx="1356672" cy="533922"/>
          </a:xfrm>
          <a:prstGeom prst="rect">
            <a:avLst/>
          </a:prstGeom>
          <a:noFill/>
          <a:ln w="38100" cap="flat" cmpd="sng">
            <a:solidFill>
              <a:srgbClr val="F7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8436753" y="3312635"/>
            <a:ext cx="1356672" cy="533922"/>
          </a:xfrm>
          <a:prstGeom prst="rect">
            <a:avLst/>
          </a:prstGeom>
          <a:noFill/>
          <a:ln w="38100" cap="flat" cmpd="sng">
            <a:solidFill>
              <a:srgbClr val="F7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5"/>
          <p:cNvCxnSpPr/>
          <p:nvPr/>
        </p:nvCxnSpPr>
        <p:spPr>
          <a:xfrm rot="5400000" flipH="1">
            <a:off x="8154640" y="2900541"/>
            <a:ext cx="1176900" cy="744000"/>
          </a:xfrm>
          <a:prstGeom prst="bentConnector5">
            <a:avLst>
              <a:gd name="adj1" fmla="val -80731"/>
              <a:gd name="adj2" fmla="val 380988"/>
              <a:gd name="adj3" fmla="val 172152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10979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fr-FR" b="1" i="1"/>
              <a:t>Classe et Méthode Abstraite </a:t>
            </a:r>
            <a:br>
              <a:rPr lang="fr-FR" b="1"/>
            </a:br>
            <a:endParaRPr b="1"/>
          </a:p>
        </p:txBody>
      </p:sp>
      <p:sp>
        <p:nvSpPr>
          <p:cNvPr id="133" name="Google Shape;13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4217046" y="4792316"/>
            <a:ext cx="719919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Une classe </a:t>
            </a:r>
            <a:r>
              <a:rPr lang="fr-F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abstraite</a:t>
            </a:r>
            <a:r>
              <a:rPr lang="fr-F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ne peut pas être instanciée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6" descr="Capture d’écran 2019-09-25 à 11.58.3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91678" y="1885136"/>
            <a:ext cx="8612696" cy="2535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/>
          <p:nvPr/>
        </p:nvSpPr>
        <p:spPr>
          <a:xfrm>
            <a:off x="331952" y="2640743"/>
            <a:ext cx="2511283" cy="634935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A1A1A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&lt;abstract&gt; Personnel 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  <p:sp>
        <p:nvSpPr>
          <p:cNvPr id="143" name="Google Shape;143;p7"/>
          <p:cNvSpPr/>
          <p:nvPr/>
        </p:nvSpPr>
        <p:spPr>
          <a:xfrm>
            <a:off x="3086581" y="5145418"/>
            <a:ext cx="8184817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ClassA </a:t>
            </a:r>
            <a:r>
              <a:rPr lang="fr-F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classe abstraite dans laquelle on peut déclarer des méthodes concrètes (c’est le cas de la méthode </a:t>
            </a:r>
            <a:r>
              <a:rPr lang="fr-FR" sz="2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m3()</a:t>
            </a:r>
            <a:r>
              <a:rPr lang="fr-F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1199017" y="35069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 Les interfaces</a:t>
            </a:r>
            <a:endParaRPr b="1"/>
          </a:p>
        </p:txBody>
      </p:sp>
      <p:pic>
        <p:nvPicPr>
          <p:cNvPr id="145" name="Google Shape;145;p7" descr="Capture d’écran 2019-09-25 à 12.13.1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2040" y="1842029"/>
            <a:ext cx="7980101" cy="3122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  <p:sp>
        <p:nvSpPr>
          <p:cNvPr id="152" name="Google Shape;152;p8"/>
          <p:cNvSpPr/>
          <p:nvPr/>
        </p:nvSpPr>
        <p:spPr>
          <a:xfrm>
            <a:off x="607784" y="5110135"/>
            <a:ext cx="1158421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la classe </a:t>
            </a:r>
            <a:r>
              <a:rPr lang="fr-F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ClassA</a:t>
            </a:r>
            <a:r>
              <a:rPr lang="fr-F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contient que des méthodes abstraites -&gt; </a:t>
            </a:r>
            <a:r>
              <a:rPr lang="fr-FR"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Interface </a:t>
            </a:r>
            <a:r>
              <a:rPr lang="fr-FR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8"/>
          <p:cNvSpPr txBox="1">
            <a:spLocks noGrp="1"/>
          </p:cNvSpPr>
          <p:nvPr>
            <p:ph type="title"/>
          </p:nvPr>
        </p:nvSpPr>
        <p:spPr>
          <a:xfrm>
            <a:off x="1199017" y="35069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 Les interfaces</a:t>
            </a:r>
            <a:endParaRPr b="1"/>
          </a:p>
        </p:txBody>
      </p:sp>
      <p:pic>
        <p:nvPicPr>
          <p:cNvPr id="154" name="Google Shape;154;p8" descr="Capture d’écran 2019-09-25 à 12.14.0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634" y="1949265"/>
            <a:ext cx="6924440" cy="281384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8"/>
          <p:cNvSpPr/>
          <p:nvPr/>
        </p:nvSpPr>
        <p:spPr>
          <a:xfrm>
            <a:off x="2048576" y="1999241"/>
            <a:ext cx="2801767" cy="533922"/>
          </a:xfrm>
          <a:prstGeom prst="rect">
            <a:avLst/>
          </a:prstGeom>
          <a:noFill/>
          <a:ln w="38100" cap="flat" cmpd="sng">
            <a:solidFill>
              <a:srgbClr val="F7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8"/>
          <p:cNvSpPr/>
          <p:nvPr/>
        </p:nvSpPr>
        <p:spPr>
          <a:xfrm>
            <a:off x="9030458" y="2240427"/>
            <a:ext cx="2187064" cy="564517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&lt;&lt;ClassA&gt;&gt;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8"/>
          <p:cNvCxnSpPr>
            <a:stCxn id="154" idx="0"/>
            <a:endCxn id="156" idx="0"/>
          </p:cNvCxnSpPr>
          <p:nvPr/>
        </p:nvCxnSpPr>
        <p:spPr>
          <a:xfrm rot="-5400000" flipH="1">
            <a:off x="6900754" y="-982635"/>
            <a:ext cx="291300" cy="6155100"/>
          </a:xfrm>
          <a:prstGeom prst="bentConnector3">
            <a:avLst>
              <a:gd name="adj1" fmla="val -15114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  <p:sp>
        <p:nvSpPr>
          <p:cNvPr id="164" name="Google Shape;164;p9"/>
          <p:cNvSpPr/>
          <p:nvPr/>
        </p:nvSpPr>
        <p:spPr>
          <a:xfrm>
            <a:off x="1013457" y="4034022"/>
            <a:ext cx="10063934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fr-F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Une interface définit un comportement (d’une classe) qui doit être implémenté par une classe, </a:t>
            </a:r>
            <a:r>
              <a:rPr lang="fr-F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sans implémenter ce comportement</a:t>
            </a:r>
            <a:r>
              <a:rPr lang="fr-F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fr-F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C’est un ensemble de méthodes </a:t>
            </a:r>
            <a:r>
              <a:rPr lang="fr-F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abstraites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fr-F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peut déclarer que des constantes dans une interface 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9"/>
          <p:cNvSpPr txBox="1">
            <a:spLocks noGrp="1"/>
          </p:cNvSpPr>
          <p:nvPr>
            <p:ph type="title"/>
          </p:nvPr>
        </p:nvSpPr>
        <p:spPr>
          <a:xfrm>
            <a:off x="1199017" y="35069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 Les interfaces</a:t>
            </a:r>
            <a:endParaRPr b="1"/>
          </a:p>
        </p:txBody>
      </p:sp>
      <p:sp>
        <p:nvSpPr>
          <p:cNvPr id="166" name="Google Shape;166;p9"/>
          <p:cNvSpPr/>
          <p:nvPr/>
        </p:nvSpPr>
        <p:spPr>
          <a:xfrm>
            <a:off x="1411008" y="1817040"/>
            <a:ext cx="10123991" cy="2308284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interface I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void f (int n) ;     //les mots clés public et abstract sont 					facultatifs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public abstract void g () ;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̀me1">
  <a:themeElements>
    <a:clrScheme name="Bureau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335</Words>
  <Application>Microsoft Office PowerPoint</Application>
  <PresentationFormat>Grand écran</PresentationFormat>
  <Paragraphs>86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Calibri</vt:lpstr>
      <vt:lpstr>Arial</vt:lpstr>
      <vt:lpstr>Noto Sans Symbols</vt:lpstr>
      <vt:lpstr>Century Gothic</vt:lpstr>
      <vt:lpstr>Times New Roman</vt:lpstr>
      <vt:lpstr>Thème1</vt:lpstr>
      <vt:lpstr>Chapitre 6 : Les interfaces</vt:lpstr>
      <vt:lpstr>PLAN </vt:lpstr>
      <vt:lpstr>Objectifs </vt:lpstr>
      <vt:lpstr>Présentation PowerPoint</vt:lpstr>
      <vt:lpstr>Méthode et Classe  Abstraite  </vt:lpstr>
      <vt:lpstr>Classe et Méthode Abstraite  </vt:lpstr>
      <vt:lpstr>   Les interfaces</vt:lpstr>
      <vt:lpstr>   Les interfaces</vt:lpstr>
      <vt:lpstr>   Les interfaces</vt:lpstr>
      <vt:lpstr>   Les interfaces</vt:lpstr>
      <vt:lpstr>   Les interfaces</vt:lpstr>
      <vt:lpstr>   Les interfaces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6 : Les interfaces</dc:title>
  <cp:lastModifiedBy>Adel Kedidi</cp:lastModifiedBy>
  <cp:revision>2</cp:revision>
  <dcterms:modified xsi:type="dcterms:W3CDTF">2022-03-05T22:18:52Z</dcterms:modified>
</cp:coreProperties>
</file>