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Poppins" panose="020B0502040204020203" pitchFamily="2" charset="0"/>
      <p:regular r:id="rId23"/>
    </p:embeddedFont>
    <p:embeddedFont>
      <p:font typeface="Poppins Bold" panose="020B0604020202020204" charset="0"/>
      <p:regular r:id="rId24"/>
    </p:embeddedFont>
    <p:embeddedFont>
      <p:font typeface="Poppins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14299"/>
            <a:ext cx="18288000" cy="7417128"/>
            <a:chOff x="0" y="0"/>
            <a:chExt cx="6896199" cy="3177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96199" cy="3177977"/>
            </a:xfrm>
            <a:custGeom>
              <a:avLst/>
              <a:gdLst/>
              <a:ahLst/>
              <a:cxnLst/>
              <a:rect l="l" t="t" r="r" b="b"/>
              <a:pathLst>
                <a:path w="6896199" h="3177977">
                  <a:moveTo>
                    <a:pt x="0" y="0"/>
                  </a:moveTo>
                  <a:lnTo>
                    <a:pt x="6896199" y="0"/>
                  </a:lnTo>
                  <a:lnTo>
                    <a:pt x="6896199" y="3177977"/>
                  </a:lnTo>
                  <a:lnTo>
                    <a:pt x="0" y="3177977"/>
                  </a:lnTo>
                  <a:close/>
                </a:path>
              </a:pathLst>
            </a:custGeom>
            <a:solidFill>
              <a:srgbClr val="17AF7D">
                <a:alpha val="9098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896199" cy="3235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3928513" y="-2953136"/>
            <a:ext cx="8182193" cy="818219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7336631"/>
            <a:ext cx="9144000" cy="2880360"/>
          </a:xfrm>
          <a:custGeom>
            <a:avLst/>
            <a:gdLst/>
            <a:ahLst/>
            <a:cxnLst/>
            <a:rect l="l" t="t" r="r" b="b"/>
            <a:pathLst>
              <a:path w="9144000" h="2880360">
                <a:moveTo>
                  <a:pt x="0" y="0"/>
                </a:moveTo>
                <a:lnTo>
                  <a:pt x="9144000" y="0"/>
                </a:lnTo>
                <a:lnTo>
                  <a:pt x="9144000" y="2880360"/>
                </a:lnTo>
                <a:lnTo>
                  <a:pt x="0" y="2880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374998" y="7302829"/>
            <a:ext cx="6913002" cy="2984171"/>
          </a:xfrm>
          <a:custGeom>
            <a:avLst/>
            <a:gdLst/>
            <a:ahLst/>
            <a:cxnLst/>
            <a:rect l="l" t="t" r="r" b="b"/>
            <a:pathLst>
              <a:path w="6913002" h="2984171">
                <a:moveTo>
                  <a:pt x="0" y="0"/>
                </a:moveTo>
                <a:lnTo>
                  <a:pt x="6913002" y="0"/>
                </a:lnTo>
                <a:lnTo>
                  <a:pt x="6913002" y="2984171"/>
                </a:lnTo>
                <a:lnTo>
                  <a:pt x="0" y="2984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561" b="-76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85352" y="793388"/>
            <a:ext cx="14493095" cy="608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4"/>
              </a:lnSpc>
              <a:spcBef>
                <a:spcPct val="0"/>
              </a:spcBef>
            </a:pPr>
            <a:r>
              <a:rPr lang="en-US" sz="16995" b="1" spc="-1104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Ultra-Bold"/>
                <a:ea typeface="Poppins Ultra-Bold"/>
                <a:cs typeface="Poppins Ultra-Bold"/>
                <a:sym typeface="Poppins Ultra-Bold"/>
              </a:rPr>
              <a:t>Final Training Project Report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5352" y="137944"/>
            <a:ext cx="6847682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-19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Ultra-Bold"/>
                <a:ea typeface="Poppins Ultra-Bold"/>
                <a:cs typeface="Poppins Ultra-Bold"/>
                <a:sym typeface="Poppins Ultra-Bold"/>
              </a:rPr>
              <a:t>Presented by : Fares Shereif Ismail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5352" y="595090"/>
            <a:ext cx="14493095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-19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Ultra-Bold"/>
                <a:ea typeface="Poppins Ultra-Bold"/>
                <a:cs typeface="Poppins Ultra-Bold"/>
                <a:sym typeface="Poppins Ultra-Bold"/>
              </a:rPr>
              <a:t>Code : 22011586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0480" y="-285750"/>
            <a:ext cx="17707039" cy="534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spc="-64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Exploratory Data Analysis (Task C)</a:t>
            </a:r>
          </a:p>
          <a:p>
            <a:pPr algn="l">
              <a:lnSpc>
                <a:spcPts val="13999"/>
              </a:lnSpc>
              <a:spcBef>
                <a:spcPct val="0"/>
              </a:spcBef>
            </a:pPr>
            <a:endParaRPr lang="en-US" sz="9999" b="1" spc="-649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90480" y="3660844"/>
            <a:ext cx="17797870" cy="5424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Key Stats: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Correlations (G1/G2 strong positive failures -0.39 negative).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Group Insights: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No failures → G3=12.5 2+ failures → G3=8.8.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Hypotheses 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More study time → higher G3 Urban &gt; Rural (12.3 vs. 11.1) Romantic/alcohol minor drops.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Takeaway: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Failures and absences are top risk factors.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87878" y="0"/>
            <a:ext cx="11312244" cy="10287000"/>
          </a:xfrm>
          <a:custGeom>
            <a:avLst/>
            <a:gdLst/>
            <a:ahLst/>
            <a:cxnLst/>
            <a:rect l="l" t="t" r="r" b="b"/>
            <a:pathLst>
              <a:path w="11312244" h="10287000">
                <a:moveTo>
                  <a:pt x="0" y="0"/>
                </a:moveTo>
                <a:lnTo>
                  <a:pt x="11312244" y="0"/>
                </a:lnTo>
                <a:lnTo>
                  <a:pt x="113122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0480" y="-285750"/>
            <a:ext cx="17707039" cy="357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spc="-64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Visualizations (Task D)</a:t>
            </a:r>
          </a:p>
          <a:p>
            <a:pPr algn="l">
              <a:lnSpc>
                <a:spcPts val="13999"/>
              </a:lnSpc>
              <a:spcBef>
                <a:spcPct val="0"/>
              </a:spcBef>
            </a:pPr>
            <a:endParaRPr lang="en-US" sz="9999" b="1" spc="-649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5065" y="2471873"/>
            <a:ext cx="17797870" cy="723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Distributions: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Age (16-18 peak), Absences (0-2 common), 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Studytime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(2-5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hrs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most).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Relationships: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Study time ↑ → G3 ↑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Absences vs. G3 (r=-0.10, weak negative).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Comparisons: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G3 by failures 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(boxplot: more failures → lower G3)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Schoolsup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"yes" → lower G3 (selection bias).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Interpretation: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Lifestyle factors minor prior performance dominates.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733112" y="0"/>
            <a:ext cx="10821777" cy="3561229"/>
          </a:xfrm>
          <a:custGeom>
            <a:avLst/>
            <a:gdLst/>
            <a:ahLst/>
            <a:cxnLst/>
            <a:rect l="l" t="t" r="r" b="b"/>
            <a:pathLst>
              <a:path w="10821777" h="3561229">
                <a:moveTo>
                  <a:pt x="0" y="0"/>
                </a:moveTo>
                <a:lnTo>
                  <a:pt x="10821776" y="0"/>
                </a:lnTo>
                <a:lnTo>
                  <a:pt x="10821776" y="3561229"/>
                </a:lnTo>
                <a:lnTo>
                  <a:pt x="0" y="3561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71724" y="3682727"/>
            <a:ext cx="16744552" cy="6532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8"/>
              </a:lnSpc>
            </a:pP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Age Distribution:</a:t>
            </a: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Most students are between 16 and 18 years old, with the majority 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being 16 or 17. Very few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students are older than 19, which reflects the typical age range of secondary school students.</a:t>
            </a:r>
          </a:p>
          <a:p>
            <a:pPr algn="just">
              <a:lnSpc>
                <a:spcPts val="3358"/>
              </a:lnSpc>
            </a:pPr>
            <a:endParaRPr lang="en-US" sz="2822" spc="-3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358"/>
              </a:lnSpc>
            </a:pP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Absences Distribution: </a:t>
            </a: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The majority of students have very few absences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(between 0 and 2 days), but there are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some cases with higher absence counts, though these are much less common. This indicates that while most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students attend regularly, a small group is frequently absent.</a:t>
            </a:r>
          </a:p>
          <a:p>
            <a:pPr algn="just">
              <a:lnSpc>
                <a:spcPts val="3358"/>
              </a:lnSpc>
            </a:pPr>
            <a:endParaRPr lang="en-US" sz="2822" spc="-3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358"/>
              </a:lnSpc>
            </a:pP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Study Time Distribution:</a:t>
            </a: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Most students report studying between 2 to 5 hours per week (category 2), followed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by those who study less than 2 hours (category 1). Fewer students study more than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5 hours per week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(categories 3 and 4). This shows that intensive study time is relatively rare in the dataset.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132798" y="181465"/>
            <a:ext cx="9791535" cy="4035199"/>
          </a:xfrm>
          <a:custGeom>
            <a:avLst/>
            <a:gdLst/>
            <a:ahLst/>
            <a:cxnLst/>
            <a:rect l="l" t="t" r="r" b="b"/>
            <a:pathLst>
              <a:path w="9791535" h="4035199">
                <a:moveTo>
                  <a:pt x="0" y="0"/>
                </a:moveTo>
                <a:lnTo>
                  <a:pt x="9791535" y="0"/>
                </a:lnTo>
                <a:lnTo>
                  <a:pt x="9791535" y="4035200"/>
                </a:lnTo>
                <a:lnTo>
                  <a:pt x="0" y="403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71724" y="4188090"/>
            <a:ext cx="16744552" cy="6096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8"/>
              </a:lnSpc>
            </a:pP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1. G3 by </a:t>
            </a:r>
            <a:r>
              <a:rPr lang="en-US" sz="2822" b="1" spc="-36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Studytime</a:t>
            </a: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 (Boxplot)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This plot shows the relationship between study time and final grades (G3).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As study time increases from category 1 to 4, the median G3 also increases.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This indicates that students who dedicate more hours to studying tend to achieve higher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grades.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Outliers at the lower end suggest that some students still perform poorly despite studying.</a:t>
            </a:r>
          </a:p>
          <a:p>
            <a:pPr algn="just">
              <a:lnSpc>
                <a:spcPts val="3358"/>
              </a:lnSpc>
            </a:pPr>
            <a:endParaRPr lang="en-US" sz="2822" spc="-3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358"/>
              </a:lnSpc>
            </a:pP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2. G3 by </a:t>
            </a:r>
            <a:r>
              <a:rPr lang="en-US" sz="2822" b="1" spc="-36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Schoolsup</a:t>
            </a:r>
            <a:r>
              <a:rPr lang="en-US" sz="2822" b="1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 (Violin plot)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This plot compares students’ grades based on whether they received school support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822" spc="-36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schoolsup</a:t>
            </a: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).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Students without school support (“no”) generally have slightly higher grades than those with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support (“yes”).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This does not necessarily mean that support lowers performance rather, it likely reflects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that school support is provided mainly to weaker students who were already struggling.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467187" y="1202327"/>
            <a:ext cx="7616253" cy="5492087"/>
          </a:xfrm>
          <a:custGeom>
            <a:avLst/>
            <a:gdLst/>
            <a:ahLst/>
            <a:cxnLst/>
            <a:rect l="l" t="t" r="r" b="b"/>
            <a:pathLst>
              <a:path w="7616253" h="5492087">
                <a:moveTo>
                  <a:pt x="0" y="0"/>
                </a:moveTo>
                <a:lnTo>
                  <a:pt x="7616253" y="0"/>
                </a:lnTo>
                <a:lnTo>
                  <a:pt x="7616253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71724" y="7478908"/>
            <a:ext cx="16744552" cy="87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This scatter plot shows the relationship between student absences (x-axis) and G3 scores</a:t>
            </a:r>
          </a:p>
          <a:p>
            <a:pPr algn="just">
              <a:lnSpc>
                <a:spcPts val="3358"/>
              </a:lnSpc>
            </a:pPr>
            <a:r>
              <a:rPr lang="en-US" sz="2822" spc="-3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(y-axis), with a correlation coefficient of r = -0.10.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0480" y="-180975"/>
            <a:ext cx="11669204" cy="351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26"/>
              </a:lnSpc>
            </a:pPr>
            <a:r>
              <a:rPr lang="en-US" sz="6590" b="1" spc="-42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Unsupervised Learning </a:t>
            </a:r>
          </a:p>
          <a:p>
            <a:pPr algn="l">
              <a:lnSpc>
                <a:spcPts val="9226"/>
              </a:lnSpc>
            </a:pPr>
            <a:r>
              <a:rPr lang="en-US" sz="6590" b="1" spc="-42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K-Means (Task E) </a:t>
            </a:r>
          </a:p>
          <a:p>
            <a:pPr algn="l">
              <a:lnSpc>
                <a:spcPts val="9226"/>
              </a:lnSpc>
              <a:spcBef>
                <a:spcPct val="0"/>
              </a:spcBef>
            </a:pPr>
            <a:endParaRPr lang="en-US" sz="6590" b="1" spc="-428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5065" y="2471873"/>
            <a:ext cx="17797870" cy="663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Features Used: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Studytime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, absences,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goout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freetime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famsup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schoolsup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Optimal K=3 (Elbow + Silhouette score ~0.21).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Clusters:</a:t>
            </a:r>
          </a:p>
          <a:p>
            <a:pPr algn="just">
              <a:lnSpc>
                <a:spcPts val="4670"/>
              </a:lnSpc>
            </a:pPr>
            <a:endParaRPr lang="en-US" sz="3924" b="1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Bold"/>
              <a:ea typeface="Poppins Bold"/>
              <a:cs typeface="Poppins Bold"/>
              <a:sym typeface="Poppins Bold"/>
            </a:endParaRPr>
          </a:p>
          <a:p>
            <a:pPr marL="847302" lvl="1" indent="-423651" algn="just">
              <a:lnSpc>
                <a:spcPts val="4670"/>
              </a:lnSpc>
              <a:buFont typeface="Arial"/>
              <a:buChar char="•"/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Dedicated (32%):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High study, low absences G3=13.2, 90% pass.</a:t>
            </a:r>
          </a:p>
          <a:p>
            <a:pPr marL="847302" lvl="1" indent="-423651" algn="just">
              <a:lnSpc>
                <a:spcPts val="4670"/>
              </a:lnSpc>
              <a:buFont typeface="Arial"/>
              <a:buChar char="•"/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Social (30%):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Moderate study, high social G3=11.5, 75% pass.</a:t>
            </a:r>
          </a:p>
          <a:p>
            <a:pPr marL="847302" lvl="1" indent="-423651" algn="just">
              <a:lnSpc>
                <a:spcPts val="4670"/>
              </a:lnSpc>
              <a:buFont typeface="Arial"/>
              <a:buChar char="•"/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At-Risk (38%):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Low study, high absences G3=10.1, 60% pass.</a:t>
            </a:r>
          </a:p>
          <a:p>
            <a:pPr marL="847302" lvl="1" indent="-423651" algn="just">
              <a:lnSpc>
                <a:spcPts val="4670"/>
              </a:lnSpc>
              <a:buFont typeface="Arial"/>
              <a:buChar char="•"/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Implication: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Target At-Risk for interventions.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15832" y="2549514"/>
            <a:ext cx="10837270" cy="6708786"/>
          </a:xfrm>
          <a:custGeom>
            <a:avLst/>
            <a:gdLst/>
            <a:ahLst/>
            <a:cxnLst/>
            <a:rect l="l" t="t" r="r" b="b"/>
            <a:pathLst>
              <a:path w="10837270" h="6708786">
                <a:moveTo>
                  <a:pt x="0" y="0"/>
                </a:moveTo>
                <a:lnTo>
                  <a:pt x="10837269" y="0"/>
                </a:lnTo>
                <a:lnTo>
                  <a:pt x="10837269" y="6708786"/>
                </a:lnTo>
                <a:lnTo>
                  <a:pt x="0" y="6708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90480" y="-180975"/>
            <a:ext cx="11669204" cy="351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26"/>
              </a:lnSpc>
            </a:pPr>
            <a:r>
              <a:rPr lang="en-US" sz="6590" b="1" spc="-42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Unsupervised Learning </a:t>
            </a:r>
          </a:p>
          <a:p>
            <a:pPr algn="l">
              <a:lnSpc>
                <a:spcPts val="9226"/>
              </a:lnSpc>
            </a:pPr>
            <a:r>
              <a:rPr lang="en-US" sz="6590" b="1" spc="-42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K-Means (Task E) </a:t>
            </a:r>
          </a:p>
          <a:p>
            <a:pPr algn="l">
              <a:lnSpc>
                <a:spcPts val="9226"/>
              </a:lnSpc>
              <a:spcBef>
                <a:spcPct val="0"/>
              </a:spcBef>
            </a:pPr>
            <a:endParaRPr lang="en-US" sz="6590" b="1" spc="-428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83173" y="5972620"/>
            <a:ext cx="7157549" cy="4126789"/>
          </a:xfrm>
          <a:custGeom>
            <a:avLst/>
            <a:gdLst/>
            <a:ahLst/>
            <a:cxnLst/>
            <a:rect l="l" t="t" r="r" b="b"/>
            <a:pathLst>
              <a:path w="7157549" h="4126789">
                <a:moveTo>
                  <a:pt x="0" y="0"/>
                </a:moveTo>
                <a:lnTo>
                  <a:pt x="7157549" y="0"/>
                </a:lnTo>
                <a:lnTo>
                  <a:pt x="7157549" y="4126789"/>
                </a:lnTo>
                <a:lnTo>
                  <a:pt x="0" y="4126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90480" y="-180975"/>
            <a:ext cx="11669204" cy="234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26"/>
              </a:lnSpc>
            </a:pPr>
            <a:r>
              <a:rPr lang="en-US" sz="6590" b="1" spc="-42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Supervised Learning (Task F)</a:t>
            </a:r>
          </a:p>
          <a:p>
            <a:pPr algn="l">
              <a:lnSpc>
                <a:spcPts val="9226"/>
              </a:lnSpc>
              <a:spcBef>
                <a:spcPct val="0"/>
              </a:spcBef>
            </a:pPr>
            <a:endParaRPr lang="en-US" sz="6590" b="1" spc="-4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5065" y="1440122"/>
            <a:ext cx="16589856" cy="5068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3"/>
              </a:lnSpc>
            </a:pPr>
            <a:r>
              <a:rPr lang="en-US" sz="3658" b="1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Targets :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 Binary (pass/fail) Multi-class (high/medium/low risk).</a:t>
            </a:r>
          </a:p>
          <a:p>
            <a:pPr algn="just">
              <a:lnSpc>
                <a:spcPts val="4353"/>
              </a:lnSpc>
            </a:pPr>
            <a:endParaRPr lang="en-US" sz="3658" spc="-4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353"/>
              </a:lnSpc>
            </a:pPr>
            <a:r>
              <a:rPr lang="en-US" sz="3658" b="1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Models :  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Logistic Regression, Decision Tree, Random Forest, SVM.</a:t>
            </a:r>
          </a:p>
          <a:p>
            <a:pPr algn="just">
              <a:lnSpc>
                <a:spcPts val="4353"/>
              </a:lnSpc>
            </a:pPr>
            <a:endParaRPr lang="en-US" sz="3658" spc="-4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353"/>
              </a:lnSpc>
            </a:pPr>
            <a:r>
              <a:rPr lang="en-US" sz="3658" b="1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Setup :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80/20 train/test split </a:t>
            </a:r>
            <a:r>
              <a:rPr lang="en-US" sz="3658" spc="-4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GridSearchCV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just">
              <a:lnSpc>
                <a:spcPts val="4353"/>
              </a:lnSpc>
            </a:pP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(RF: </a:t>
            </a:r>
            <a:r>
              <a:rPr lang="en-US" sz="3658" spc="-4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n_estimators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=100, </a:t>
            </a:r>
            <a:r>
              <a:rPr lang="en-US" sz="3658" spc="-47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max_depth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=5).</a:t>
            </a:r>
          </a:p>
          <a:p>
            <a:pPr algn="just">
              <a:lnSpc>
                <a:spcPts val="4353"/>
              </a:lnSpc>
            </a:pPr>
            <a:endParaRPr lang="en-US" sz="3658" spc="-4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353"/>
              </a:lnSpc>
            </a:pPr>
            <a:r>
              <a:rPr lang="en-US" sz="3658" b="1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Variants :  </a:t>
            </a:r>
            <a:r>
              <a:rPr lang="en-US" sz="3658" spc="-4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With G1/G2 (96% F1 RF) Without (81% F1 RF).</a:t>
            </a:r>
          </a:p>
          <a:p>
            <a:pPr algn="just">
              <a:lnSpc>
                <a:spcPts val="4353"/>
              </a:lnSpc>
            </a:pPr>
            <a:endParaRPr lang="en-US" sz="3658" spc="-4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550295" y="1176926"/>
            <a:ext cx="7512596" cy="5299304"/>
          </a:xfrm>
          <a:custGeom>
            <a:avLst/>
            <a:gdLst/>
            <a:ahLst/>
            <a:cxnLst/>
            <a:rect l="l" t="t" r="r" b="b"/>
            <a:pathLst>
              <a:path w="7512596" h="5299304">
                <a:moveTo>
                  <a:pt x="0" y="0"/>
                </a:moveTo>
                <a:lnTo>
                  <a:pt x="7512596" y="0"/>
                </a:lnTo>
                <a:lnTo>
                  <a:pt x="7512596" y="5299304"/>
                </a:lnTo>
                <a:lnTo>
                  <a:pt x="0" y="5299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90480" y="-180975"/>
            <a:ext cx="11669204" cy="351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26"/>
              </a:lnSpc>
            </a:pPr>
            <a:r>
              <a:rPr lang="en-US" sz="6590" b="1" spc="-42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Model Evaluation &amp; Comparison (Task G)</a:t>
            </a:r>
          </a:p>
          <a:p>
            <a:pPr algn="l">
              <a:lnSpc>
                <a:spcPts val="9226"/>
              </a:lnSpc>
              <a:spcBef>
                <a:spcPct val="0"/>
              </a:spcBef>
            </a:pPr>
            <a:endParaRPr lang="en-US" sz="6590" b="1" spc="-4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5065" y="3992055"/>
            <a:ext cx="15554321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Metrics: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Binary (F1 0.96 with G1/G2 0.81 without)</a:t>
            </a:r>
          </a:p>
          <a:p>
            <a:pPr algn="just">
              <a:lnSpc>
                <a:spcPts val="4081"/>
              </a:lnSpc>
            </a:pP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Multi-class (F1 0.85/0.65).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CV: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Low variance (&lt;0.05), no over/under-fitting.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Feature Importances: 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G1/G2 dominate (0.29 each) Without: Failures, absences, </a:t>
            </a:r>
            <a:r>
              <a:rPr lang="en-US" sz="3429" spc="-44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studytime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key.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Comparison: 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Leakage boosts 15-20% No-leakage for early use.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41254" y="1978771"/>
            <a:ext cx="7780494" cy="6954822"/>
            <a:chOff x="0" y="0"/>
            <a:chExt cx="2133545" cy="1907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3545" cy="1907132"/>
            </a:xfrm>
            <a:custGeom>
              <a:avLst/>
              <a:gdLst/>
              <a:ahLst/>
              <a:cxnLst/>
              <a:rect l="l" t="t" r="r" b="b"/>
              <a:pathLst>
                <a:path w="2133545" h="1907132">
                  <a:moveTo>
                    <a:pt x="67663" y="0"/>
                  </a:moveTo>
                  <a:lnTo>
                    <a:pt x="2065882" y="0"/>
                  </a:lnTo>
                  <a:cubicBezTo>
                    <a:pt x="2103251" y="0"/>
                    <a:pt x="2133545" y="30294"/>
                    <a:pt x="2133545" y="67663"/>
                  </a:cubicBezTo>
                  <a:lnTo>
                    <a:pt x="2133545" y="1839469"/>
                  </a:lnTo>
                  <a:cubicBezTo>
                    <a:pt x="2133545" y="1857414"/>
                    <a:pt x="2126416" y="1874624"/>
                    <a:pt x="2113727" y="1887314"/>
                  </a:cubicBezTo>
                  <a:cubicBezTo>
                    <a:pt x="2101038" y="1900003"/>
                    <a:pt x="2083828" y="1907132"/>
                    <a:pt x="2065882" y="1907132"/>
                  </a:cubicBezTo>
                  <a:lnTo>
                    <a:pt x="67663" y="1907132"/>
                  </a:lnTo>
                  <a:cubicBezTo>
                    <a:pt x="30294" y="1907132"/>
                    <a:pt x="0" y="1876838"/>
                    <a:pt x="0" y="1839469"/>
                  </a:cubicBezTo>
                  <a:lnTo>
                    <a:pt x="0" y="67663"/>
                  </a:lnTo>
                  <a:cubicBezTo>
                    <a:pt x="0" y="30294"/>
                    <a:pt x="30294" y="0"/>
                    <a:pt x="676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133545" cy="19738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461175" y="4668427"/>
            <a:ext cx="8454131" cy="84541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5215635" y="-1457729"/>
            <a:ext cx="4552116" cy="455211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714721" y="8758314"/>
            <a:ext cx="1218301" cy="12183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17AF7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79958" y="504005"/>
            <a:ext cx="7766402" cy="187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  <a:spcBef>
                <a:spcPct val="0"/>
              </a:spcBef>
            </a:pPr>
            <a:r>
              <a:rPr lang="en-US" sz="11000" b="1" spc="-7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4730" y="2673344"/>
            <a:ext cx="16681793" cy="2196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53"/>
              </a:lnSpc>
            </a:pPr>
            <a:r>
              <a:rPr lang="en-US" sz="3574" spc="-46" dirty="0">
                <a:latin typeface="Poppins"/>
                <a:ea typeface="Poppins"/>
                <a:cs typeface="Poppins"/>
                <a:sym typeface="Poppins"/>
              </a:rPr>
              <a:t>This project analyzes the UCI Student Performance dataset </a:t>
            </a:r>
          </a:p>
          <a:p>
            <a:pPr marL="0" lvl="0" indent="0" algn="just">
              <a:lnSpc>
                <a:spcPts val="4253"/>
              </a:lnSpc>
            </a:pPr>
            <a:r>
              <a:rPr lang="en-US" sz="3574" spc="-46" dirty="0">
                <a:latin typeface="Poppins"/>
                <a:ea typeface="Poppins"/>
                <a:cs typeface="Poppins"/>
                <a:sym typeface="Poppins"/>
              </a:rPr>
              <a:t>(Portuguese subset, 649 records) to predict grades and identify at-risk students.</a:t>
            </a:r>
          </a:p>
          <a:p>
            <a:pPr marL="0" lvl="0" indent="0" algn="just">
              <a:lnSpc>
                <a:spcPts val="4253"/>
              </a:lnSpc>
            </a:pPr>
            <a:endParaRPr lang="en-US" sz="3574" spc="-46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4630327"/>
            <a:ext cx="17075476" cy="184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Key Focus: 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Data prep, EDA, visualizations, K-Means clustering, supervised models (e.g., Random Forest), and recommendations.</a:t>
            </a:r>
          </a:p>
          <a:p>
            <a:pPr marL="0" lvl="0" indent="0"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44730" y="6435551"/>
            <a:ext cx="17075476" cy="124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Outcomes: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Models achieve 92% F1 with prior grades clusters reveal Dedicated, Social, At-Risk personas.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4730" y="7850277"/>
            <a:ext cx="17075476" cy="184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Value: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Early interventions could boost pass rates by 15-20%.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9043724"/>
            <a:ext cx="2921797" cy="124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>
                <a:latin typeface="Poppins Bold"/>
                <a:ea typeface="Poppins Bold"/>
                <a:cs typeface="Poppins Bold"/>
                <a:sym typeface="Poppins Bold"/>
              </a:rPr>
              <a:t>Data Prep</a:t>
            </a:r>
          </a:p>
          <a:p>
            <a:pPr algn="just">
              <a:lnSpc>
                <a:spcPts val="4759"/>
              </a:lnSpc>
            </a:pPr>
            <a:endParaRPr lang="en-US" sz="3999" b="1" spc="-51"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342825" y="9026801"/>
            <a:ext cx="1300262" cy="60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>
                <a:latin typeface="Poppins Bold"/>
                <a:ea typeface="Poppins Bold"/>
                <a:cs typeface="Poppins Bold"/>
                <a:sym typeface="Poppins Bold"/>
              </a:rPr>
              <a:t>EDA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435831" y="9026801"/>
            <a:ext cx="2921797" cy="60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>
                <a:latin typeface="Poppins Bold"/>
                <a:ea typeface="Poppins Bold"/>
                <a:cs typeface="Poppins Bold"/>
                <a:sym typeface="Poppins Bold"/>
              </a:rPr>
              <a:t>MODELS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11632" y="9026801"/>
            <a:ext cx="2921797" cy="124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>
                <a:latin typeface="Poppins Bold"/>
                <a:ea typeface="Poppins Bold"/>
                <a:cs typeface="Poppins Bold"/>
                <a:sym typeface="Poppins Bold"/>
              </a:rPr>
              <a:t>Insights</a:t>
            </a:r>
          </a:p>
          <a:p>
            <a:pPr algn="just">
              <a:lnSpc>
                <a:spcPts val="4759"/>
              </a:lnSpc>
            </a:pPr>
            <a:endParaRPr lang="en-US" sz="3999" b="1" spc="-51"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6807955" y="8790989"/>
            <a:ext cx="1218301" cy="121830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17AF7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883756" y="8790989"/>
            <a:ext cx="1218301" cy="121830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17AF7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0480" y="-180975"/>
            <a:ext cx="11669204" cy="351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26"/>
              </a:lnSpc>
            </a:pPr>
            <a:r>
              <a:rPr lang="en-US" sz="6590" b="1" spc="-42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Insights and Recommendations (Task H)</a:t>
            </a:r>
          </a:p>
          <a:p>
            <a:pPr algn="l">
              <a:lnSpc>
                <a:spcPts val="9226"/>
              </a:lnSpc>
              <a:spcBef>
                <a:spcPct val="0"/>
              </a:spcBef>
            </a:pPr>
            <a:endParaRPr lang="en-US" sz="6590" b="1" spc="-4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0480" y="3077493"/>
            <a:ext cx="15554321" cy="473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Insights: 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Failures triple odds Clusters guide personas Urban-rural gap 1.2 points.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Recommendations: 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Attendance tracking, study workshops, family programs Target At-Risk (38%) for 15-20% pass boost.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Storytelling: 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From data cleaning to models → Proactive education equity.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3226" y="438139"/>
            <a:ext cx="13501720" cy="230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226"/>
              </a:lnSpc>
            </a:pPr>
            <a:r>
              <a:rPr lang="en-US" sz="6590" b="1" spc="-42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Ethics, Limitations, and Conclusion</a:t>
            </a:r>
          </a:p>
          <a:p>
            <a:pPr algn="l">
              <a:lnSpc>
                <a:spcPts val="9226"/>
              </a:lnSpc>
              <a:spcBef>
                <a:spcPct val="0"/>
              </a:spcBef>
            </a:pPr>
            <a:endParaRPr lang="en-US" sz="6590" b="1" spc="-4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0480" y="3077493"/>
            <a:ext cx="15554321" cy="5783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Ethics: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Privacy (anonymize data) Bias/Fairness </a:t>
            </a:r>
          </a:p>
          <a:p>
            <a:pPr algn="just">
              <a:lnSpc>
                <a:spcPts val="4081"/>
              </a:lnSpc>
            </a:pP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(audit for rural/sex bias) Transparency (use SHAP).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Limitations: 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Small sample (649) Leakage risk Portugal-specific Self-reported bias.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Conclusion: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ML enhances interventions Future: Larger datasets, causal analysis.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081"/>
              </a:lnSpc>
            </a:pPr>
            <a:r>
              <a:rPr lang="en-US" sz="3429" b="1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Reproducibility:</a:t>
            </a:r>
            <a:r>
              <a:rPr lang="en-US" sz="3429" spc="-4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pip install requirements Run notebook.</a:t>
            </a:r>
          </a:p>
          <a:p>
            <a:pPr algn="just">
              <a:lnSpc>
                <a:spcPts val="4081"/>
              </a:lnSpc>
            </a:pPr>
            <a:endParaRPr lang="en-US" sz="3429" spc="-44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130" y="-82605"/>
            <a:ext cx="16085347" cy="589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 b="1" spc="-7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  <a:p>
            <a:pPr algn="l">
              <a:lnSpc>
                <a:spcPts val="15400"/>
              </a:lnSpc>
            </a:pPr>
            <a:r>
              <a:rPr lang="en-US" sz="11000" b="1" spc="-7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and Value</a:t>
            </a:r>
          </a:p>
          <a:p>
            <a:pPr algn="l">
              <a:lnSpc>
                <a:spcPts val="15400"/>
              </a:lnSpc>
              <a:spcBef>
                <a:spcPct val="0"/>
              </a:spcBef>
            </a:pPr>
            <a:endParaRPr lang="en-US" sz="11000" b="1" spc="-715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64174" y="5827805"/>
            <a:ext cx="7635178" cy="2345052"/>
            <a:chOff x="0" y="0"/>
            <a:chExt cx="2093697" cy="643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93697" cy="643054"/>
            </a:xfrm>
            <a:custGeom>
              <a:avLst/>
              <a:gdLst/>
              <a:ahLst/>
              <a:cxnLst/>
              <a:rect l="l" t="t" r="r" b="b"/>
              <a:pathLst>
                <a:path w="2093697" h="643054">
                  <a:moveTo>
                    <a:pt x="68951" y="0"/>
                  </a:moveTo>
                  <a:lnTo>
                    <a:pt x="2024747" y="0"/>
                  </a:lnTo>
                  <a:cubicBezTo>
                    <a:pt x="2043033" y="0"/>
                    <a:pt x="2060571" y="7264"/>
                    <a:pt x="2073502" y="20195"/>
                  </a:cubicBezTo>
                  <a:cubicBezTo>
                    <a:pt x="2086433" y="33126"/>
                    <a:pt x="2093697" y="50664"/>
                    <a:pt x="2093697" y="68951"/>
                  </a:cubicBezTo>
                  <a:lnTo>
                    <a:pt x="2093697" y="574103"/>
                  </a:lnTo>
                  <a:cubicBezTo>
                    <a:pt x="2093697" y="612183"/>
                    <a:pt x="2062827" y="643054"/>
                    <a:pt x="2024747" y="643054"/>
                  </a:cubicBezTo>
                  <a:lnTo>
                    <a:pt x="68951" y="643054"/>
                  </a:lnTo>
                  <a:cubicBezTo>
                    <a:pt x="30870" y="643054"/>
                    <a:pt x="0" y="612183"/>
                    <a:pt x="0" y="574103"/>
                  </a:cubicBezTo>
                  <a:lnTo>
                    <a:pt x="0" y="68951"/>
                  </a:lnTo>
                  <a:cubicBezTo>
                    <a:pt x="0" y="30870"/>
                    <a:pt x="30870" y="0"/>
                    <a:pt x="689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093697" cy="70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08936" y="3038018"/>
            <a:ext cx="8454131" cy="84541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69085" y="5810194"/>
            <a:ext cx="5169267" cy="2345052"/>
            <a:chOff x="0" y="0"/>
            <a:chExt cx="1417502" cy="6430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17502" cy="643054"/>
            </a:xfrm>
            <a:custGeom>
              <a:avLst/>
              <a:gdLst/>
              <a:ahLst/>
              <a:cxnLst/>
              <a:rect l="l" t="t" r="r" b="b"/>
              <a:pathLst>
                <a:path w="1417502" h="643054">
                  <a:moveTo>
                    <a:pt x="101842" y="0"/>
                  </a:moveTo>
                  <a:lnTo>
                    <a:pt x="1315660" y="0"/>
                  </a:lnTo>
                  <a:cubicBezTo>
                    <a:pt x="1342670" y="0"/>
                    <a:pt x="1368574" y="10730"/>
                    <a:pt x="1387673" y="29829"/>
                  </a:cubicBezTo>
                  <a:cubicBezTo>
                    <a:pt x="1406772" y="48928"/>
                    <a:pt x="1417502" y="74832"/>
                    <a:pt x="1417502" y="101842"/>
                  </a:cubicBezTo>
                  <a:lnTo>
                    <a:pt x="1417502" y="541211"/>
                  </a:lnTo>
                  <a:cubicBezTo>
                    <a:pt x="1417502" y="568222"/>
                    <a:pt x="1406772" y="594126"/>
                    <a:pt x="1387673" y="613225"/>
                  </a:cubicBezTo>
                  <a:cubicBezTo>
                    <a:pt x="1368574" y="632324"/>
                    <a:pt x="1342670" y="643054"/>
                    <a:pt x="1315660" y="643054"/>
                  </a:cubicBezTo>
                  <a:lnTo>
                    <a:pt x="101842" y="643054"/>
                  </a:lnTo>
                  <a:cubicBezTo>
                    <a:pt x="74832" y="643054"/>
                    <a:pt x="48928" y="632324"/>
                    <a:pt x="29829" y="613225"/>
                  </a:cubicBezTo>
                  <a:cubicBezTo>
                    <a:pt x="10730" y="594126"/>
                    <a:pt x="0" y="568222"/>
                    <a:pt x="0" y="541211"/>
                  </a:cubicBezTo>
                  <a:lnTo>
                    <a:pt x="0" y="101842"/>
                  </a:lnTo>
                  <a:cubicBezTo>
                    <a:pt x="0" y="74832"/>
                    <a:pt x="10730" y="48928"/>
                    <a:pt x="29829" y="29829"/>
                  </a:cubicBezTo>
                  <a:cubicBezTo>
                    <a:pt x="48928" y="10730"/>
                    <a:pt x="74832" y="0"/>
                    <a:pt x="1018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417502" cy="70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2954822" y="-1686385"/>
            <a:ext cx="7241311" cy="724131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0130" y="3902764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Problem: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Schools often react late to student struggles, leading to higher dropouts and wasted resources.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90130" y="5157008"/>
            <a:ext cx="17075476" cy="184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Dataset Opportunity: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Use UCI data</a:t>
            </a:r>
          </a:p>
          <a:p>
            <a:pPr algn="just">
              <a:lnSpc>
                <a:spcPts val="4759"/>
              </a:lnSpc>
            </a:pP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(demographics, study habits, grades) to predict outcomes early.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90130" y="6589086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Value Proposition: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Predictive models identify at-risk students  high absences triple failure odds.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0130" y="7843628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Broader Impact: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Supports UN SDG 4 (Quality Education)</a:t>
            </a:r>
          </a:p>
          <a:p>
            <a:pPr algn="just">
              <a:lnSpc>
                <a:spcPts val="4759"/>
              </a:lnSpc>
            </a:pP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potential 15-20% pass rate improvement via targeted support.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08936" y="3038018"/>
            <a:ext cx="8454131" cy="84541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2954822" y="-1686385"/>
            <a:ext cx="7241311" cy="724131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396330" y="428581"/>
            <a:ext cx="9495340" cy="6129903"/>
          </a:xfrm>
          <a:custGeom>
            <a:avLst/>
            <a:gdLst/>
            <a:ahLst/>
            <a:cxnLst/>
            <a:rect l="l" t="t" r="r" b="b"/>
            <a:pathLst>
              <a:path w="9495340" h="6129903">
                <a:moveTo>
                  <a:pt x="0" y="0"/>
                </a:moveTo>
                <a:lnTo>
                  <a:pt x="9495340" y="0"/>
                </a:lnTo>
                <a:lnTo>
                  <a:pt x="9495340" y="6129903"/>
                </a:lnTo>
                <a:lnTo>
                  <a:pt x="0" y="6129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88102" y="6529909"/>
            <a:ext cx="17311795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5"/>
              </a:lnSpc>
            </a:pPr>
            <a:r>
              <a:rPr lang="en-US" sz="35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This pie chart illustrates the K-Means clustering of 649 students into three groups based on study habits and support: 'Dedicated' (32%) with high study time and low absences (G3 ~13.2), 'Social' (30%) with moderate study and social activity (G3 ~11.5), and 'At-Risk' (38%) with low study time and high absences</a:t>
            </a:r>
          </a:p>
          <a:p>
            <a:pPr algn="just">
              <a:lnSpc>
                <a:spcPts val="4165"/>
              </a:lnSpc>
            </a:pPr>
            <a:r>
              <a:rPr lang="en-US" sz="35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(G3 ~10.1). The 38% At-Risk group highlights the need for early interventions, potentially boosting pass rates by 15-20% through targeted support.</a:t>
            </a:r>
          </a:p>
          <a:p>
            <a:pPr marL="0" lvl="0" indent="0" algn="just">
              <a:lnSpc>
                <a:spcPts val="4165"/>
              </a:lnSpc>
            </a:pPr>
            <a:endParaRPr lang="en-US" sz="3500" spc="-4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130" y="-82605"/>
            <a:ext cx="16085347" cy="394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 b="1" spc="-7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Dataset Description</a:t>
            </a:r>
          </a:p>
          <a:p>
            <a:pPr algn="l">
              <a:lnSpc>
                <a:spcPts val="15400"/>
              </a:lnSpc>
              <a:spcBef>
                <a:spcPct val="0"/>
              </a:spcBef>
            </a:pPr>
            <a:endParaRPr lang="en-US" sz="11000" b="1" spc="-715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64174" y="5827805"/>
            <a:ext cx="7635178" cy="2345052"/>
            <a:chOff x="0" y="0"/>
            <a:chExt cx="2093697" cy="643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93697" cy="643054"/>
            </a:xfrm>
            <a:custGeom>
              <a:avLst/>
              <a:gdLst/>
              <a:ahLst/>
              <a:cxnLst/>
              <a:rect l="l" t="t" r="r" b="b"/>
              <a:pathLst>
                <a:path w="2093697" h="643054">
                  <a:moveTo>
                    <a:pt x="68951" y="0"/>
                  </a:moveTo>
                  <a:lnTo>
                    <a:pt x="2024747" y="0"/>
                  </a:lnTo>
                  <a:cubicBezTo>
                    <a:pt x="2043033" y="0"/>
                    <a:pt x="2060571" y="7264"/>
                    <a:pt x="2073502" y="20195"/>
                  </a:cubicBezTo>
                  <a:cubicBezTo>
                    <a:pt x="2086433" y="33126"/>
                    <a:pt x="2093697" y="50664"/>
                    <a:pt x="2093697" y="68951"/>
                  </a:cubicBezTo>
                  <a:lnTo>
                    <a:pt x="2093697" y="574103"/>
                  </a:lnTo>
                  <a:cubicBezTo>
                    <a:pt x="2093697" y="612183"/>
                    <a:pt x="2062827" y="643054"/>
                    <a:pt x="2024747" y="643054"/>
                  </a:cubicBezTo>
                  <a:lnTo>
                    <a:pt x="68951" y="643054"/>
                  </a:lnTo>
                  <a:cubicBezTo>
                    <a:pt x="30870" y="643054"/>
                    <a:pt x="0" y="612183"/>
                    <a:pt x="0" y="574103"/>
                  </a:cubicBezTo>
                  <a:lnTo>
                    <a:pt x="0" y="68951"/>
                  </a:lnTo>
                  <a:cubicBezTo>
                    <a:pt x="0" y="30870"/>
                    <a:pt x="30870" y="0"/>
                    <a:pt x="689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093697" cy="70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08936" y="3038018"/>
            <a:ext cx="8454131" cy="84541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69085" y="5810194"/>
            <a:ext cx="5169267" cy="2345052"/>
            <a:chOff x="0" y="0"/>
            <a:chExt cx="1417502" cy="6430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17502" cy="643054"/>
            </a:xfrm>
            <a:custGeom>
              <a:avLst/>
              <a:gdLst/>
              <a:ahLst/>
              <a:cxnLst/>
              <a:rect l="l" t="t" r="r" b="b"/>
              <a:pathLst>
                <a:path w="1417502" h="643054">
                  <a:moveTo>
                    <a:pt x="101842" y="0"/>
                  </a:moveTo>
                  <a:lnTo>
                    <a:pt x="1315660" y="0"/>
                  </a:lnTo>
                  <a:cubicBezTo>
                    <a:pt x="1342670" y="0"/>
                    <a:pt x="1368574" y="10730"/>
                    <a:pt x="1387673" y="29829"/>
                  </a:cubicBezTo>
                  <a:cubicBezTo>
                    <a:pt x="1406772" y="48928"/>
                    <a:pt x="1417502" y="74832"/>
                    <a:pt x="1417502" y="101842"/>
                  </a:cubicBezTo>
                  <a:lnTo>
                    <a:pt x="1417502" y="541211"/>
                  </a:lnTo>
                  <a:cubicBezTo>
                    <a:pt x="1417502" y="568222"/>
                    <a:pt x="1406772" y="594126"/>
                    <a:pt x="1387673" y="613225"/>
                  </a:cubicBezTo>
                  <a:cubicBezTo>
                    <a:pt x="1368574" y="632324"/>
                    <a:pt x="1342670" y="643054"/>
                    <a:pt x="1315660" y="643054"/>
                  </a:cubicBezTo>
                  <a:lnTo>
                    <a:pt x="101842" y="643054"/>
                  </a:lnTo>
                  <a:cubicBezTo>
                    <a:pt x="74832" y="643054"/>
                    <a:pt x="48928" y="632324"/>
                    <a:pt x="29829" y="613225"/>
                  </a:cubicBezTo>
                  <a:cubicBezTo>
                    <a:pt x="10730" y="594126"/>
                    <a:pt x="0" y="568222"/>
                    <a:pt x="0" y="541211"/>
                  </a:cubicBezTo>
                  <a:lnTo>
                    <a:pt x="0" y="101842"/>
                  </a:lnTo>
                  <a:cubicBezTo>
                    <a:pt x="0" y="74832"/>
                    <a:pt x="10730" y="48928"/>
                    <a:pt x="29829" y="29829"/>
                  </a:cubicBezTo>
                  <a:cubicBezTo>
                    <a:pt x="48928" y="10730"/>
                    <a:pt x="74832" y="0"/>
                    <a:pt x="1018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417502" cy="70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3944950" y="-1674264"/>
            <a:ext cx="7241311" cy="724131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0130" y="3384433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Source: 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UCI ML Repository (ID 320), CC BY 4.0 License Portuguese course subset (649 rows, 33 columns).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90130" y="5188291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Features: 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Binary (5, e.g., </a:t>
            </a:r>
            <a:r>
              <a:rPr lang="en-US" sz="3999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schoolsup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), Categorical (7, e.g., </a:t>
            </a:r>
            <a:r>
              <a:rPr lang="en-US" sz="3999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Mjob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), Ordinal (5, e.g., </a:t>
            </a:r>
            <a:r>
              <a:rPr lang="en-US" sz="3999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studytime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), Numeric (13, e.g., age, absences).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90130" y="6814928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Grades: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G1, G2, G3 (0-20 scale).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0130" y="7910596"/>
            <a:ext cx="17075476" cy="184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Stats: 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Avg. Age 16.74 Avg. Absences 3.51 Avg. G3 11.91 (SD 3.23).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08936" y="3038018"/>
            <a:ext cx="8454131" cy="84541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2954822" y="-1686385"/>
            <a:ext cx="7241311" cy="724131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342639" y="1934270"/>
            <a:ext cx="5922518" cy="7947908"/>
          </a:xfrm>
          <a:custGeom>
            <a:avLst/>
            <a:gdLst/>
            <a:ahLst/>
            <a:cxnLst/>
            <a:rect l="l" t="t" r="r" b="b"/>
            <a:pathLst>
              <a:path w="5922518" h="7947908">
                <a:moveTo>
                  <a:pt x="0" y="0"/>
                </a:moveTo>
                <a:lnTo>
                  <a:pt x="5922519" y="0"/>
                </a:lnTo>
                <a:lnTo>
                  <a:pt x="5922519" y="7947908"/>
                </a:lnTo>
                <a:lnTo>
                  <a:pt x="0" y="794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66160" y="690994"/>
            <a:ext cx="17075476" cy="1243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Quality: </a:t>
            </a:r>
            <a:r>
              <a:rPr lang="en-US" sz="3999" spc="-5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No duplicates/missing outliers capped (absences at 15).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130" y="-82605"/>
            <a:ext cx="16085347" cy="394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1000" b="1" spc="-71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Methods Overview</a:t>
            </a:r>
          </a:p>
          <a:p>
            <a:pPr algn="l">
              <a:lnSpc>
                <a:spcPts val="15400"/>
              </a:lnSpc>
              <a:spcBef>
                <a:spcPct val="0"/>
              </a:spcBef>
            </a:pPr>
            <a:endParaRPr lang="en-US" sz="11000" b="1" spc="-715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64174" y="5827805"/>
            <a:ext cx="7635178" cy="2345052"/>
            <a:chOff x="0" y="0"/>
            <a:chExt cx="2093697" cy="643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93697" cy="643054"/>
            </a:xfrm>
            <a:custGeom>
              <a:avLst/>
              <a:gdLst/>
              <a:ahLst/>
              <a:cxnLst/>
              <a:rect l="l" t="t" r="r" b="b"/>
              <a:pathLst>
                <a:path w="2093697" h="643054">
                  <a:moveTo>
                    <a:pt x="68951" y="0"/>
                  </a:moveTo>
                  <a:lnTo>
                    <a:pt x="2024747" y="0"/>
                  </a:lnTo>
                  <a:cubicBezTo>
                    <a:pt x="2043033" y="0"/>
                    <a:pt x="2060571" y="7264"/>
                    <a:pt x="2073502" y="20195"/>
                  </a:cubicBezTo>
                  <a:cubicBezTo>
                    <a:pt x="2086433" y="33126"/>
                    <a:pt x="2093697" y="50664"/>
                    <a:pt x="2093697" y="68951"/>
                  </a:cubicBezTo>
                  <a:lnTo>
                    <a:pt x="2093697" y="574103"/>
                  </a:lnTo>
                  <a:cubicBezTo>
                    <a:pt x="2093697" y="612183"/>
                    <a:pt x="2062827" y="643054"/>
                    <a:pt x="2024747" y="643054"/>
                  </a:cubicBezTo>
                  <a:lnTo>
                    <a:pt x="68951" y="643054"/>
                  </a:lnTo>
                  <a:cubicBezTo>
                    <a:pt x="30870" y="643054"/>
                    <a:pt x="0" y="612183"/>
                    <a:pt x="0" y="574103"/>
                  </a:cubicBezTo>
                  <a:lnTo>
                    <a:pt x="0" y="68951"/>
                  </a:lnTo>
                  <a:cubicBezTo>
                    <a:pt x="0" y="30870"/>
                    <a:pt x="30870" y="0"/>
                    <a:pt x="689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093697" cy="70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08936" y="3038018"/>
            <a:ext cx="8454131" cy="84541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69085" y="5810194"/>
            <a:ext cx="5169267" cy="2345052"/>
            <a:chOff x="0" y="0"/>
            <a:chExt cx="1417502" cy="6430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17502" cy="643054"/>
            </a:xfrm>
            <a:custGeom>
              <a:avLst/>
              <a:gdLst/>
              <a:ahLst/>
              <a:cxnLst/>
              <a:rect l="l" t="t" r="r" b="b"/>
              <a:pathLst>
                <a:path w="1417502" h="643054">
                  <a:moveTo>
                    <a:pt x="101842" y="0"/>
                  </a:moveTo>
                  <a:lnTo>
                    <a:pt x="1315660" y="0"/>
                  </a:lnTo>
                  <a:cubicBezTo>
                    <a:pt x="1342670" y="0"/>
                    <a:pt x="1368574" y="10730"/>
                    <a:pt x="1387673" y="29829"/>
                  </a:cubicBezTo>
                  <a:cubicBezTo>
                    <a:pt x="1406772" y="48928"/>
                    <a:pt x="1417502" y="74832"/>
                    <a:pt x="1417502" y="101842"/>
                  </a:cubicBezTo>
                  <a:lnTo>
                    <a:pt x="1417502" y="541211"/>
                  </a:lnTo>
                  <a:cubicBezTo>
                    <a:pt x="1417502" y="568222"/>
                    <a:pt x="1406772" y="594126"/>
                    <a:pt x="1387673" y="613225"/>
                  </a:cubicBezTo>
                  <a:cubicBezTo>
                    <a:pt x="1368574" y="632324"/>
                    <a:pt x="1342670" y="643054"/>
                    <a:pt x="1315660" y="643054"/>
                  </a:cubicBezTo>
                  <a:lnTo>
                    <a:pt x="101842" y="643054"/>
                  </a:lnTo>
                  <a:cubicBezTo>
                    <a:pt x="74832" y="643054"/>
                    <a:pt x="48928" y="632324"/>
                    <a:pt x="29829" y="613225"/>
                  </a:cubicBezTo>
                  <a:cubicBezTo>
                    <a:pt x="10730" y="594126"/>
                    <a:pt x="0" y="568222"/>
                    <a:pt x="0" y="541211"/>
                  </a:cubicBezTo>
                  <a:lnTo>
                    <a:pt x="0" y="101842"/>
                  </a:lnTo>
                  <a:cubicBezTo>
                    <a:pt x="0" y="74832"/>
                    <a:pt x="10730" y="48928"/>
                    <a:pt x="29829" y="29829"/>
                  </a:cubicBezTo>
                  <a:cubicBezTo>
                    <a:pt x="48928" y="10730"/>
                    <a:pt x="74832" y="0"/>
                    <a:pt x="1018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43000"/>
                  </a:srgbClr>
                </a:gs>
                <a:gs pos="100000">
                  <a:srgbClr val="DDEDA0">
                    <a:alpha val="4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417502" cy="70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2954822" y="-1686385"/>
            <a:ext cx="7241311" cy="724131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0130" y="2151688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Tools: 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Python (pandas, scikit-learn, matplotlib) </a:t>
            </a:r>
            <a:r>
              <a:rPr lang="en-US" sz="3999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ucimlrepo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for data loading.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90130" y="3828994"/>
            <a:ext cx="17797870" cy="301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Pipeline: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Data Quality/Prep (Task A) → Transformation (Task B) → 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EDA (Task C) → Visualization (Task D) → K-Means (Task E)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→ Supervised Models (Task F) → Evaluation (Task G) → Insights (Task H).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90130" y="6024347"/>
            <a:ext cx="17075476" cy="24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Variants: 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With/Without G1/G2 (to handle leakage).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0130" y="7527007"/>
            <a:ext cx="17075476" cy="184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999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Evaluation: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Accuracy, F1, AUC </a:t>
            </a:r>
            <a:r>
              <a:rPr lang="en-US" sz="3999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GridSearchCV</a:t>
            </a:r>
            <a:r>
              <a:rPr lang="en-US" sz="3999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for tuning.</a:t>
            </a: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759"/>
              </a:lnSpc>
            </a:pPr>
            <a:endParaRPr lang="en-US" sz="3999" spc="-5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0480" y="-285750"/>
            <a:ext cx="17707039" cy="534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spc="-64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Data Preparation and Transformation (Tasks A &amp; B)</a:t>
            </a:r>
          </a:p>
          <a:p>
            <a:pPr algn="l">
              <a:lnSpc>
                <a:spcPts val="13999"/>
              </a:lnSpc>
              <a:spcBef>
                <a:spcPct val="0"/>
              </a:spcBef>
            </a:pPr>
            <a:endParaRPr lang="en-US" sz="9999" b="1" spc="-649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5065" y="3388863"/>
            <a:ext cx="17797870" cy="723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Quality Checks: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No duplicates/missing outliers handled 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(IQR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winsorization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on absences).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Transformations: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One-hot encoding (categorical, e.g., sex)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Standard scaling (numeric, e.g., age).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New Features: </a:t>
            </a:r>
            <a:r>
              <a:rPr lang="en-US" sz="3924" spc="-5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Attendance_proxy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(absences &lt;10), Pass (G3 &gt;=10),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Risk (high/medium/low).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670"/>
              </a:lnSpc>
            </a:pPr>
            <a:r>
              <a:rPr lang="en-US" sz="3924" b="1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Bold"/>
                <a:ea typeface="Poppins Bold"/>
                <a:cs typeface="Poppins Bold"/>
                <a:sym typeface="Poppins Bold"/>
              </a:rPr>
              <a:t>Variants: </a:t>
            </a: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With G1/G2 (leakage, high accuracy)</a:t>
            </a:r>
          </a:p>
          <a:p>
            <a:pPr algn="just">
              <a:lnSpc>
                <a:spcPts val="4670"/>
              </a:lnSpc>
            </a:pPr>
            <a:r>
              <a:rPr lang="en-US" sz="3924" spc="-5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Poppins"/>
                <a:sym typeface="Poppins"/>
              </a:rPr>
              <a:t> Without (early prediction).</a:t>
            </a:r>
          </a:p>
          <a:p>
            <a:pPr algn="just">
              <a:lnSpc>
                <a:spcPts val="4670"/>
              </a:lnSpc>
            </a:pPr>
            <a:endParaRPr lang="en-US" sz="3924" spc="-5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7AF7D">
                <a:alpha val="100000"/>
              </a:srgbClr>
            </a:gs>
            <a:gs pos="50000">
              <a:srgbClr val="2FD19C">
                <a:alpha val="100000"/>
              </a:srgbClr>
            </a:gs>
            <a:gs pos="100000">
              <a:srgbClr val="DDEDA0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5765" y="-2516137"/>
            <a:ext cx="10865513" cy="1086551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88000"/>
                  </a:srgbClr>
                </a:gs>
                <a:gs pos="100000">
                  <a:srgbClr val="DDEDA0">
                    <a:alpha val="88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2630193" y="5143500"/>
            <a:ext cx="7212420" cy="72124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17AF7D">
                      <a:alpha val="100000"/>
                    </a:srgbClr>
                  </a:gs>
                  <a:gs pos="100000">
                    <a:srgbClr val="DDEDA0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39906" y="0"/>
            <a:ext cx="1590031" cy="15900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7AF7D">
                    <a:alpha val="100000"/>
                  </a:srgbClr>
                </a:gs>
                <a:gs pos="100000">
                  <a:srgbClr val="DDEDA0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8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40255" y="352524"/>
            <a:ext cx="16619045" cy="9581952"/>
          </a:xfrm>
          <a:custGeom>
            <a:avLst/>
            <a:gdLst/>
            <a:ahLst/>
            <a:cxnLst/>
            <a:rect l="l" t="t" r="r" b="b"/>
            <a:pathLst>
              <a:path w="16619045" h="9581952">
                <a:moveTo>
                  <a:pt x="0" y="0"/>
                </a:moveTo>
                <a:lnTo>
                  <a:pt x="16619045" y="0"/>
                </a:lnTo>
                <a:lnTo>
                  <a:pt x="16619045" y="9581952"/>
                </a:lnTo>
                <a:lnTo>
                  <a:pt x="0" y="9581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1393</Words>
  <Application>Microsoft Office PowerPoint</Application>
  <PresentationFormat>Custom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Poppins</vt:lpstr>
      <vt:lpstr>Calibri</vt:lpstr>
      <vt:lpstr>Poppins Ultra-Bold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Business Report Presentation</dc:title>
  <cp:lastModifiedBy>فارس شريف اسماعيل عز الدين حسن</cp:lastModifiedBy>
  <cp:revision>4</cp:revision>
  <dcterms:created xsi:type="dcterms:W3CDTF">2006-08-16T00:00:00Z</dcterms:created>
  <dcterms:modified xsi:type="dcterms:W3CDTF">2025-09-04T10:22:29Z</dcterms:modified>
  <dc:identifier>DAGyAGScRik</dc:identifier>
</cp:coreProperties>
</file>