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embeddedFontLst>
    <p:embeddedFont>
      <p:font typeface="Average" panose="02000503040000020003" pitchFamily="2" charset="77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Oswald" pitchFamily="2" charset="7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+F0JGK6RyYH5qvlODscqiE69G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ès Fadili" userId="813dd27c0c4b6206" providerId="LiveId" clId="{8D72E92C-53BB-8246-8D71-6CB336778806}"/>
    <pc:docChg chg="custSel delSld modSld">
      <pc:chgData name="Farès Fadili" userId="813dd27c0c4b6206" providerId="LiveId" clId="{8D72E92C-53BB-8246-8D71-6CB336778806}" dt="2023-04-09T15:10:16.883" v="48" actId="20577"/>
      <pc:docMkLst>
        <pc:docMk/>
      </pc:docMkLst>
      <pc:sldChg chg="delSp modSp mod">
        <pc:chgData name="Farès Fadili" userId="813dd27c0c4b6206" providerId="LiveId" clId="{8D72E92C-53BB-8246-8D71-6CB336778806}" dt="2023-04-09T15:08:21.457" v="3" actId="20577"/>
        <pc:sldMkLst>
          <pc:docMk/>
          <pc:sldMk cId="0" sldId="256"/>
        </pc:sldMkLst>
        <pc:spChg chg="mod">
          <ac:chgData name="Farès Fadili" userId="813dd27c0c4b6206" providerId="LiveId" clId="{8D72E92C-53BB-8246-8D71-6CB336778806}" dt="2023-04-09T15:08:21.457" v="3" actId="20577"/>
          <ac:spMkLst>
            <pc:docMk/>
            <pc:sldMk cId="0" sldId="256"/>
            <ac:spMk id="66" creationId="{00000000-0000-0000-0000-000000000000}"/>
          </ac:spMkLst>
        </pc:spChg>
        <pc:picChg chg="del mod">
          <ac:chgData name="Farès Fadili" userId="813dd27c0c4b6206" providerId="LiveId" clId="{8D72E92C-53BB-8246-8D71-6CB336778806}" dt="2023-04-09T15:08:17.958" v="2" actId="478"/>
          <ac:picMkLst>
            <pc:docMk/>
            <pc:sldMk cId="0" sldId="256"/>
            <ac:picMk id="67" creationId="{00000000-0000-0000-0000-000000000000}"/>
          </ac:picMkLst>
        </pc:picChg>
      </pc:sldChg>
      <pc:sldChg chg="modSp mod">
        <pc:chgData name="Farès Fadili" userId="813dd27c0c4b6206" providerId="LiveId" clId="{8D72E92C-53BB-8246-8D71-6CB336778806}" dt="2023-04-09T15:10:16.883" v="48" actId="20577"/>
        <pc:sldMkLst>
          <pc:docMk/>
          <pc:sldMk cId="0" sldId="257"/>
        </pc:sldMkLst>
        <pc:spChg chg="mod">
          <ac:chgData name="Farès Fadili" userId="813dd27c0c4b6206" providerId="LiveId" clId="{8D72E92C-53BB-8246-8D71-6CB336778806}" dt="2023-04-09T15:10:16.883" v="48" actId="20577"/>
          <ac:spMkLst>
            <pc:docMk/>
            <pc:sldMk cId="0" sldId="257"/>
            <ac:spMk id="74" creationId="{00000000-0000-0000-0000-000000000000}"/>
          </ac:spMkLst>
        </pc:spChg>
      </pc:sldChg>
      <pc:sldChg chg="modSp mod">
        <pc:chgData name="Farès Fadili" userId="813dd27c0c4b6206" providerId="LiveId" clId="{8D72E92C-53BB-8246-8D71-6CB336778806}" dt="2023-04-09T15:08:40.296" v="5" actId="20577"/>
        <pc:sldMkLst>
          <pc:docMk/>
          <pc:sldMk cId="0" sldId="258"/>
        </pc:sldMkLst>
        <pc:spChg chg="mod">
          <ac:chgData name="Farès Fadili" userId="813dd27c0c4b6206" providerId="LiveId" clId="{8D72E92C-53BB-8246-8D71-6CB336778806}" dt="2023-04-09T15:08:40.296" v="5" actId="20577"/>
          <ac:spMkLst>
            <pc:docMk/>
            <pc:sldMk cId="0" sldId="258"/>
            <ac:spMk id="80" creationId="{00000000-0000-0000-0000-000000000000}"/>
          </ac:spMkLst>
        </pc:spChg>
      </pc:sldChg>
      <pc:sldChg chg="modSp mod">
        <pc:chgData name="Farès Fadili" userId="813dd27c0c4b6206" providerId="LiveId" clId="{8D72E92C-53BB-8246-8D71-6CB336778806}" dt="2023-04-09T15:09:18.502" v="23" actId="20577"/>
        <pc:sldMkLst>
          <pc:docMk/>
          <pc:sldMk cId="0" sldId="262"/>
        </pc:sldMkLst>
        <pc:spChg chg="mod">
          <ac:chgData name="Farès Fadili" userId="813dd27c0c4b6206" providerId="LiveId" clId="{8D72E92C-53BB-8246-8D71-6CB336778806}" dt="2023-04-09T15:09:10.141" v="17" actId="20577"/>
          <ac:spMkLst>
            <pc:docMk/>
            <pc:sldMk cId="0" sldId="262"/>
            <ac:spMk id="107" creationId="{00000000-0000-0000-0000-000000000000}"/>
          </ac:spMkLst>
        </pc:spChg>
        <pc:spChg chg="mod">
          <ac:chgData name="Farès Fadili" userId="813dd27c0c4b6206" providerId="LiveId" clId="{8D72E92C-53BB-8246-8D71-6CB336778806}" dt="2023-04-09T15:09:18.502" v="23" actId="20577"/>
          <ac:spMkLst>
            <pc:docMk/>
            <pc:sldMk cId="0" sldId="262"/>
            <ac:spMk id="109" creationId="{00000000-0000-0000-0000-000000000000}"/>
          </ac:spMkLst>
        </pc:spChg>
      </pc:sldChg>
      <pc:sldChg chg="del">
        <pc:chgData name="Farès Fadili" userId="813dd27c0c4b6206" providerId="LiveId" clId="{8D72E92C-53BB-8246-8D71-6CB336778806}" dt="2023-04-09T15:10:10.333" v="47" actId="2696"/>
        <pc:sldMkLst>
          <pc:docMk/>
          <pc:sldMk cId="0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9e593d3f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9e593d3f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24334d3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b24334d34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af79d45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af79d45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af79d4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af79d4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b24334d34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b24334d34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9e593d3f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9e593d3f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b220a7d6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b220a7d6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b220a7d68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b220a7d68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220a7d68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b220a7d68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b24334d34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b24334d34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b220a7d68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b220a7d68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b220a7d68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b220a7d68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b220a7d68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b220a7d68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b220a7d68_5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b220a7d68_5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b220a7d68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b220a7d68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b220a7d68_5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b220a7d68_5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b220a7d68_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b220a7d68_5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74347e6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74347e6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b24334d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b24334d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b24334d3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b24334d3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b24334d34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b24334d34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a9e593d3f5_0_101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a9e593d3f5_0_10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a9e593d3f5_0_10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a9e593d3f5_0_10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a9e593d3f5_0_101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ga9e593d3f5_0_101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a9e593d3f5_0_10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9e593d3f5_0_14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a9e593d3f5_0_14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a9e593d3f5_0_14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9e593d3f5_0_14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9e593d3f5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a9e593d3f5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ga9e593d3f5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a9e593d3f5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a9e593d3f5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9e593d3f5_0_109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a9e593d3f5_0_10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a9e593d3f5_0_1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a9e593d3f5_0_1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a9e593d3f5_0_1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a9e593d3f5_0_1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a9e593d3f5_0_1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a9e593d3f5_0_1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a9e593d3f5_0_11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9e593d3f5_0_1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a9e593d3f5_0_12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9e593d3f5_0_12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a9e593d3f5_0_12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a9e593d3f5_0_12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9e593d3f5_0_12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a9e593d3f5_0_12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9e593d3f5_0_13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ga9e593d3f5_0_13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a9e593d3f5_0_131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a9e593d3f5_0_131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a9e593d3f5_0_13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a9e593d3f5_0_13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9e593d3f5_0_13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ga9e593d3f5_0_13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9e593d3f5_0_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ga9e593d3f5_0_9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ga9e593d3f5_0_9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lgorithme_de_Floyd-Warshal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racle.com/javase/7/docs/ap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1119837" y="208413"/>
            <a:ext cx="91440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>
                <a:solidFill>
                  <a:srgbClr val="45818E"/>
                </a:solidFill>
              </a:rPr>
              <a:t>Projet : Théorie des graphes 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102150" y="5923952"/>
            <a:ext cx="91440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500" b="1" dirty="0">
                <a:solidFill>
                  <a:srgbClr val="FFFFFF"/>
                </a:solidFill>
              </a:rPr>
              <a:t>Fadili Farès</a:t>
            </a:r>
            <a:endParaRPr sz="2500" b="1" dirty="0">
              <a:solidFill>
                <a:srgbClr val="FFFFFF"/>
              </a:solidFill>
            </a:endParaRPr>
          </a:p>
        </p:txBody>
      </p:sp>
      <p:pic>
        <p:nvPicPr>
          <p:cNvPr id="68" name="Google Shape;6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00" y="2020425"/>
            <a:ext cx="7973125" cy="25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e593d3f5_0_1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45818E"/>
                </a:solidFill>
              </a:rPr>
              <a:t>Détails des classes</a:t>
            </a:r>
            <a:endParaRPr b="1"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Classe </a:t>
            </a:r>
            <a:r>
              <a:rPr lang="fr-FR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Opérateur</a:t>
            </a:r>
            <a:r>
              <a:rPr lang="fr-F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/>
          </a:p>
        </p:txBody>
      </p:sp>
      <p:sp>
        <p:nvSpPr>
          <p:cNvPr id="126" name="Google Shape;126;ga9e593d3f5_0_1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6800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/>
              <a:t>Attributs :</a:t>
            </a:r>
            <a:endParaRPr u="sng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fr-FR" sz="2000"/>
              <a:t>La classe ne possède pas d’attributs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/>
              <a:t>	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					</a:t>
            </a:r>
            <a:endParaRPr/>
          </a:p>
        </p:txBody>
      </p:sp>
      <p:sp>
        <p:nvSpPr>
          <p:cNvPr id="127" name="Google Shape;127;ga9e593d3f5_0_168"/>
          <p:cNvSpPr txBox="1">
            <a:spLocks noGrp="1"/>
          </p:cNvSpPr>
          <p:nvPr>
            <p:ph type="body" idx="1"/>
          </p:nvPr>
        </p:nvSpPr>
        <p:spPr>
          <a:xfrm>
            <a:off x="7203600" y="1690825"/>
            <a:ext cx="4680000" cy="508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/>
              <a:t>Opérations :</a:t>
            </a:r>
            <a:endParaRPr u="sng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fr-FR" sz="2000" i="1">
                <a:solidFill>
                  <a:srgbClr val="FFFFFF"/>
                </a:solidFill>
              </a:rPr>
              <a:t>afficherMatriceAdj(ArrayList&lt;ArrayList&lt;Integer&gt;&gt; m) </a:t>
            </a:r>
            <a:r>
              <a:rPr lang="fr-FR" sz="2000"/>
              <a:t>:  Elle affiche la matrice d'adjacence du graphe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 i="1">
                <a:solidFill>
                  <a:srgbClr val="FFFFFF"/>
                </a:solidFill>
              </a:rPr>
              <a:t>isInteger(String s)</a:t>
            </a:r>
            <a:r>
              <a:rPr lang="fr-FR" sz="2000"/>
              <a:t> : Détermine si un élément s est un entier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 i="1">
                <a:solidFill>
                  <a:srgbClr val="FFFFFF"/>
                </a:solidFill>
              </a:rPr>
              <a:t>cheminPlusCourt(ArrayList&lt;ArrayList&lt;Integer&gt;&gt; ch,ArrayList&lt;ArrayList&lt;Cellule&gt;&gt; n,  int dep, int arr)</a:t>
            </a:r>
            <a:r>
              <a:rPr lang="fr-FR" sz="2000" i="1"/>
              <a:t> </a:t>
            </a:r>
            <a:r>
              <a:rPr lang="fr-FR" sz="2000"/>
              <a:t>: calcul le chemin le plus court entre deux sommets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-FR" sz="2000" i="1">
                <a:solidFill>
                  <a:srgbClr val="FFFFFF"/>
                </a:solidFill>
              </a:rPr>
              <a:t>afficherMatriceVal(ArrayList&lt;ArrayList&lt;Cellule&gt;&gt; m)</a:t>
            </a:r>
            <a:r>
              <a:rPr lang="fr-FR" sz="2000" i="1"/>
              <a:t> </a:t>
            </a:r>
            <a:r>
              <a:rPr lang="fr-FR" sz="2000"/>
              <a:t>:  Affiche la valeur des poids de chemins  dans la matrice.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/>
              <a:t>	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			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b24334d34_2_24"/>
          <p:cNvSpPr txBox="1">
            <a:spLocks noGrp="1"/>
          </p:cNvSpPr>
          <p:nvPr>
            <p:ph type="title"/>
          </p:nvPr>
        </p:nvSpPr>
        <p:spPr>
          <a:xfrm>
            <a:off x="838200" y="279550"/>
            <a:ext cx="10515600" cy="10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5818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45818E"/>
                </a:solidFill>
              </a:rPr>
              <a:t>Détails des classes</a:t>
            </a:r>
            <a:r>
              <a:rPr lang="fr-FR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Classe </a:t>
            </a:r>
            <a:r>
              <a:rPr lang="fr-FR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Floyd-Warshall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ab24334d34_2_24"/>
          <p:cNvSpPr txBox="1">
            <a:spLocks noGrp="1"/>
          </p:cNvSpPr>
          <p:nvPr>
            <p:ph type="body" idx="1"/>
          </p:nvPr>
        </p:nvSpPr>
        <p:spPr>
          <a:xfrm>
            <a:off x="7103875" y="1536050"/>
            <a:ext cx="4401000" cy="453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/>
              <a:t>Opérations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 </a:t>
            </a:r>
            <a:r>
              <a:rPr lang="fr-FR" i="1">
                <a:solidFill>
                  <a:srgbClr val="FFFFFF"/>
                </a:solidFill>
              </a:rPr>
              <a:t>matricePlusCourtsChem()</a:t>
            </a:r>
            <a:r>
              <a:rPr lang="fr-FR"/>
              <a:t> : appelle la méthode calcul et retourne calculé comme vrai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</a:t>
            </a:r>
            <a:r>
              <a:rPr lang="fr-FR">
                <a:solidFill>
                  <a:srgbClr val="FFFFFF"/>
                </a:solidFill>
              </a:rPr>
              <a:t> </a:t>
            </a:r>
            <a:r>
              <a:rPr lang="fr-FR" i="1">
                <a:solidFill>
                  <a:srgbClr val="FFFFFF"/>
                </a:solidFill>
              </a:rPr>
              <a:t>calcul()</a:t>
            </a:r>
            <a:r>
              <a:rPr lang="fr-FR">
                <a:solidFill>
                  <a:srgbClr val="FFFFFF"/>
                </a:solidFill>
              </a:rPr>
              <a:t> </a:t>
            </a:r>
            <a:r>
              <a:rPr lang="fr-FR"/>
              <a:t>: calcul les plus courts chemins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 </a:t>
            </a:r>
            <a:r>
              <a:rPr lang="fr-FR" i="1">
                <a:solidFill>
                  <a:srgbClr val="FFFFFF"/>
                </a:solidFill>
              </a:rPr>
              <a:t>reconstructPlusCourtChem()</a:t>
            </a:r>
            <a:r>
              <a:rPr lang="fr-FR" i="1"/>
              <a:t> </a:t>
            </a:r>
            <a:r>
              <a:rPr lang="fr-FR"/>
              <a:t>: génère les chemins les plus courts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 </a:t>
            </a:r>
            <a:r>
              <a:rPr lang="fr-FR" i="1">
                <a:solidFill>
                  <a:srgbClr val="FFFFFF"/>
                </a:solidFill>
              </a:rPr>
              <a:t>creerGraphe()</a:t>
            </a:r>
            <a:r>
              <a:rPr lang="fr-FR">
                <a:solidFill>
                  <a:srgbClr val="FFFFFF"/>
                </a:solidFill>
              </a:rPr>
              <a:t> </a:t>
            </a:r>
            <a:r>
              <a:rPr lang="fr-FR"/>
              <a:t>: créé le graphe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 </a:t>
            </a:r>
            <a:r>
              <a:rPr lang="fr-FR" i="1">
                <a:solidFill>
                  <a:srgbClr val="FFFFFF"/>
                </a:solidFill>
              </a:rPr>
              <a:t>main()</a:t>
            </a:r>
            <a:r>
              <a:rPr lang="fr-FR">
                <a:solidFill>
                  <a:srgbClr val="FFFFFF"/>
                </a:solidFill>
              </a:rPr>
              <a:t> </a:t>
            </a:r>
            <a:r>
              <a:rPr lang="fr-FR"/>
              <a:t>: exécute le projet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ab24334d34_2_24"/>
          <p:cNvSpPr txBox="1">
            <a:spLocks noGrp="1"/>
          </p:cNvSpPr>
          <p:nvPr>
            <p:ph type="body" idx="1"/>
          </p:nvPr>
        </p:nvSpPr>
        <p:spPr>
          <a:xfrm>
            <a:off x="1425000" y="1701600"/>
            <a:ext cx="4401000" cy="453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/>
              <a:t>Attributs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 </a:t>
            </a:r>
            <a:r>
              <a:rPr lang="fr-FR" i="1">
                <a:solidFill>
                  <a:srgbClr val="FFFFFF"/>
                </a:solidFill>
              </a:rPr>
              <a:t>n</a:t>
            </a:r>
            <a:r>
              <a:rPr lang="fr-FR" i="1"/>
              <a:t> </a:t>
            </a:r>
            <a:r>
              <a:rPr lang="fr-FR"/>
              <a:t>: dimension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 </a:t>
            </a:r>
            <a:r>
              <a:rPr lang="fr-FR" i="1">
                <a:solidFill>
                  <a:srgbClr val="FFFFFF"/>
                </a:solidFill>
              </a:rPr>
              <a:t>calculé </a:t>
            </a:r>
            <a:r>
              <a:rPr lang="fr-FR"/>
              <a:t>: détermine si les chemins ont été calculés ou non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 </a:t>
            </a:r>
            <a:r>
              <a:rPr lang="fr-FR" i="1">
                <a:solidFill>
                  <a:srgbClr val="FFFFFF"/>
                </a:solidFill>
              </a:rPr>
              <a:t>copie </a:t>
            </a:r>
            <a:r>
              <a:rPr lang="fr-FR"/>
              <a:t>: copie de la matrice d'adjacence initiale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</a:t>
            </a:r>
            <a:r>
              <a:rPr lang="fr-FR" b="1" i="1"/>
              <a:t> </a:t>
            </a:r>
            <a:r>
              <a:rPr lang="fr-FR" b="1" i="1">
                <a:solidFill>
                  <a:srgbClr val="FFFFFF"/>
                </a:solidFill>
              </a:rPr>
              <a:t>suivant </a:t>
            </a:r>
            <a:r>
              <a:rPr lang="fr-FR">
                <a:solidFill>
                  <a:srgbClr val="FFFFFF"/>
                </a:solidFill>
              </a:rPr>
              <a:t>: </a:t>
            </a:r>
            <a:r>
              <a:rPr lang="fr-FR">
                <a:solidFill>
                  <a:srgbClr val="D9D9D9"/>
                </a:solidFill>
              </a:rPr>
              <a:t>matrice des chemins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- </a:t>
            </a:r>
            <a:r>
              <a:rPr lang="fr-FR" i="1">
                <a:solidFill>
                  <a:srgbClr val="FFFFFF"/>
                </a:solidFill>
              </a:rPr>
              <a:t>Reaches_Negative_Cycle </a:t>
            </a:r>
            <a:r>
              <a:rPr lang="fr-FR"/>
              <a:t>: constante de classe qui représente le circuit absorbant comme étant à -1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af79d450d_0_0"/>
          <p:cNvSpPr txBox="1">
            <a:spLocks noGrp="1"/>
          </p:cNvSpPr>
          <p:nvPr>
            <p:ph type="title"/>
          </p:nvPr>
        </p:nvSpPr>
        <p:spPr>
          <a:xfrm>
            <a:off x="838200" y="279550"/>
            <a:ext cx="10515600" cy="10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5818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45818E"/>
                </a:solidFill>
              </a:rPr>
              <a:t>Détails des classes</a:t>
            </a:r>
            <a:r>
              <a:rPr lang="fr-FR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Classe </a:t>
            </a:r>
            <a:r>
              <a:rPr lang="fr-FR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Graphe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aaf79d450d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414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/>
              <a:t>Attributs 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i="1"/>
              <a:t>graphe</a:t>
            </a:r>
            <a:r>
              <a:rPr lang="fr-FR"/>
              <a:t> : c’est dans cette HashMap que sont stockés les graphes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i="1"/>
              <a:t>matriceAdj</a:t>
            </a:r>
            <a:r>
              <a:rPr lang="fr-FR"/>
              <a:t> : Structure dans laquelle le graphe est stockée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aaf79d450d_0_0"/>
          <p:cNvSpPr txBox="1"/>
          <p:nvPr/>
        </p:nvSpPr>
        <p:spPr>
          <a:xfrm>
            <a:off x="6950450" y="1744700"/>
            <a:ext cx="43176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Opérations :</a:t>
            </a:r>
            <a:endParaRPr sz="24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-"/>
            </a:pPr>
            <a:r>
              <a:rPr lang="fr-FR" sz="2400" i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enMatrice()</a:t>
            </a:r>
            <a:r>
              <a:rPr lang="fr-F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: Cette fonction agit sur la HashMap en la convertissant en matrice de distance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af79d450d_0_5"/>
          <p:cNvSpPr txBox="1">
            <a:spLocks noGrp="1"/>
          </p:cNvSpPr>
          <p:nvPr>
            <p:ph type="title"/>
          </p:nvPr>
        </p:nvSpPr>
        <p:spPr>
          <a:xfrm>
            <a:off x="838200" y="279550"/>
            <a:ext cx="10515600" cy="10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5818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45818E"/>
                </a:solidFill>
              </a:rPr>
              <a:t>Détails des classes</a:t>
            </a:r>
            <a:endParaRPr b="1"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Classe </a:t>
            </a:r>
            <a:r>
              <a:rPr lang="fr-FR" sz="24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Cellule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aaf79d450d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14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/>
              <a:t>Attributs 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i="1">
                <a:solidFill>
                  <a:srgbClr val="FFFFFF"/>
                </a:solidFill>
              </a:rPr>
              <a:t>valeur</a:t>
            </a:r>
            <a:r>
              <a:rPr lang="fr-FR">
                <a:solidFill>
                  <a:srgbClr val="FFFFFF"/>
                </a:solidFill>
              </a:rPr>
              <a:t>  </a:t>
            </a:r>
            <a:r>
              <a:rPr lang="fr-FR"/>
              <a:t>: C’est le poids d’un chemin entre deux sommets directement liés</a:t>
            </a: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i="1">
                <a:solidFill>
                  <a:srgbClr val="FFFFFF"/>
                </a:solidFill>
              </a:rPr>
              <a:t>infini</a:t>
            </a:r>
            <a:r>
              <a:rPr lang="fr-FR"/>
              <a:t>  : n’est pas une valeure discrète ici lorsque deux sommets ne sont pas liés entre eux</a:t>
            </a:r>
            <a:endParaRPr sz="2100"/>
          </a:p>
        </p:txBody>
      </p:sp>
      <p:sp>
        <p:nvSpPr>
          <p:cNvPr id="148" name="Google Shape;148;gaaf79d450d_0_5"/>
          <p:cNvSpPr txBox="1">
            <a:spLocks noGrp="1"/>
          </p:cNvSpPr>
          <p:nvPr>
            <p:ph type="body" idx="1"/>
          </p:nvPr>
        </p:nvSpPr>
        <p:spPr>
          <a:xfrm>
            <a:off x="6483425" y="1825625"/>
            <a:ext cx="5014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/>
              <a:t>Opérations :</a:t>
            </a:r>
            <a:endParaRPr u="sng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i="1">
                <a:solidFill>
                  <a:srgbClr val="FFFFFF"/>
                </a:solidFill>
              </a:rPr>
              <a:t>estInfini() </a:t>
            </a:r>
            <a:r>
              <a:rPr lang="fr-FR">
                <a:solidFill>
                  <a:srgbClr val="FFFFFF"/>
                </a:solidFill>
              </a:rPr>
              <a:t> : booléen qui déterine de la cellule est infinie ou non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i="1">
                <a:solidFill>
                  <a:srgbClr val="FFFFFF"/>
                </a:solidFill>
              </a:rPr>
              <a:t>valeur()</a:t>
            </a:r>
            <a:r>
              <a:rPr lang="fr-FR">
                <a:solidFill>
                  <a:srgbClr val="FFFFFF"/>
                </a:solidFill>
              </a:rPr>
              <a:t>  : </a:t>
            </a:r>
            <a:r>
              <a:rPr lang="fr-FR">
                <a:solidFill>
                  <a:srgbClr val="B7B7B7"/>
                </a:solidFill>
              </a:rPr>
              <a:t> </a:t>
            </a:r>
            <a:r>
              <a:rPr lang="fr-FR">
                <a:solidFill>
                  <a:srgbClr val="D9D9D9"/>
                </a:solidFill>
              </a:rPr>
              <a:t>Cette fonction retourne l’attribut valeur</a:t>
            </a:r>
            <a:r>
              <a:rPr lang="fr-FR">
                <a:solidFill>
                  <a:srgbClr val="B7B7B7"/>
                </a:solidFill>
              </a:rPr>
              <a:t> </a:t>
            </a:r>
            <a:r>
              <a:rPr lang="fr-FR" b="1">
                <a:solidFill>
                  <a:srgbClr val="B7B7B7"/>
                </a:solidFill>
              </a:rPr>
              <a:t> </a:t>
            </a:r>
            <a:r>
              <a:rPr lang="fr-FR">
                <a:solidFill>
                  <a:srgbClr val="B7B7B7"/>
                </a:solidFill>
              </a:rPr>
              <a:t> </a:t>
            </a:r>
            <a:r>
              <a:rPr lang="fr-FR" u="sng">
                <a:solidFill>
                  <a:srgbClr val="B7B7B7"/>
                </a:solidFill>
              </a:rPr>
              <a:t> </a:t>
            </a:r>
            <a:endParaRPr u="sng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b24334d34_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45818E"/>
                </a:solidFill>
              </a:rPr>
              <a:t>Scénario d'exécution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54" name="Google Shape;154;gab24334d34_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51400" cy="456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rabicPeriod"/>
            </a:pPr>
            <a:r>
              <a:rPr lang="fr-FR" b="1">
                <a:solidFill>
                  <a:srgbClr val="FF9900"/>
                </a:solidFill>
              </a:rPr>
              <a:t>Choix d’un graphe</a:t>
            </a:r>
            <a:endParaRPr b="1">
              <a:solidFill>
                <a:srgbClr val="FF99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Lecture du fichier associé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Construction du graphe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Construction et affichage de la matrice d’adjacence du graphe (M)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Construction et affichage de la matrice des valeurs du graphe (W0)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Application de l’algorithme de Floyd-Warshall sur W0 (génération de </a:t>
            </a:r>
            <a:br>
              <a:rPr lang="fr-FR"/>
            </a:br>
            <a:r>
              <a:rPr lang="fr-FR"/>
              <a:t>Wn = ‘copie’ et de la matrice des plus courts chemins = ‘suivant’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Détection de circuits absorbants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r-FR"/>
              <a:t>Absence 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romanLcPeriod"/>
            </a:pPr>
            <a:r>
              <a:rPr lang="fr-FR" b="1">
                <a:solidFill>
                  <a:srgbClr val="FF9900"/>
                </a:solidFill>
              </a:rPr>
              <a:t>Choix des deux sommets</a:t>
            </a:r>
            <a:endParaRPr b="1">
              <a:solidFill>
                <a:srgbClr val="FF9900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fr-FR"/>
              <a:t>Calcul et affichage du plus court chemin entre les deux sommets (</a:t>
            </a:r>
            <a:r>
              <a:rPr lang="fr-FR" i="1">
                <a:solidFill>
                  <a:srgbClr val="93C47D"/>
                </a:solidFill>
              </a:rPr>
              <a:t>Wn</a:t>
            </a:r>
            <a:r>
              <a:rPr lang="fr-FR"/>
              <a:t>) et son poids (</a:t>
            </a:r>
            <a:r>
              <a:rPr lang="fr-FR" i="1">
                <a:solidFill>
                  <a:srgbClr val="93C47D"/>
                </a:solidFill>
              </a:rPr>
              <a:t>chemin</a:t>
            </a:r>
            <a:r>
              <a:rPr lang="fr-FR"/>
              <a:t>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r-FR"/>
              <a:t>Présence</a:t>
            </a:r>
            <a:endParaRPr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romanLcPeriod"/>
            </a:pPr>
            <a:r>
              <a:rPr lang="fr-FR"/>
              <a:t>Message d’information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fr-FR"/>
            </a:br>
            <a:br>
              <a:rPr lang="fr-FR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215775" y="644650"/>
            <a:ext cx="1158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</a:t>
            </a:r>
            <a:br>
              <a:rPr lang="fr-FR" sz="3500" b="1">
                <a:solidFill>
                  <a:srgbClr val="45818E"/>
                </a:solidFill>
              </a:rPr>
            </a:br>
            <a:r>
              <a:rPr lang="fr-FR" sz="2400" b="1">
                <a:solidFill>
                  <a:srgbClr val="C27BA0"/>
                </a:solidFill>
              </a:rPr>
              <a:t>1. Choix du graphe</a:t>
            </a:r>
            <a:endParaRPr sz="2400" b="1">
              <a:solidFill>
                <a:srgbClr val="C27BA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400" b="1">
              <a:solidFill>
                <a:srgbClr val="45818E"/>
              </a:solidFill>
            </a:endParaRPr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61" name="Google Shape;1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2557463"/>
            <a:ext cx="100012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9e593d3f5_0_160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</a:t>
            </a:r>
            <a:br>
              <a:rPr lang="fr-FR" sz="3500" b="1">
                <a:solidFill>
                  <a:srgbClr val="45818E"/>
                </a:solidFill>
              </a:rPr>
            </a:br>
            <a:r>
              <a:rPr lang="fr-FR" sz="2400" b="1">
                <a:solidFill>
                  <a:srgbClr val="C27BA0"/>
                </a:solidFill>
              </a:rPr>
              <a:t>2. Lecture du fichier</a:t>
            </a:r>
            <a:r>
              <a:rPr lang="fr-FR" sz="3500" b="1">
                <a:solidFill>
                  <a:srgbClr val="C27BA0"/>
                </a:solidFill>
              </a:rPr>
              <a:t> </a:t>
            </a:r>
            <a:endParaRPr b="1">
              <a:solidFill>
                <a:srgbClr val="C27BA0"/>
              </a:solidFill>
            </a:endParaRPr>
          </a:p>
        </p:txBody>
      </p:sp>
      <p:sp>
        <p:nvSpPr>
          <p:cNvPr id="167" name="Google Shape;167;ga9e593d3f5_0_1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68" name="Google Shape;168;ga9e593d3f5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2305050"/>
            <a:ext cx="90582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b220a7d68_5_0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 </a:t>
            </a:r>
            <a:br>
              <a:rPr lang="fr-FR" sz="3500" b="1">
                <a:solidFill>
                  <a:srgbClr val="45818E"/>
                </a:solidFill>
              </a:rPr>
            </a:br>
            <a:r>
              <a:rPr lang="fr-FR" sz="2400" b="1">
                <a:solidFill>
                  <a:srgbClr val="C27BA0"/>
                </a:solidFill>
              </a:rPr>
              <a:t>3. Construction du graphe</a:t>
            </a:r>
            <a:endParaRPr sz="3500" b="1">
              <a:solidFill>
                <a:srgbClr val="C27BA0"/>
              </a:solidFill>
            </a:endParaRPr>
          </a:p>
        </p:txBody>
      </p:sp>
      <p:sp>
        <p:nvSpPr>
          <p:cNvPr id="174" name="Google Shape;174;gab220a7d68_5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75" name="Google Shape;175;gab220a7d68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88" y="2971800"/>
            <a:ext cx="63722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b220a7d68_5_5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</a:t>
            </a:r>
            <a:br>
              <a:rPr lang="fr-FR" sz="3500" b="1">
                <a:solidFill>
                  <a:srgbClr val="45818E"/>
                </a:solidFill>
              </a:rPr>
            </a:br>
            <a:r>
              <a:rPr lang="fr-FR" sz="2400" b="1">
                <a:solidFill>
                  <a:srgbClr val="C27BA0"/>
                </a:solidFill>
              </a:rPr>
              <a:t>4. Construction et affichage de la matrice d’adjacence du graphe (M)</a:t>
            </a:r>
            <a:r>
              <a:rPr lang="fr-FR" sz="3500" b="1">
                <a:solidFill>
                  <a:srgbClr val="C27BA0"/>
                </a:solidFill>
              </a:rPr>
              <a:t> </a:t>
            </a:r>
            <a:endParaRPr b="1">
              <a:solidFill>
                <a:srgbClr val="C27BA0"/>
              </a:solidFill>
            </a:endParaRPr>
          </a:p>
        </p:txBody>
      </p:sp>
      <p:sp>
        <p:nvSpPr>
          <p:cNvPr id="181" name="Google Shape;181;gab220a7d68_5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82" name="Google Shape;182;gab220a7d68_5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88" y="2590800"/>
            <a:ext cx="53054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b220a7d68_5_10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49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</a:t>
            </a:r>
            <a:br>
              <a:rPr lang="fr-FR" sz="3500" b="1">
                <a:solidFill>
                  <a:srgbClr val="45818E"/>
                </a:solidFill>
              </a:rPr>
            </a:br>
            <a:r>
              <a:rPr lang="fr-FR" sz="2400" b="1">
                <a:solidFill>
                  <a:srgbClr val="C27BA0"/>
                </a:solidFill>
              </a:rPr>
              <a:t>5. Construction et affichage de la matrice des valeurs du graphe (W0)</a:t>
            </a:r>
            <a:endParaRPr sz="2400">
              <a:solidFill>
                <a:srgbClr val="C27BA0"/>
              </a:solidFill>
            </a:endParaRPr>
          </a:p>
        </p:txBody>
      </p:sp>
      <p:sp>
        <p:nvSpPr>
          <p:cNvPr id="188" name="Google Shape;188;gab220a7d68_5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89" name="Google Shape;189;gab220a7d68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37" y="1825625"/>
            <a:ext cx="5128575" cy="47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b24334d34_2_35"/>
          <p:cNvSpPr txBox="1">
            <a:spLocks noGrp="1"/>
          </p:cNvSpPr>
          <p:nvPr>
            <p:ph type="title"/>
          </p:nvPr>
        </p:nvSpPr>
        <p:spPr>
          <a:xfrm>
            <a:off x="838200" y="2235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45818E"/>
                </a:solidFill>
              </a:rPr>
              <a:t>Sommaire</a:t>
            </a:r>
            <a:endParaRPr/>
          </a:p>
        </p:txBody>
      </p:sp>
      <p:sp>
        <p:nvSpPr>
          <p:cNvPr id="74" name="Google Shape;74;gab24334d34_2_35"/>
          <p:cNvSpPr txBox="1">
            <a:spLocks noGrp="1"/>
          </p:cNvSpPr>
          <p:nvPr>
            <p:ph type="body" idx="1"/>
          </p:nvPr>
        </p:nvSpPr>
        <p:spPr>
          <a:xfrm>
            <a:off x="838200" y="1193800"/>
            <a:ext cx="10515600" cy="546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9900"/>
                </a:solidFill>
              </a:rPr>
              <a:t>1-</a:t>
            </a:r>
            <a:r>
              <a:rPr lang="fr-FR" dirty="0"/>
              <a:t> Présentation du projet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9900"/>
                </a:solidFill>
              </a:rPr>
              <a:t>2-</a:t>
            </a:r>
            <a:r>
              <a:rPr lang="fr-FR" dirty="0"/>
              <a:t> Algorithme de Floyd-</a:t>
            </a:r>
            <a:r>
              <a:rPr lang="fr-FR" dirty="0" err="1"/>
              <a:t>Warshall</a:t>
            </a:r>
            <a:endParaRPr dirty="0"/>
          </a:p>
          <a:p>
            <a:pPr marL="22860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5486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9900"/>
                </a:solidFill>
              </a:rPr>
              <a:t>3-</a:t>
            </a:r>
            <a:r>
              <a:rPr lang="fr-FR" dirty="0"/>
              <a:t> Démarche et étapes de travail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9900"/>
                </a:solidFill>
              </a:rPr>
              <a:t>4- </a:t>
            </a:r>
            <a:r>
              <a:rPr lang="fr-FR" dirty="0"/>
              <a:t>Diagramme UML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9900"/>
                </a:solidFill>
              </a:rPr>
              <a:t>5-</a:t>
            </a:r>
            <a:r>
              <a:rPr lang="fr-FR" dirty="0"/>
              <a:t> Détail des classes</a:t>
            </a:r>
            <a:endParaRPr dirty="0"/>
          </a:p>
          <a:p>
            <a:pPr marL="22860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5029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9900"/>
                </a:solidFill>
              </a:rPr>
              <a:t>6- </a:t>
            </a:r>
            <a:r>
              <a:rPr lang="fr-FR" dirty="0"/>
              <a:t>Scénario d’exécution</a:t>
            </a:r>
            <a:endParaRPr dirty="0"/>
          </a:p>
          <a:p>
            <a:pPr marL="50292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220a7d68_5_15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49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</a:t>
            </a:r>
            <a:endParaRPr sz="3500" b="1">
              <a:solidFill>
                <a:srgbClr val="45818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2400" b="1">
                <a:solidFill>
                  <a:srgbClr val="C27BA0"/>
                </a:solidFill>
              </a:rPr>
              <a:t>6. Application de l’algorithme de Floyd-Warshall sur W0 (génération de </a:t>
            </a:r>
            <a:br>
              <a:rPr lang="fr-FR" sz="2400" b="1">
                <a:solidFill>
                  <a:srgbClr val="C27BA0"/>
                </a:solidFill>
              </a:rPr>
            </a:br>
            <a:r>
              <a:rPr lang="fr-FR" sz="2400" b="1">
                <a:solidFill>
                  <a:srgbClr val="C27BA0"/>
                </a:solidFill>
              </a:rPr>
              <a:t>Wn = ‘copie’ et de la matrice des plus courts chemins = ‘suivant’)</a:t>
            </a:r>
            <a:endParaRPr sz="2400" b="1">
              <a:solidFill>
                <a:srgbClr val="C27BA0"/>
              </a:solidFill>
            </a:endParaRPr>
          </a:p>
        </p:txBody>
      </p:sp>
      <p:sp>
        <p:nvSpPr>
          <p:cNvPr id="195" name="Google Shape;195;gab220a7d68_5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96" name="Google Shape;196;gab220a7d68_5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62" y="2330300"/>
            <a:ext cx="12000876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b220a7d68_5_20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 </a:t>
            </a:r>
            <a:br>
              <a:rPr lang="fr-FR" sz="3500" b="1">
                <a:solidFill>
                  <a:srgbClr val="45818E"/>
                </a:solidFill>
              </a:rPr>
            </a:br>
            <a:r>
              <a:rPr lang="fr-FR" sz="2400" b="1">
                <a:solidFill>
                  <a:srgbClr val="C27BA0"/>
                </a:solidFill>
              </a:rPr>
              <a:t>7. Détection de circuits absorbants</a:t>
            </a:r>
            <a:endParaRPr sz="2400">
              <a:solidFill>
                <a:srgbClr val="C27BA0"/>
              </a:solidFill>
            </a:endParaRPr>
          </a:p>
        </p:txBody>
      </p:sp>
      <p:sp>
        <p:nvSpPr>
          <p:cNvPr id="202" name="Google Shape;202;gab220a7d68_5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203" name="Google Shape;203;gab220a7d68_5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88" y="2286000"/>
            <a:ext cx="63722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220a7d68_5_30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 </a:t>
            </a:r>
            <a:br>
              <a:rPr lang="fr-FR" sz="3500" b="1">
                <a:solidFill>
                  <a:srgbClr val="45818E"/>
                </a:solidFill>
              </a:rPr>
            </a:br>
            <a:r>
              <a:rPr lang="fr-FR" sz="2400" b="1">
                <a:solidFill>
                  <a:srgbClr val="C27BA0"/>
                </a:solidFill>
              </a:rPr>
              <a:t>7. a. i. Choix des deux sommets</a:t>
            </a:r>
            <a:endParaRPr sz="2400">
              <a:solidFill>
                <a:srgbClr val="C27BA0"/>
              </a:solidFill>
            </a:endParaRPr>
          </a:p>
        </p:txBody>
      </p:sp>
      <p:sp>
        <p:nvSpPr>
          <p:cNvPr id="209" name="Google Shape;209;gab220a7d68_5_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210" name="Google Shape;210;gab220a7d68_5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2107100"/>
            <a:ext cx="10191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b220a7d68_5_35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49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</a:t>
            </a:r>
            <a:br>
              <a:rPr lang="fr-FR" sz="3500" b="1">
                <a:solidFill>
                  <a:srgbClr val="45818E"/>
                </a:solidFill>
              </a:rPr>
            </a:br>
            <a:r>
              <a:rPr lang="fr-FR" sz="2400" b="1">
                <a:solidFill>
                  <a:srgbClr val="C27BA0"/>
                </a:solidFill>
              </a:rPr>
              <a:t>7.a.ii. Calcul et affichage du plus court chemin entre les deux sommets (</a:t>
            </a:r>
            <a:r>
              <a:rPr lang="fr-FR" sz="2400" b="1" i="1">
                <a:solidFill>
                  <a:srgbClr val="C27BA0"/>
                </a:solidFill>
              </a:rPr>
              <a:t>Wn</a:t>
            </a:r>
            <a:r>
              <a:rPr lang="fr-FR" sz="2400" b="1">
                <a:solidFill>
                  <a:srgbClr val="C27BA0"/>
                </a:solidFill>
              </a:rPr>
              <a:t>) et de son poids (</a:t>
            </a:r>
            <a:r>
              <a:rPr lang="fr-FR" sz="2400" b="1" i="1">
                <a:solidFill>
                  <a:srgbClr val="C27BA0"/>
                </a:solidFill>
              </a:rPr>
              <a:t>chemin</a:t>
            </a:r>
            <a:r>
              <a:rPr lang="fr-FR" sz="2400" b="1">
                <a:solidFill>
                  <a:srgbClr val="C27BA0"/>
                </a:solidFill>
              </a:rPr>
              <a:t>)</a:t>
            </a:r>
            <a:endParaRPr sz="2400">
              <a:solidFill>
                <a:srgbClr val="C27BA0"/>
              </a:solidFill>
            </a:endParaRPr>
          </a:p>
        </p:txBody>
      </p:sp>
      <p:sp>
        <p:nvSpPr>
          <p:cNvPr id="216" name="Google Shape;216;gab220a7d68_5_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217" name="Google Shape;217;gab220a7d68_5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74" y="1825624"/>
            <a:ext cx="9233675" cy="47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b220a7d68_5_40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53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</a:t>
            </a:r>
            <a:endParaRPr sz="3500" b="1">
              <a:solidFill>
                <a:srgbClr val="45818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2400" b="1">
                <a:solidFill>
                  <a:srgbClr val="C27BA0"/>
                </a:solidFill>
              </a:rPr>
              <a:t>7. b. i. Message d’information</a:t>
            </a:r>
            <a:endParaRPr sz="2400" b="1">
              <a:solidFill>
                <a:srgbClr val="C27BA0"/>
              </a:solidFill>
            </a:endParaRPr>
          </a:p>
        </p:txBody>
      </p:sp>
      <p:sp>
        <p:nvSpPr>
          <p:cNvPr id="223" name="Google Shape;223;gab220a7d68_5_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224" name="Google Shape;224;gab220a7d68_5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2714625"/>
            <a:ext cx="80105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b220a7d68_5_65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53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</a:t>
            </a:r>
            <a:endParaRPr sz="3500" b="1">
              <a:solidFill>
                <a:srgbClr val="45818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2400" b="1">
                <a:solidFill>
                  <a:srgbClr val="C27BA0"/>
                </a:solidFill>
              </a:rPr>
              <a:t>Affichage de la console (½)</a:t>
            </a:r>
            <a:endParaRPr sz="2400" b="1">
              <a:solidFill>
                <a:srgbClr val="C27BA0"/>
              </a:solidFill>
            </a:endParaRPr>
          </a:p>
        </p:txBody>
      </p:sp>
      <p:sp>
        <p:nvSpPr>
          <p:cNvPr id="230" name="Google Shape;230;gab220a7d68_5_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231" name="Google Shape;231;gab220a7d68_5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170" y="1825625"/>
            <a:ext cx="5369577" cy="490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b220a7d68_5_72"/>
          <p:cNvSpPr txBox="1">
            <a:spLocks noGrp="1"/>
          </p:cNvSpPr>
          <p:nvPr>
            <p:ph type="title"/>
          </p:nvPr>
        </p:nvSpPr>
        <p:spPr>
          <a:xfrm>
            <a:off x="186375" y="421050"/>
            <a:ext cx="11577300" cy="153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500" b="1">
                <a:solidFill>
                  <a:srgbClr val="45818E"/>
                </a:solidFill>
              </a:rPr>
              <a:t>Scénario d’exécution </a:t>
            </a:r>
            <a:endParaRPr sz="3500" b="1">
              <a:solidFill>
                <a:srgbClr val="45818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2400" b="1">
                <a:solidFill>
                  <a:srgbClr val="C27BA0"/>
                </a:solidFill>
              </a:rPr>
              <a:t>Affichage de la console (2/2)</a:t>
            </a:r>
            <a:endParaRPr sz="2400" b="1">
              <a:solidFill>
                <a:srgbClr val="C27BA0"/>
              </a:solidFill>
            </a:endParaRPr>
          </a:p>
        </p:txBody>
      </p:sp>
      <p:sp>
        <p:nvSpPr>
          <p:cNvPr id="237" name="Google Shape;237;gab220a7d68_5_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238" name="Google Shape;238;gab220a7d68_5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008" y="1825625"/>
            <a:ext cx="6050741" cy="47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1">
                <a:solidFill>
                  <a:srgbClr val="45818E"/>
                </a:solidFill>
              </a:rPr>
              <a:t>Bibliographie 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251" name="Google Shape;25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https://fr.wikipedia.org/wiki/Algorithme_de_Floyd-Warshall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 u="sng">
                <a:solidFill>
                  <a:schemeClr val="hlink"/>
                </a:solidFill>
                <a:hlinkClick r:id="rId4"/>
              </a:rPr>
              <a:t>https://docs.oracle.com/javase/7/docs/api/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45818E"/>
                </a:solidFill>
              </a:rPr>
              <a:t>Présentation</a:t>
            </a: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4792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Problème de Floyd </a:t>
            </a:r>
            <a:r>
              <a:rPr lang="fr-FR" dirty="0" err="1"/>
              <a:t>Warshall</a:t>
            </a:r>
            <a:r>
              <a:rPr lang="fr-FR" dirty="0"/>
              <a:t> : détermine le plus court chemin dans un graphe pondéré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Adaptation du problème en programme informatique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(sous Java , Python, C ou C++)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6571450" y="1913625"/>
            <a:ext cx="43137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825" y="2019575"/>
            <a:ext cx="4547675" cy="36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b="1">
                <a:solidFill>
                  <a:srgbClr val="45818E"/>
                </a:solidFill>
              </a:rPr>
              <a:t>Algorithme de Floyd-Warshall 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Découverte : 1959 par Bernard Roy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La structure de données utilisée est un graphe orienté et valué 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Permet un calcul des chemins de valeurs minimales d’un sommet à un autre dans le dit graphe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Variable d’entrée : une matrice d’adjacence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En sortie on obtient une matrice avec les plus courts chemins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74347e68_1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b="1">
                <a:solidFill>
                  <a:srgbClr val="45818E"/>
                </a:solidFill>
              </a:rPr>
              <a:t>Algorithme de Floyd-Warshall :</a:t>
            </a:r>
            <a:endParaRPr b="1">
              <a:solidFill>
                <a:srgbClr val="45818E"/>
              </a:solidFill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45818E"/>
                </a:solidFill>
              </a:rPr>
              <a:t>Un exemple commenté 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94" name="Google Shape;94;ga174347e68_1_14"/>
          <p:cNvSpPr txBox="1"/>
          <p:nvPr/>
        </p:nvSpPr>
        <p:spPr>
          <a:xfrm>
            <a:off x="1527225" y="2001650"/>
            <a:ext cx="9503700" cy="40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ga174347e68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925" y="2373638"/>
            <a:ext cx="7882774" cy="31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b24334d3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b="1">
                <a:solidFill>
                  <a:srgbClr val="45818E"/>
                </a:solidFill>
              </a:rPr>
              <a:t>Algorithme de Floyd-Warshall :</a:t>
            </a:r>
            <a:endParaRPr b="1">
              <a:solidFill>
                <a:srgbClr val="45818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45818E"/>
                </a:solidFill>
              </a:rPr>
              <a:t>Modélisation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101" name="Google Shape;101;gab24334d3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Pseudo-code de l’algorithme que nous avons implémenté </a:t>
            </a:r>
            <a:endParaRPr/>
          </a:p>
        </p:txBody>
      </p:sp>
      <p:pic>
        <p:nvPicPr>
          <p:cNvPr id="102" name="Google Shape;102;gab24334d3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38" y="3106975"/>
            <a:ext cx="11830324" cy="20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solidFill>
                  <a:srgbClr val="45818E"/>
                </a:solidFill>
              </a:rPr>
              <a:t>Démarche et étapes de travail </a:t>
            </a:r>
            <a:endParaRPr b="1" dirty="0">
              <a:solidFill>
                <a:srgbClr val="45818E"/>
              </a:solidFill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34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 dirty="0">
                <a:solidFill>
                  <a:srgbClr val="9FC5E8"/>
                </a:solidFill>
              </a:rPr>
              <a:t>Démarche</a:t>
            </a:r>
            <a:endParaRPr b="1" dirty="0">
              <a:solidFill>
                <a:srgbClr val="9FC5E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dirty="0"/>
              <a:t>Langage de programmation choisi : Java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dirty="0"/>
              <a:t>Documentation sur l’algorithme et son implémentation en programme informatique</a:t>
            </a:r>
            <a:endParaRPr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6518325" y="1825625"/>
            <a:ext cx="4534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 dirty="0">
                <a:solidFill>
                  <a:srgbClr val="9FC5E8"/>
                </a:solidFill>
              </a:rPr>
              <a:t>Étapes</a:t>
            </a:r>
            <a:endParaRPr b="1" dirty="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dirty="0"/>
              <a:t>Choix du graphe ; lecture du fichier(graphe) ; affichage du graphe;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dirty="0"/>
              <a:t>Algorithme de Floyd </a:t>
            </a:r>
            <a:r>
              <a:rPr lang="fr-FR" dirty="0" err="1"/>
              <a:t>Warshall</a:t>
            </a:r>
            <a:r>
              <a:rPr lang="fr-FR" dirty="0"/>
              <a:t>; circuit absorbant ; affichage des chemins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b24334d34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45818E"/>
                </a:solidFill>
              </a:rPr>
              <a:t>Diagramme UML</a:t>
            </a:r>
            <a:endParaRPr b="1">
              <a:solidFill>
                <a:srgbClr val="45818E"/>
              </a:solidFill>
            </a:endParaRPr>
          </a:p>
        </p:txBody>
      </p:sp>
      <p:sp>
        <p:nvSpPr>
          <p:cNvPr id="115" name="Google Shape;115;gab24334d34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5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Nous avons fait le choix du langage Java, afin de bénéficier du concept de la programmation orientée objet.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Dans le souci d’une meilleure compréhension de notre projet, nous avons 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fait le choix de UML pour la conception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fait usage de Star UML pour la modélisation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Eclipse pour l’implémentation       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ab24334d34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675" y="265363"/>
            <a:ext cx="8100675" cy="63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864</Words>
  <Application>Microsoft Macintosh PowerPoint</Application>
  <PresentationFormat>Grand écran</PresentationFormat>
  <Paragraphs>146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Oswald</vt:lpstr>
      <vt:lpstr>Average</vt:lpstr>
      <vt:lpstr>Slate</vt:lpstr>
      <vt:lpstr>Projet : Théorie des graphes </vt:lpstr>
      <vt:lpstr>Sommaire</vt:lpstr>
      <vt:lpstr>Présentation</vt:lpstr>
      <vt:lpstr>Algorithme de Floyd-Warshall </vt:lpstr>
      <vt:lpstr>Algorithme de Floyd-Warshall : Un exemple commenté </vt:lpstr>
      <vt:lpstr>Algorithme de Floyd-Warshall : Modélisation</vt:lpstr>
      <vt:lpstr>Démarche et étapes de travail </vt:lpstr>
      <vt:lpstr>Diagramme UML</vt:lpstr>
      <vt:lpstr>Présentation PowerPoint</vt:lpstr>
      <vt:lpstr>Détails des classes Classe Opérateur </vt:lpstr>
      <vt:lpstr> Détails des classes  Classe Floyd-Warshall </vt:lpstr>
      <vt:lpstr> Détails des classes  Classe Graphe </vt:lpstr>
      <vt:lpstr> Détails des classes Classe Cellule </vt:lpstr>
      <vt:lpstr>Scénario d'exécution</vt:lpstr>
      <vt:lpstr>Scénario d’exécution  1. Choix du graphe </vt:lpstr>
      <vt:lpstr>Scénario d’exécution  2. Lecture du fichier </vt:lpstr>
      <vt:lpstr>Scénario d’exécution   3. Construction du graphe</vt:lpstr>
      <vt:lpstr>Scénario d’exécution  4. Construction et affichage de la matrice d’adjacence du graphe (M) </vt:lpstr>
      <vt:lpstr>Scénario d’exécution  5. Construction et affichage de la matrice des valeurs du graphe (W0)</vt:lpstr>
      <vt:lpstr>Scénario d’exécution  6. Application de l’algorithme de Floyd-Warshall sur W0 (génération de  Wn = ‘copie’ et de la matrice des plus courts chemins = ‘suivant’)</vt:lpstr>
      <vt:lpstr>Scénario d’exécution   7. Détection de circuits absorbants</vt:lpstr>
      <vt:lpstr>Scénario d’exécution   7. a. i. Choix des deux sommets</vt:lpstr>
      <vt:lpstr>Scénario d’exécution  7.a.ii. Calcul et affichage du plus court chemin entre les deux sommets (Wn) et de son poids (chemin)</vt:lpstr>
      <vt:lpstr>Scénario d’exécution  7. b. i. Message d’information</vt:lpstr>
      <vt:lpstr>Scénario d’exécution  Affichage de la console (½)</vt:lpstr>
      <vt:lpstr>Scénario d’exécution  Affichage de la console (2/2)</vt:lpstr>
      <vt:lpstr>Bibliographie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Théorie des graphes </dc:title>
  <dc:creator>Andy FORDANT</dc:creator>
  <cp:lastModifiedBy>Farès Fadili</cp:lastModifiedBy>
  <cp:revision>1</cp:revision>
  <dcterms:created xsi:type="dcterms:W3CDTF">2020-11-11T18:58:02Z</dcterms:created>
  <dcterms:modified xsi:type="dcterms:W3CDTF">2023-04-09T15:10:21Z</dcterms:modified>
</cp:coreProperties>
</file>