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7" r:id="rId11"/>
    <p:sldId id="272" r:id="rId12"/>
    <p:sldId id="273" r:id="rId13"/>
    <p:sldId id="263" r:id="rId14"/>
    <p:sldId id="264" r:id="rId15"/>
    <p:sldId id="275" r:id="rId16"/>
    <p:sldId id="276" r:id="rId17"/>
    <p:sldId id="283" r:id="rId18"/>
    <p:sldId id="268" r:id="rId19"/>
    <p:sldId id="269" r:id="rId20"/>
    <p:sldId id="270" r:id="rId21"/>
    <p:sldId id="274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C5996-C0BC-0C6D-0FAA-621D4E79EF7A}" v="18" dt="2019-11-11T22:49:17.935"/>
    <p1510:client id="{6E0F01C0-076E-72E0-1F43-992B30611FFA}" v="107" dt="2019-11-12T05:57:02.827"/>
    <p1510:client id="{974CCA80-3BB2-E716-BFF7-80FC8E25B421}" v="46" dt="2019-11-12T18:01:42.593"/>
    <p1510:client id="{A9C794C3-A3B4-972C-A2D3-022F9C6EBACE}" v="4" dt="2019-11-12T18:27:28.718"/>
    <p1510:client id="{AD2F6F58-704B-45C3-91D7-65CF30300307}" v="1026" dt="2019-11-12T17:58:36.597"/>
    <p1510:client id="{BF1D873E-1704-A639-A6CC-01592F28EC2A}" v="482" dt="2019-11-12T17:49:24.452"/>
    <p1510:client id="{CB444A55-BCCC-4311-2249-0EDD74CA553C}" v="121" dt="2019-11-12T18:24:10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EABA5-DDE0-4CE5-A6F8-6FAD8AEEDF1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DF4392-4505-4DFA-9A6E-CCDFBDADD9FC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fr-FR" sz="2000"/>
            <a:t>Les patterns de création qui répondent </a:t>
          </a:r>
          <a:r>
            <a:rPr lang="fr-FR" sz="2000">
              <a:latin typeface="Century Gothic" panose="020B0502020202020204"/>
            </a:rPr>
            <a:t>aux </a:t>
          </a:r>
          <a:r>
            <a:rPr lang="fr-FR" sz="2000"/>
            <a:t>problèmes concernant la création et la configuration d’objet.</a:t>
          </a:r>
          <a:endParaRPr lang="en-US" sz="2000"/>
        </a:p>
      </dgm:t>
    </dgm:pt>
    <dgm:pt modelId="{2773911A-1719-4560-A54E-A6F7072D58D1}" type="parTrans" cxnId="{1846BEBB-C318-4DE9-8A6A-726B1C300007}">
      <dgm:prSet/>
      <dgm:spPr/>
      <dgm:t>
        <a:bodyPr/>
        <a:lstStyle/>
        <a:p>
          <a:endParaRPr lang="en-US"/>
        </a:p>
      </dgm:t>
    </dgm:pt>
    <dgm:pt modelId="{6E3DD442-169E-404A-B3D8-A5AD635B0D19}" type="sibTrans" cxnId="{1846BEBB-C318-4DE9-8A6A-726B1C3000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91E6DB-B0AF-479C-9261-129C6C187AE2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fr-FR" sz="2000" kern="120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Les</a:t>
          </a:r>
          <a:r>
            <a:rPr lang="fr-FR" sz="1300" kern="1200"/>
            <a:t> </a:t>
          </a:r>
          <a:r>
            <a:rPr lang="fr-FR" sz="2000" kern="120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patterns de structure qui répondent aux problèmes sur la structure des classes et leurs interfaces</a:t>
          </a:r>
          <a:endParaRPr lang="en-US" sz="2000" kern="120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F81EC3AF-B5C2-4A66-BCAB-4D54212B0A90}" type="parTrans" cxnId="{C83EF81D-741D-4148-B79E-22585C9ED1E3}">
      <dgm:prSet/>
      <dgm:spPr/>
      <dgm:t>
        <a:bodyPr/>
        <a:lstStyle/>
        <a:p>
          <a:endParaRPr lang="en-US"/>
        </a:p>
      </dgm:t>
    </dgm:pt>
    <dgm:pt modelId="{F9C67355-2749-4742-905E-A374D8068D8C}" type="sibTrans" cxnId="{C83EF81D-741D-4148-B79E-22585C9ED1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E9F071-EA75-4BFF-A4AF-A6F07538B132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fr-FR" sz="2000" kern="120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Les patterns de comportement eux répondent aux problèmes d’interactions entre les classes.</a:t>
          </a:r>
          <a:endParaRPr lang="en-US" sz="2000" kern="120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796AD79A-0974-402C-B6A7-F621FCEED3F2}" type="parTrans" cxnId="{648C5392-FCC8-47AF-8C5D-7DCD2D8EA426}">
      <dgm:prSet/>
      <dgm:spPr/>
      <dgm:t>
        <a:bodyPr/>
        <a:lstStyle/>
        <a:p>
          <a:endParaRPr lang="en-US"/>
        </a:p>
      </dgm:t>
    </dgm:pt>
    <dgm:pt modelId="{70BB533F-BCCA-488D-82C9-4BC39AE48F42}" type="sibTrans" cxnId="{648C5392-FCC8-47AF-8C5D-7DCD2D8EA426}">
      <dgm:prSet/>
      <dgm:spPr/>
      <dgm:t>
        <a:bodyPr/>
        <a:lstStyle/>
        <a:p>
          <a:endParaRPr lang="en-US"/>
        </a:p>
      </dgm:t>
    </dgm:pt>
    <dgm:pt modelId="{292B79B3-8CEF-4CD1-BEED-8BFAD3AC8077}" type="pres">
      <dgm:prSet presAssocID="{3CAEABA5-DDE0-4CE5-A6F8-6FAD8AEEDF1F}" presName="root" presStyleCnt="0">
        <dgm:presLayoutVars>
          <dgm:dir/>
          <dgm:resizeHandles val="exact"/>
        </dgm:presLayoutVars>
      </dgm:prSet>
      <dgm:spPr/>
    </dgm:pt>
    <dgm:pt modelId="{883076FF-8F13-46DD-A643-CC5CE76A732D}" type="pres">
      <dgm:prSet presAssocID="{3CAEABA5-DDE0-4CE5-A6F8-6FAD8AEEDF1F}" presName="container" presStyleCnt="0">
        <dgm:presLayoutVars>
          <dgm:dir/>
          <dgm:resizeHandles val="exact"/>
        </dgm:presLayoutVars>
      </dgm:prSet>
      <dgm:spPr/>
    </dgm:pt>
    <dgm:pt modelId="{978F12BF-A7B2-490A-AB55-9935D7C3A4C8}" type="pres">
      <dgm:prSet presAssocID="{B2DF4392-4505-4DFA-9A6E-CCDFBDADD9FC}" presName="compNode" presStyleCnt="0"/>
      <dgm:spPr/>
    </dgm:pt>
    <dgm:pt modelId="{A810BAE6-0A1E-4585-ADD6-314BA6DA982A}" type="pres">
      <dgm:prSet presAssocID="{B2DF4392-4505-4DFA-9A6E-CCDFBDADD9FC}" presName="iconBgRect" presStyleLbl="bgShp" presStyleIdx="0" presStyleCnt="3" custScaleX="143871" custScaleY="150566" custLinFactX="-79865" custLinFactY="-100000" custLinFactNeighborX="-100000" custLinFactNeighborY="-131330"/>
      <dgm:spPr/>
    </dgm:pt>
    <dgm:pt modelId="{3EBFF040-807F-4DD5-AAB6-20E5AC8DE35B}" type="pres">
      <dgm:prSet presAssocID="{B2DF4392-4505-4DFA-9A6E-CCDFBDADD9FC}" presName="iconRect" presStyleLbl="node1" presStyleIdx="0" presStyleCnt="3" custScaleX="187683" custScaleY="158655" custLinFactX="-106700" custLinFactY="-197436" custLinFactNeighborX="-200000" custLinFactNeighborY="-2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7E3E889-F4F7-464E-824C-E13672D10408}" type="pres">
      <dgm:prSet presAssocID="{B2DF4392-4505-4DFA-9A6E-CCDFBDADD9FC}" presName="spaceRect" presStyleCnt="0"/>
      <dgm:spPr/>
    </dgm:pt>
    <dgm:pt modelId="{1750E240-E0FE-46CD-BB9B-CCE18AA5C638}" type="pres">
      <dgm:prSet presAssocID="{B2DF4392-4505-4DFA-9A6E-CCDFBDADD9FC}" presName="textRect" presStyleLbl="revTx" presStyleIdx="0" presStyleCnt="3" custScaleX="269251" custScaleY="336665" custLinFactY="-100000" custLinFactNeighborX="8527" custLinFactNeighborY="-120442">
        <dgm:presLayoutVars>
          <dgm:chMax val="1"/>
          <dgm:chPref val="1"/>
        </dgm:presLayoutVars>
      </dgm:prSet>
      <dgm:spPr/>
    </dgm:pt>
    <dgm:pt modelId="{87B3713C-CB26-4AEA-9DB0-33E4429F653C}" type="pres">
      <dgm:prSet presAssocID="{6E3DD442-169E-404A-B3D8-A5AD635B0D19}" presName="sibTrans" presStyleLbl="sibTrans2D1" presStyleIdx="0" presStyleCnt="0"/>
      <dgm:spPr/>
    </dgm:pt>
    <dgm:pt modelId="{5A6F127C-13FD-471A-9825-F0A593521379}" type="pres">
      <dgm:prSet presAssocID="{8691E6DB-B0AF-479C-9261-129C6C187AE2}" presName="compNode" presStyleCnt="0"/>
      <dgm:spPr/>
    </dgm:pt>
    <dgm:pt modelId="{F27D19CB-C013-4651-8BCA-735A9234DB8A}" type="pres">
      <dgm:prSet presAssocID="{8691E6DB-B0AF-479C-9261-129C6C187AE2}" presName="iconBgRect" presStyleLbl="bgShp" presStyleIdx="1" presStyleCnt="3" custScaleX="147537" custScaleY="148589" custLinFactX="-100000" custLinFactNeighborX="-109732" custLinFactNeighborY="-17575"/>
      <dgm:spPr/>
    </dgm:pt>
    <dgm:pt modelId="{46F87CE0-7CED-49BF-8C16-5E084B357AA7}" type="pres">
      <dgm:prSet presAssocID="{8691E6DB-B0AF-479C-9261-129C6C187AE2}" presName="iconRect" presStyleLbl="node1" presStyleIdx="1" presStyleCnt="3" custScaleX="166022" custScaleY="162526" custLinFactX="-161436" custLinFactNeighborX="-200000" custLinFactNeighborY="-3581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AEB10B9-1D2D-4B9D-BAF6-26F568C7DD34}" type="pres">
      <dgm:prSet presAssocID="{8691E6DB-B0AF-479C-9261-129C6C187AE2}" presName="spaceRect" presStyleCnt="0"/>
      <dgm:spPr/>
    </dgm:pt>
    <dgm:pt modelId="{562FC0B2-4305-4BD7-8010-81FC4F7BAD2E}" type="pres">
      <dgm:prSet presAssocID="{8691E6DB-B0AF-479C-9261-129C6C187AE2}" presName="textRect" presStyleLbl="revTx" presStyleIdx="1" presStyleCnt="3" custScaleX="279755" custScaleY="293547" custLinFactNeighborX="4876" custLinFactNeighborY="12616">
        <dgm:presLayoutVars>
          <dgm:chMax val="1"/>
          <dgm:chPref val="1"/>
        </dgm:presLayoutVars>
      </dgm:prSet>
      <dgm:spPr/>
    </dgm:pt>
    <dgm:pt modelId="{19C60654-3959-4676-9420-07304C395C71}" type="pres">
      <dgm:prSet presAssocID="{F9C67355-2749-4742-905E-A374D8068D8C}" presName="sibTrans" presStyleLbl="sibTrans2D1" presStyleIdx="0" presStyleCnt="0"/>
      <dgm:spPr/>
    </dgm:pt>
    <dgm:pt modelId="{458BC74B-8315-4A92-8F80-4ED193675DA2}" type="pres">
      <dgm:prSet presAssocID="{B6E9F071-EA75-4BFF-A4AF-A6F07538B132}" presName="compNode" presStyleCnt="0"/>
      <dgm:spPr/>
    </dgm:pt>
    <dgm:pt modelId="{C252C8EE-A9F0-4B29-B119-18492B79251C}" type="pres">
      <dgm:prSet presAssocID="{B6E9F071-EA75-4BFF-A4AF-A6F07538B132}" presName="iconBgRect" presStyleLbl="bgShp" presStyleIdx="2" presStyleCnt="3" custScaleX="144179" custScaleY="142196" custLinFactX="-12422" custLinFactY="70882" custLinFactNeighborX="-100000" custLinFactNeighborY="100000"/>
      <dgm:spPr/>
    </dgm:pt>
    <dgm:pt modelId="{24186208-2AB1-4850-A1BE-4264E7ADC5D4}" type="pres">
      <dgm:prSet presAssocID="{B6E9F071-EA75-4BFF-A4AF-A6F07538B132}" presName="iconRect" presStyleLbl="node1" presStyleIdx="2" presStyleCnt="3" custScaleX="159109" custScaleY="173545" custLinFactX="-91248" custLinFactY="100000" custLinFactNeighborX="-100000" custLinFactNeighborY="19740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6B278E3-5188-47D7-B5E7-3EE8F28D4EBD}" type="pres">
      <dgm:prSet presAssocID="{B6E9F071-EA75-4BFF-A4AF-A6F07538B132}" presName="spaceRect" presStyleCnt="0"/>
      <dgm:spPr/>
    </dgm:pt>
    <dgm:pt modelId="{AE15B255-D886-4B9B-A4C9-7E5AA7CF4B06}" type="pres">
      <dgm:prSet presAssocID="{B6E9F071-EA75-4BFF-A4AF-A6F07538B132}" presName="textRect" presStyleLbl="revTx" presStyleIdx="2" presStyleCnt="3" custScaleX="254535" custScaleY="209514" custLinFactY="100000" custLinFactNeighborX="44235" custLinFactNeighborY="126923">
        <dgm:presLayoutVars>
          <dgm:chMax val="1"/>
          <dgm:chPref val="1"/>
        </dgm:presLayoutVars>
      </dgm:prSet>
      <dgm:spPr/>
    </dgm:pt>
  </dgm:ptLst>
  <dgm:cxnLst>
    <dgm:cxn modelId="{C83EF81D-741D-4148-B79E-22585C9ED1E3}" srcId="{3CAEABA5-DDE0-4CE5-A6F8-6FAD8AEEDF1F}" destId="{8691E6DB-B0AF-479C-9261-129C6C187AE2}" srcOrd="1" destOrd="0" parTransId="{F81EC3AF-B5C2-4A66-BCAB-4D54212B0A90}" sibTransId="{F9C67355-2749-4742-905E-A374D8068D8C}"/>
    <dgm:cxn modelId="{9221D45F-4279-4F1B-8A17-858F0CCAFC8A}" type="presOf" srcId="{8691E6DB-B0AF-479C-9261-129C6C187AE2}" destId="{562FC0B2-4305-4BD7-8010-81FC4F7BAD2E}" srcOrd="0" destOrd="0" presId="urn:microsoft.com/office/officeart/2018/2/layout/IconCircleList"/>
    <dgm:cxn modelId="{C6C68B74-131A-47C7-8A66-3F31A1EBA947}" type="presOf" srcId="{3CAEABA5-DDE0-4CE5-A6F8-6FAD8AEEDF1F}" destId="{292B79B3-8CEF-4CD1-BEED-8BFAD3AC8077}" srcOrd="0" destOrd="0" presId="urn:microsoft.com/office/officeart/2018/2/layout/IconCircleList"/>
    <dgm:cxn modelId="{957C7C91-8654-404F-964A-6413941B8FB0}" type="presOf" srcId="{F9C67355-2749-4742-905E-A374D8068D8C}" destId="{19C60654-3959-4676-9420-07304C395C71}" srcOrd="0" destOrd="0" presId="urn:microsoft.com/office/officeart/2018/2/layout/IconCircleList"/>
    <dgm:cxn modelId="{648C5392-FCC8-47AF-8C5D-7DCD2D8EA426}" srcId="{3CAEABA5-DDE0-4CE5-A6F8-6FAD8AEEDF1F}" destId="{B6E9F071-EA75-4BFF-A4AF-A6F07538B132}" srcOrd="2" destOrd="0" parTransId="{796AD79A-0974-402C-B6A7-F621FCEED3F2}" sibTransId="{70BB533F-BCCA-488D-82C9-4BC39AE48F42}"/>
    <dgm:cxn modelId="{1846BEBB-C318-4DE9-8A6A-726B1C300007}" srcId="{3CAEABA5-DDE0-4CE5-A6F8-6FAD8AEEDF1F}" destId="{B2DF4392-4505-4DFA-9A6E-CCDFBDADD9FC}" srcOrd="0" destOrd="0" parTransId="{2773911A-1719-4560-A54E-A6F7072D58D1}" sibTransId="{6E3DD442-169E-404A-B3D8-A5AD635B0D19}"/>
    <dgm:cxn modelId="{EDDCA0DC-C296-4EB3-BA88-58700138A2A0}" type="presOf" srcId="{B2DF4392-4505-4DFA-9A6E-CCDFBDADD9FC}" destId="{1750E240-E0FE-46CD-BB9B-CCE18AA5C638}" srcOrd="0" destOrd="0" presId="urn:microsoft.com/office/officeart/2018/2/layout/IconCircleList"/>
    <dgm:cxn modelId="{8D983FE1-4E81-4D9A-BF65-E1E95544406C}" type="presOf" srcId="{B6E9F071-EA75-4BFF-A4AF-A6F07538B132}" destId="{AE15B255-D886-4B9B-A4C9-7E5AA7CF4B06}" srcOrd="0" destOrd="0" presId="urn:microsoft.com/office/officeart/2018/2/layout/IconCircleList"/>
    <dgm:cxn modelId="{63C33BE2-A1F0-4F52-A61A-3D1DE0D606CD}" type="presOf" srcId="{6E3DD442-169E-404A-B3D8-A5AD635B0D19}" destId="{87B3713C-CB26-4AEA-9DB0-33E4429F653C}" srcOrd="0" destOrd="0" presId="urn:microsoft.com/office/officeart/2018/2/layout/IconCircleList"/>
    <dgm:cxn modelId="{423DB2E1-D2AF-4770-BFF3-11CF77483D49}" type="presParOf" srcId="{292B79B3-8CEF-4CD1-BEED-8BFAD3AC8077}" destId="{883076FF-8F13-46DD-A643-CC5CE76A732D}" srcOrd="0" destOrd="0" presId="urn:microsoft.com/office/officeart/2018/2/layout/IconCircleList"/>
    <dgm:cxn modelId="{EF2700A1-A7D2-4E93-B77E-FBCA7C8AFE17}" type="presParOf" srcId="{883076FF-8F13-46DD-A643-CC5CE76A732D}" destId="{978F12BF-A7B2-490A-AB55-9935D7C3A4C8}" srcOrd="0" destOrd="0" presId="urn:microsoft.com/office/officeart/2018/2/layout/IconCircleList"/>
    <dgm:cxn modelId="{9CB1E16B-2C15-47F9-9552-E866D0E48569}" type="presParOf" srcId="{978F12BF-A7B2-490A-AB55-9935D7C3A4C8}" destId="{A810BAE6-0A1E-4585-ADD6-314BA6DA982A}" srcOrd="0" destOrd="0" presId="urn:microsoft.com/office/officeart/2018/2/layout/IconCircleList"/>
    <dgm:cxn modelId="{43E60804-56F9-4BFF-ABCF-1112E398E98E}" type="presParOf" srcId="{978F12BF-A7B2-490A-AB55-9935D7C3A4C8}" destId="{3EBFF040-807F-4DD5-AAB6-20E5AC8DE35B}" srcOrd="1" destOrd="0" presId="urn:microsoft.com/office/officeart/2018/2/layout/IconCircleList"/>
    <dgm:cxn modelId="{A3C91302-F30B-4747-9630-2AE38D82E440}" type="presParOf" srcId="{978F12BF-A7B2-490A-AB55-9935D7C3A4C8}" destId="{F7E3E889-F4F7-464E-824C-E13672D10408}" srcOrd="2" destOrd="0" presId="urn:microsoft.com/office/officeart/2018/2/layout/IconCircleList"/>
    <dgm:cxn modelId="{6C174334-897C-4A11-A499-1E70948BB479}" type="presParOf" srcId="{978F12BF-A7B2-490A-AB55-9935D7C3A4C8}" destId="{1750E240-E0FE-46CD-BB9B-CCE18AA5C638}" srcOrd="3" destOrd="0" presId="urn:microsoft.com/office/officeart/2018/2/layout/IconCircleList"/>
    <dgm:cxn modelId="{B22EA1EE-6AE4-4E9C-883D-C340BEAE7F3C}" type="presParOf" srcId="{883076FF-8F13-46DD-A643-CC5CE76A732D}" destId="{87B3713C-CB26-4AEA-9DB0-33E4429F653C}" srcOrd="1" destOrd="0" presId="urn:microsoft.com/office/officeart/2018/2/layout/IconCircleList"/>
    <dgm:cxn modelId="{02F7089D-AAD9-4F8A-A48E-FB1F3223C7C6}" type="presParOf" srcId="{883076FF-8F13-46DD-A643-CC5CE76A732D}" destId="{5A6F127C-13FD-471A-9825-F0A593521379}" srcOrd="2" destOrd="0" presId="urn:microsoft.com/office/officeart/2018/2/layout/IconCircleList"/>
    <dgm:cxn modelId="{9FDA2C98-FDE7-45E1-959C-1F6AF3CCBC71}" type="presParOf" srcId="{5A6F127C-13FD-471A-9825-F0A593521379}" destId="{F27D19CB-C013-4651-8BCA-735A9234DB8A}" srcOrd="0" destOrd="0" presId="urn:microsoft.com/office/officeart/2018/2/layout/IconCircleList"/>
    <dgm:cxn modelId="{211FF7D8-F163-414F-8A3F-05D83284A402}" type="presParOf" srcId="{5A6F127C-13FD-471A-9825-F0A593521379}" destId="{46F87CE0-7CED-49BF-8C16-5E084B357AA7}" srcOrd="1" destOrd="0" presId="urn:microsoft.com/office/officeart/2018/2/layout/IconCircleList"/>
    <dgm:cxn modelId="{31138A6B-F160-49AA-846C-2A613F6C3EB3}" type="presParOf" srcId="{5A6F127C-13FD-471A-9825-F0A593521379}" destId="{6AEB10B9-1D2D-4B9D-BAF6-26F568C7DD34}" srcOrd="2" destOrd="0" presId="urn:microsoft.com/office/officeart/2018/2/layout/IconCircleList"/>
    <dgm:cxn modelId="{A216C26A-D648-4EF8-A3E1-A3C64DDC66DA}" type="presParOf" srcId="{5A6F127C-13FD-471A-9825-F0A593521379}" destId="{562FC0B2-4305-4BD7-8010-81FC4F7BAD2E}" srcOrd="3" destOrd="0" presId="urn:microsoft.com/office/officeart/2018/2/layout/IconCircleList"/>
    <dgm:cxn modelId="{00A39267-6A8E-4EC1-BF55-21DBFA6DD077}" type="presParOf" srcId="{883076FF-8F13-46DD-A643-CC5CE76A732D}" destId="{19C60654-3959-4676-9420-07304C395C71}" srcOrd="3" destOrd="0" presId="urn:microsoft.com/office/officeart/2018/2/layout/IconCircleList"/>
    <dgm:cxn modelId="{FB4038DE-1257-4195-9DC5-203601DE23E5}" type="presParOf" srcId="{883076FF-8F13-46DD-A643-CC5CE76A732D}" destId="{458BC74B-8315-4A92-8F80-4ED193675DA2}" srcOrd="4" destOrd="0" presId="urn:microsoft.com/office/officeart/2018/2/layout/IconCircleList"/>
    <dgm:cxn modelId="{E6F8D778-BB42-40E8-B4F5-E91C4E62486D}" type="presParOf" srcId="{458BC74B-8315-4A92-8F80-4ED193675DA2}" destId="{C252C8EE-A9F0-4B29-B119-18492B79251C}" srcOrd="0" destOrd="0" presId="urn:microsoft.com/office/officeart/2018/2/layout/IconCircleList"/>
    <dgm:cxn modelId="{03363B95-3D9B-494B-A644-B3F4940BDE07}" type="presParOf" srcId="{458BC74B-8315-4A92-8F80-4ED193675DA2}" destId="{24186208-2AB1-4850-A1BE-4264E7ADC5D4}" srcOrd="1" destOrd="0" presId="urn:microsoft.com/office/officeart/2018/2/layout/IconCircleList"/>
    <dgm:cxn modelId="{152CCA49-5772-4E31-BE86-73DD89D299D4}" type="presParOf" srcId="{458BC74B-8315-4A92-8F80-4ED193675DA2}" destId="{46B278E3-5188-47D7-B5E7-3EE8F28D4EBD}" srcOrd="2" destOrd="0" presId="urn:microsoft.com/office/officeart/2018/2/layout/IconCircleList"/>
    <dgm:cxn modelId="{EFA3553D-CE07-4829-B3CB-982C7B3DC3C1}" type="presParOf" srcId="{458BC74B-8315-4A92-8F80-4ED193675DA2}" destId="{AE15B255-D886-4B9B-A4C9-7E5AA7CF4B0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0BAE6-0A1E-4585-ADD6-314BA6DA982A}">
      <dsp:nvSpPr>
        <dsp:cNvPr id="0" name=""/>
        <dsp:cNvSpPr/>
      </dsp:nvSpPr>
      <dsp:spPr>
        <a:xfrm>
          <a:off x="80211" y="613209"/>
          <a:ext cx="769862" cy="8056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FF040-807F-4DD5-AAB6-20E5AC8DE35B}">
      <dsp:nvSpPr>
        <dsp:cNvPr id="0" name=""/>
        <dsp:cNvSpPr/>
      </dsp:nvSpPr>
      <dsp:spPr>
        <a:xfrm>
          <a:off x="184484" y="774224"/>
          <a:ext cx="582496" cy="492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0E240-E0FE-46CD-BB9B-CCE18AA5C638}">
      <dsp:nvSpPr>
        <dsp:cNvPr id="0" name=""/>
        <dsp:cNvSpPr/>
      </dsp:nvSpPr>
      <dsp:spPr>
        <a:xfrm>
          <a:off x="849983" y="173558"/>
          <a:ext cx="3396121" cy="180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Les patterns de création qui répondent </a:t>
          </a:r>
          <a:r>
            <a:rPr lang="fr-FR" sz="2000" kern="1200">
              <a:latin typeface="Century Gothic" panose="020B0502020202020204"/>
            </a:rPr>
            <a:t>aux </a:t>
          </a:r>
          <a:r>
            <a:rPr lang="fr-FR" sz="2000" kern="1200"/>
            <a:t>problèmes concernant la création et la configuration d’objet.</a:t>
          </a:r>
          <a:endParaRPr lang="en-US" sz="2000" kern="1200"/>
        </a:p>
      </dsp:txBody>
      <dsp:txXfrm>
        <a:off x="849983" y="173558"/>
        <a:ext cx="3396121" cy="1801515"/>
      </dsp:txXfrm>
    </dsp:sp>
    <dsp:sp modelId="{F27D19CB-C013-4651-8BCA-735A9234DB8A}">
      <dsp:nvSpPr>
        <dsp:cNvPr id="0" name=""/>
        <dsp:cNvSpPr/>
      </dsp:nvSpPr>
      <dsp:spPr>
        <a:xfrm>
          <a:off x="3592724" y="1762315"/>
          <a:ext cx="789479" cy="7951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87CE0-7CED-49BF-8C16-5E084B357AA7}">
      <dsp:nvSpPr>
        <dsp:cNvPr id="0" name=""/>
        <dsp:cNvSpPr/>
      </dsp:nvSpPr>
      <dsp:spPr>
        <a:xfrm>
          <a:off x="3730360" y="1890562"/>
          <a:ext cx="515268" cy="5044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FC0B2-4305-4BD7-8010-81FC4F7BAD2E}">
      <dsp:nvSpPr>
        <dsp:cNvPr id="0" name=""/>
        <dsp:cNvSpPr/>
      </dsp:nvSpPr>
      <dsp:spPr>
        <a:xfrm>
          <a:off x="4419830" y="1536029"/>
          <a:ext cx="3528611" cy="1570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Les</a:t>
          </a:r>
          <a:r>
            <a:rPr lang="fr-FR" sz="1300" kern="1200"/>
            <a:t> </a:t>
          </a:r>
          <a:r>
            <a:rPr lang="fr-FR" sz="2000" kern="120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patterns de structure qui répondent aux problèmes sur la structure des classes et leurs interfaces</a:t>
          </a:r>
          <a:endParaRPr lang="en-US" sz="2000" kern="120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4419830" y="1536029"/>
        <a:ext cx="3528611" cy="1570788"/>
      </dsp:txXfrm>
    </dsp:sp>
    <dsp:sp modelId="{C252C8EE-A9F0-4B29-B119-18492B79251C}">
      <dsp:nvSpPr>
        <dsp:cNvPr id="0" name=""/>
        <dsp:cNvSpPr/>
      </dsp:nvSpPr>
      <dsp:spPr>
        <a:xfrm>
          <a:off x="7711755" y="2787865"/>
          <a:ext cx="771510" cy="7608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86208-2AB1-4850-A1BE-4264E7ADC5D4}">
      <dsp:nvSpPr>
        <dsp:cNvPr id="0" name=""/>
        <dsp:cNvSpPr/>
      </dsp:nvSpPr>
      <dsp:spPr>
        <a:xfrm>
          <a:off x="7858620" y="2907631"/>
          <a:ext cx="493813" cy="5386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5B255-D886-4B9B-A4C9-7E5AA7CF4B06}">
      <dsp:nvSpPr>
        <dsp:cNvPr id="0" name=""/>
        <dsp:cNvSpPr/>
      </dsp:nvSpPr>
      <dsp:spPr>
        <a:xfrm>
          <a:off x="8664660" y="2907632"/>
          <a:ext cx="3210505" cy="11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Les patterns de comportement eux répondent aux problèmes d’interactions entre les classes.</a:t>
          </a:r>
          <a:endParaRPr lang="en-US" sz="2000" kern="120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8664660" y="2907632"/>
        <a:ext cx="3210505" cy="1121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desighttp:/design-patterns.fr/decorateur-en-java" TargetMode="External"/><Relationship Id="rId3" Type="http://schemas.openxmlformats.org/officeDocument/2006/relationships/hyperlink" Target="http://clhttps:/blog.cellenza.com/archi-patterns-bp/le-design-pattern-decorator-decorateur/" TargetMode="External"/><Relationship Id="rId7" Type="http://schemas.openxmlformats.org/officeDocument/2006/relationships/hyperlink" Target="http://www.efreidoc.fr/M1/COO%20avanc%C3%A9e/Cours/20XX-XX/20XX-XX.cours.design-patterns.coo.pdf" TargetMode="External"/><Relationship Id="rId2" Type="http://schemas.openxmlformats.org/officeDocument/2006/relationships/hyperlink" Target="http://Arhttps:/medium.com/@armandfardeau/quest-ce-qu-un-design-pattern-cac63a3fa64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books.org/wiki/Patrons_de_conception" TargetMode="External"/><Relationship Id="rId5" Type="http://schemas.openxmlformats.org/officeDocument/2006/relationships/hyperlink" Target="https://fr.wikipedia.org/wiki/D&#233;corateur_(patron_de_conception)wikibooks" TargetMode="External"/><Relationship Id="rId4" Type="http://schemas.openxmlformats.org/officeDocument/2006/relationships/hyperlink" Target="https://fr.wikipedia.org/wiki/D%C3%A9corateur_(patron_de_conception)" TargetMode="External"/><Relationship Id="rId9" Type="http://schemas.openxmlformats.org/officeDocument/2006/relationships/hyperlink" Target="http://gauhttp:/www.gaudry.be/pattern-decorator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3AB50E40-E39B-419A-9504-0B3E9E2EC945}"/>
              </a:ext>
            </a:extLst>
          </p:cNvPr>
          <p:cNvSpPr txBox="1">
            <a:spLocks/>
          </p:cNvSpPr>
          <p:nvPr/>
        </p:nvSpPr>
        <p:spPr>
          <a:xfrm>
            <a:off x="3485146" y="2605428"/>
            <a:ext cx="5366084" cy="957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Décorateur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968B7D19-F8F0-468A-98E9-E40E981979CA}"/>
              </a:ext>
            </a:extLst>
          </p:cNvPr>
          <p:cNvSpPr txBox="1">
            <a:spLocks/>
          </p:cNvSpPr>
          <p:nvPr/>
        </p:nvSpPr>
        <p:spPr>
          <a:xfrm>
            <a:off x="4287252" y="1993470"/>
            <a:ext cx="3617495" cy="419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/>
              <a:t>Design Patterns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267FACC-E6C8-4B48-9498-6835C4BD6E96}"/>
              </a:ext>
            </a:extLst>
          </p:cNvPr>
          <p:cNvSpPr txBox="1"/>
          <p:nvPr/>
        </p:nvSpPr>
        <p:spPr>
          <a:xfrm>
            <a:off x="7904747" y="5332603"/>
            <a:ext cx="4033044" cy="646331"/>
          </a:xfrm>
          <a:custGeom>
            <a:avLst/>
            <a:gdLst>
              <a:gd name="connsiteX0" fmla="*/ 0 w 4033044"/>
              <a:gd name="connsiteY0" fmla="*/ 0 h 646331"/>
              <a:gd name="connsiteX1" fmla="*/ 672174 w 4033044"/>
              <a:gd name="connsiteY1" fmla="*/ 0 h 646331"/>
              <a:gd name="connsiteX2" fmla="*/ 1384678 w 4033044"/>
              <a:gd name="connsiteY2" fmla="*/ 0 h 646331"/>
              <a:gd name="connsiteX3" fmla="*/ 2137513 w 4033044"/>
              <a:gd name="connsiteY3" fmla="*/ 0 h 646331"/>
              <a:gd name="connsiteX4" fmla="*/ 2688696 w 4033044"/>
              <a:gd name="connsiteY4" fmla="*/ 0 h 646331"/>
              <a:gd name="connsiteX5" fmla="*/ 3280209 w 4033044"/>
              <a:gd name="connsiteY5" fmla="*/ 0 h 646331"/>
              <a:gd name="connsiteX6" fmla="*/ 4033044 w 4033044"/>
              <a:gd name="connsiteY6" fmla="*/ 0 h 646331"/>
              <a:gd name="connsiteX7" fmla="*/ 4033044 w 4033044"/>
              <a:gd name="connsiteY7" fmla="*/ 646331 h 646331"/>
              <a:gd name="connsiteX8" fmla="*/ 3280209 w 4033044"/>
              <a:gd name="connsiteY8" fmla="*/ 646331 h 646331"/>
              <a:gd name="connsiteX9" fmla="*/ 2608035 w 4033044"/>
              <a:gd name="connsiteY9" fmla="*/ 646331 h 646331"/>
              <a:gd name="connsiteX10" fmla="*/ 2016522 w 4033044"/>
              <a:gd name="connsiteY10" fmla="*/ 646331 h 646331"/>
              <a:gd name="connsiteX11" fmla="*/ 1384678 w 4033044"/>
              <a:gd name="connsiteY11" fmla="*/ 646331 h 646331"/>
              <a:gd name="connsiteX12" fmla="*/ 631844 w 4033044"/>
              <a:gd name="connsiteY12" fmla="*/ 646331 h 646331"/>
              <a:gd name="connsiteX13" fmla="*/ 0 w 4033044"/>
              <a:gd name="connsiteY13" fmla="*/ 646331 h 646331"/>
              <a:gd name="connsiteX14" fmla="*/ 0 w 4033044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33044" h="646331" fill="none" extrusionOk="0">
                <a:moveTo>
                  <a:pt x="0" y="0"/>
                </a:moveTo>
                <a:cubicBezTo>
                  <a:pt x="137402" y="-20180"/>
                  <a:pt x="432025" y="-28740"/>
                  <a:pt x="672174" y="0"/>
                </a:cubicBezTo>
                <a:cubicBezTo>
                  <a:pt x="912323" y="28740"/>
                  <a:pt x="1143468" y="-6465"/>
                  <a:pt x="1384678" y="0"/>
                </a:cubicBezTo>
                <a:cubicBezTo>
                  <a:pt x="1625888" y="6465"/>
                  <a:pt x="1932670" y="-12771"/>
                  <a:pt x="2137513" y="0"/>
                </a:cubicBezTo>
                <a:cubicBezTo>
                  <a:pt x="2342356" y="12771"/>
                  <a:pt x="2442760" y="-25890"/>
                  <a:pt x="2688696" y="0"/>
                </a:cubicBezTo>
                <a:cubicBezTo>
                  <a:pt x="2934632" y="25890"/>
                  <a:pt x="3010326" y="23659"/>
                  <a:pt x="3280209" y="0"/>
                </a:cubicBezTo>
                <a:cubicBezTo>
                  <a:pt x="3550092" y="-23659"/>
                  <a:pt x="3837891" y="-28256"/>
                  <a:pt x="4033044" y="0"/>
                </a:cubicBezTo>
                <a:cubicBezTo>
                  <a:pt x="4032543" y="293425"/>
                  <a:pt x="4049570" y="418758"/>
                  <a:pt x="4033044" y="646331"/>
                </a:cubicBezTo>
                <a:cubicBezTo>
                  <a:pt x="3787950" y="651396"/>
                  <a:pt x="3611275" y="641781"/>
                  <a:pt x="3280209" y="646331"/>
                </a:cubicBezTo>
                <a:cubicBezTo>
                  <a:pt x="2949143" y="650881"/>
                  <a:pt x="2883694" y="648586"/>
                  <a:pt x="2608035" y="646331"/>
                </a:cubicBezTo>
                <a:cubicBezTo>
                  <a:pt x="2332376" y="644076"/>
                  <a:pt x="2153431" y="627287"/>
                  <a:pt x="2016522" y="646331"/>
                </a:cubicBezTo>
                <a:cubicBezTo>
                  <a:pt x="1879613" y="665375"/>
                  <a:pt x="1595365" y="626863"/>
                  <a:pt x="1384678" y="646331"/>
                </a:cubicBezTo>
                <a:cubicBezTo>
                  <a:pt x="1173991" y="665799"/>
                  <a:pt x="802024" y="630371"/>
                  <a:pt x="631844" y="646331"/>
                </a:cubicBezTo>
                <a:cubicBezTo>
                  <a:pt x="461664" y="662291"/>
                  <a:pt x="221533" y="677205"/>
                  <a:pt x="0" y="646331"/>
                </a:cubicBezTo>
                <a:cubicBezTo>
                  <a:pt x="-14733" y="507863"/>
                  <a:pt x="-31060" y="250852"/>
                  <a:pt x="0" y="0"/>
                </a:cubicBezTo>
                <a:close/>
              </a:path>
              <a:path w="4033044" h="646331" stroke="0" extrusionOk="0">
                <a:moveTo>
                  <a:pt x="0" y="0"/>
                </a:moveTo>
                <a:cubicBezTo>
                  <a:pt x="207617" y="-8619"/>
                  <a:pt x="341087" y="-13303"/>
                  <a:pt x="672174" y="0"/>
                </a:cubicBezTo>
                <a:cubicBezTo>
                  <a:pt x="1003261" y="13303"/>
                  <a:pt x="1196949" y="-14176"/>
                  <a:pt x="1425009" y="0"/>
                </a:cubicBezTo>
                <a:cubicBezTo>
                  <a:pt x="1653070" y="14176"/>
                  <a:pt x="1927177" y="-31502"/>
                  <a:pt x="2056852" y="0"/>
                </a:cubicBezTo>
                <a:cubicBezTo>
                  <a:pt x="2186527" y="31502"/>
                  <a:pt x="2571943" y="-31853"/>
                  <a:pt x="2729026" y="0"/>
                </a:cubicBezTo>
                <a:cubicBezTo>
                  <a:pt x="2886109" y="31853"/>
                  <a:pt x="3099784" y="16898"/>
                  <a:pt x="3441531" y="0"/>
                </a:cubicBezTo>
                <a:cubicBezTo>
                  <a:pt x="3783278" y="-16898"/>
                  <a:pt x="3839281" y="17999"/>
                  <a:pt x="4033044" y="0"/>
                </a:cubicBezTo>
                <a:cubicBezTo>
                  <a:pt x="4005002" y="300884"/>
                  <a:pt x="4036276" y="500292"/>
                  <a:pt x="4033044" y="646331"/>
                </a:cubicBezTo>
                <a:cubicBezTo>
                  <a:pt x="3796683" y="675425"/>
                  <a:pt x="3678549" y="677205"/>
                  <a:pt x="3401200" y="646331"/>
                </a:cubicBezTo>
                <a:cubicBezTo>
                  <a:pt x="3123851" y="615457"/>
                  <a:pt x="2969960" y="631164"/>
                  <a:pt x="2769357" y="646331"/>
                </a:cubicBezTo>
                <a:cubicBezTo>
                  <a:pt x="2568754" y="661498"/>
                  <a:pt x="2364746" y="651367"/>
                  <a:pt x="2097183" y="646331"/>
                </a:cubicBezTo>
                <a:cubicBezTo>
                  <a:pt x="1829620" y="641295"/>
                  <a:pt x="1763750" y="629620"/>
                  <a:pt x="1546000" y="646331"/>
                </a:cubicBezTo>
                <a:cubicBezTo>
                  <a:pt x="1328250" y="663042"/>
                  <a:pt x="1034946" y="657354"/>
                  <a:pt x="833496" y="646331"/>
                </a:cubicBezTo>
                <a:cubicBezTo>
                  <a:pt x="632046" y="635308"/>
                  <a:pt x="396593" y="666355"/>
                  <a:pt x="0" y="646331"/>
                </a:cubicBezTo>
                <a:cubicBezTo>
                  <a:pt x="-1886" y="354435"/>
                  <a:pt x="29760" y="257372"/>
                  <a:pt x="0" y="0"/>
                </a:cubicBezTo>
                <a:close/>
              </a:path>
            </a:pathLst>
          </a:custGeom>
          <a:solidFill>
            <a:schemeClr val="dk1">
              <a:alpha val="70000"/>
            </a:schemeClr>
          </a:solidFill>
          <a:ln>
            <a:noFill/>
            <a:extLst>
              <a:ext uri="{C807C97D-BFC1-408E-A445-0C87EB9F89A2}">
                <ask:lineSketchStyleProps xmlns="" xmlns:ask="http://schemas.microsoft.com/office/drawing/2018/sketchyshapes" sd="2419912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softEdge rad="50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FAUCHER Loreena / BANET Xavier / CHERIF Farès / PRODEL Pierre</a:t>
            </a:r>
          </a:p>
        </p:txBody>
      </p:sp>
    </p:spTree>
    <p:extLst>
      <p:ext uri="{BB962C8B-B14F-4D97-AF65-F5344CB8AC3E}">
        <p14:creationId xmlns:p14="http://schemas.microsoft.com/office/powerpoint/2010/main" val="18902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F4D71-153D-41A9-8450-C24D0FF5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653" y="858253"/>
            <a:ext cx="8610600" cy="725906"/>
          </a:xfrm>
        </p:spPr>
        <p:txBody>
          <a:bodyPr/>
          <a:lstStyle/>
          <a:p>
            <a:r>
              <a:rPr lang="fr-FR" i="1"/>
              <a:t>à quoi sert donc ce pattern ?</a:t>
            </a:r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F0847A-B73A-46E6-A967-4947821960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30" y="4550749"/>
            <a:ext cx="1460469" cy="183682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78F4CEB-5A5A-4653-BC1A-8BCC419BD17E}"/>
              </a:ext>
            </a:extLst>
          </p:cNvPr>
          <p:cNvSpPr txBox="1"/>
          <p:nvPr/>
        </p:nvSpPr>
        <p:spPr>
          <a:xfrm>
            <a:off x="2175099" y="5125686"/>
            <a:ext cx="1904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Design Patterns: Elements of Reusable Object-Oriented Software</a:t>
            </a:r>
          </a:p>
          <a:p>
            <a:pPr algn="ctr"/>
            <a:endParaRPr lang="fr-FR" sz="120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D7254A9-7D29-4D22-98C3-12D673B3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18" y="1799287"/>
            <a:ext cx="3963937" cy="217469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A5399A0-B118-4DF4-90B4-DEB0B5BF255D}"/>
              </a:ext>
            </a:extLst>
          </p:cNvPr>
          <p:cNvSpPr txBox="1"/>
          <p:nvPr/>
        </p:nvSpPr>
        <p:spPr>
          <a:xfrm>
            <a:off x="644442" y="3936538"/>
            <a:ext cx="4306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Erich Gamma, Richard </a:t>
            </a:r>
            <a:r>
              <a:rPr lang="fr-FR" sz="1100" err="1"/>
              <a:t>Helm</a:t>
            </a:r>
            <a:r>
              <a:rPr lang="fr-FR" sz="1100"/>
              <a:t>, Ralph Johnson et John </a:t>
            </a:r>
            <a:r>
              <a:rPr lang="fr-FR" sz="1100" err="1"/>
              <a:t>Vlissides</a:t>
            </a:r>
            <a:endParaRPr lang="fr-FR" sz="110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09A348C-82B3-49F8-AEFF-7302B4E4A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305" y="2138362"/>
            <a:ext cx="5419725" cy="2581275"/>
          </a:xfrm>
          <a:prstGeom prst="rect">
            <a:avLst/>
          </a:prstGeom>
          <a:solidFill>
            <a:schemeClr val="tx1">
              <a:lumMod val="75000"/>
              <a:alpha val="88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7398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986CB5B-2D8A-4DFD-9861-EDFBEFD22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280" y="1419726"/>
            <a:ext cx="7639440" cy="43073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6438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96E9A-306C-4FF4-9A29-C64A81B8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Rappel SoLID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4D5FA-8B9A-48F2-9CEF-7075F6A3A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b="1" i="1">
                <a:ea typeface="+mn-lt"/>
                <a:cs typeface="+mn-lt"/>
              </a:rPr>
              <a:t>s</a:t>
            </a:r>
            <a:r>
              <a:rPr lang="fr-FR" i="1">
                <a:ea typeface="+mn-lt"/>
                <a:cs typeface="+mn-lt"/>
              </a:rPr>
              <a:t>ingle responsibility principle</a:t>
            </a:r>
            <a:endParaRPr lang="fr-FR" b="1" i="1">
              <a:ea typeface="+mn-lt"/>
              <a:cs typeface="+mn-lt"/>
            </a:endParaRPr>
          </a:p>
          <a:p>
            <a:r>
              <a:rPr lang="fr-FR" b="1" i="1">
                <a:ea typeface="+mn-lt"/>
                <a:cs typeface="+mn-lt"/>
              </a:rPr>
              <a:t>o</a:t>
            </a:r>
            <a:r>
              <a:rPr lang="fr-FR" i="1">
                <a:ea typeface="+mn-lt"/>
                <a:cs typeface="+mn-lt"/>
              </a:rPr>
              <a:t>pen/closed principle</a:t>
            </a:r>
            <a:endParaRPr lang="fr-FR"/>
          </a:p>
          <a:p>
            <a:r>
              <a:rPr lang="fr-FR" b="1" i="1">
                <a:ea typeface="+mn-lt"/>
                <a:cs typeface="+mn-lt"/>
              </a:rPr>
              <a:t>L</a:t>
            </a:r>
            <a:r>
              <a:rPr lang="fr-FR" i="1">
                <a:ea typeface="+mn-lt"/>
                <a:cs typeface="+mn-lt"/>
              </a:rPr>
              <a:t>iskov substitution principle</a:t>
            </a:r>
          </a:p>
          <a:p>
            <a:r>
              <a:rPr lang="fr-FR" b="1" i="1">
                <a:ea typeface="+mn-lt"/>
                <a:cs typeface="+mn-lt"/>
              </a:rPr>
              <a:t>i</a:t>
            </a:r>
            <a:r>
              <a:rPr lang="fr-FR" i="1">
                <a:ea typeface="+mn-lt"/>
                <a:cs typeface="+mn-lt"/>
              </a:rPr>
              <a:t>nterface segregation principle</a:t>
            </a:r>
          </a:p>
          <a:p>
            <a:r>
              <a:rPr lang="fr-FR" b="1" i="1">
                <a:ea typeface="+mn-lt"/>
                <a:cs typeface="+mn-lt"/>
              </a:rPr>
              <a:t>d</a:t>
            </a:r>
            <a:r>
              <a:rPr lang="fr-FR" i="1">
                <a:ea typeface="+mn-lt"/>
                <a:cs typeface="+mn-lt"/>
              </a:rPr>
              <a:t>ependency inversion principle</a:t>
            </a: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48981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AE20A-ADA0-4AD5-814B-465EC9C8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>
                <a:ea typeface="+mj-lt"/>
                <a:cs typeface="+mj-lt"/>
              </a:rPr>
              <a:t>Les limites/SOlutions</a:t>
            </a:r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5F22A5-C472-4728-87A9-3B9686F5DA0D}"/>
              </a:ext>
            </a:extLst>
          </p:cNvPr>
          <p:cNvSpPr txBox="1"/>
          <p:nvPr/>
        </p:nvSpPr>
        <p:spPr>
          <a:xfrm>
            <a:off x="2369127" y="25596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Monteur</a:t>
            </a:r>
          </a:p>
        </p:txBody>
      </p:sp>
      <p:pic>
        <p:nvPicPr>
          <p:cNvPr id="5" name="Image 5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F0DD67E1-E8B5-4A72-AEB2-E3ECACC45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7" y="3242672"/>
            <a:ext cx="6532009" cy="26952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5B12959-0C1A-4469-8F43-6ED30DFC2DA2}"/>
              </a:ext>
            </a:extLst>
          </p:cNvPr>
          <p:cNvSpPr txBox="1"/>
          <p:nvPr/>
        </p:nvSpPr>
        <p:spPr>
          <a:xfrm>
            <a:off x="8799062" y="255585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Fabrique</a:t>
            </a:r>
          </a:p>
        </p:txBody>
      </p:sp>
      <p:pic>
        <p:nvPicPr>
          <p:cNvPr id="8" name="Image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ADAD1BE-625D-4E3F-98A5-2C58DA7F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741" y="3242525"/>
            <a:ext cx="4552948" cy="26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2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C252B52-98AE-4D45-ACF8-AD46DCA925C5}"/>
              </a:ext>
            </a:extLst>
          </p:cNvPr>
          <p:cNvSpPr txBox="1"/>
          <p:nvPr/>
        </p:nvSpPr>
        <p:spPr>
          <a:xfrm>
            <a:off x="2103446" y="22627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Composite</a:t>
            </a:r>
          </a:p>
        </p:txBody>
      </p:sp>
      <p:pic>
        <p:nvPicPr>
          <p:cNvPr id="7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25FB265-1B76-496C-AFB9-16BCE553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5" y="3075509"/>
            <a:ext cx="6333767" cy="322412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FE4569C-BEBC-4ED3-8E04-510E172828A4}"/>
              </a:ext>
            </a:extLst>
          </p:cNvPr>
          <p:cNvSpPr txBox="1"/>
          <p:nvPr/>
        </p:nvSpPr>
        <p:spPr>
          <a:xfrm>
            <a:off x="8342881" y="23022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Visiteur</a:t>
            </a:r>
          </a:p>
        </p:txBody>
      </p:sp>
      <p:pic>
        <p:nvPicPr>
          <p:cNvPr id="12" name="Image 1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3481D83-3BC2-46CE-BFE8-B631DD80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354" y="3074821"/>
            <a:ext cx="4526972" cy="331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0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7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221285FA-A3A3-4E0B-BB97-1DD027A36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80" b="17060"/>
          <a:stretch/>
        </p:blipFill>
        <p:spPr>
          <a:xfrm>
            <a:off x="263284" y="2114991"/>
            <a:ext cx="11546909" cy="34727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FBA4CC1-4EA7-4266-BDBB-9C53DD99B9B3}"/>
              </a:ext>
            </a:extLst>
          </p:cNvPr>
          <p:cNvSpPr txBox="1"/>
          <p:nvPr/>
        </p:nvSpPr>
        <p:spPr>
          <a:xfrm>
            <a:off x="6739466" y="448734"/>
            <a:ext cx="345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Sans décorateur</a:t>
            </a:r>
          </a:p>
        </p:txBody>
      </p:sp>
    </p:spTree>
    <p:extLst>
      <p:ext uri="{BB962C8B-B14F-4D97-AF65-F5344CB8AC3E}">
        <p14:creationId xmlns:p14="http://schemas.microsoft.com/office/powerpoint/2010/main" val="50048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7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1A2EF43B-0B6E-479A-83CD-026E171E0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200" y="1618526"/>
            <a:ext cx="8461467" cy="466427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65CC34E-6567-40AB-BAA6-01FA5C21F92B}"/>
              </a:ext>
            </a:extLst>
          </p:cNvPr>
          <p:cNvSpPr txBox="1"/>
          <p:nvPr/>
        </p:nvSpPr>
        <p:spPr>
          <a:xfrm>
            <a:off x="6654799" y="414867"/>
            <a:ext cx="363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Avec décorateur</a:t>
            </a:r>
          </a:p>
        </p:txBody>
      </p:sp>
    </p:spTree>
    <p:extLst>
      <p:ext uri="{BB962C8B-B14F-4D97-AF65-F5344CB8AC3E}">
        <p14:creationId xmlns:p14="http://schemas.microsoft.com/office/powerpoint/2010/main" val="371702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086A01E-A688-402D-991F-E58A91CD4EE4}"/>
              </a:ext>
            </a:extLst>
          </p:cNvPr>
          <p:cNvSpPr txBox="1">
            <a:spLocks/>
          </p:cNvSpPr>
          <p:nvPr/>
        </p:nvSpPr>
        <p:spPr>
          <a:xfrm>
            <a:off x="184886" y="1660538"/>
            <a:ext cx="3179637" cy="1214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/>
              <a:t>Exemple Subwei :</a:t>
            </a:r>
          </a:p>
        </p:txBody>
      </p:sp>
      <p:pic>
        <p:nvPicPr>
          <p:cNvPr id="2" name="Image 2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F0EBC4D-DBD2-4245-82EB-74883E1EF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81" y="1091489"/>
            <a:ext cx="8207084" cy="537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3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086A01E-A688-402D-991F-E58A91CD4EE4}"/>
              </a:ext>
            </a:extLst>
          </p:cNvPr>
          <p:cNvSpPr txBox="1">
            <a:spLocks/>
          </p:cNvSpPr>
          <p:nvPr/>
        </p:nvSpPr>
        <p:spPr>
          <a:xfrm>
            <a:off x="5934817" y="466767"/>
            <a:ext cx="3760507" cy="6145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/>
              <a:t>Sitographie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1763DFD-36C0-4534-B02F-7A45638E4095}"/>
              </a:ext>
            </a:extLst>
          </p:cNvPr>
          <p:cNvSpPr txBox="1"/>
          <p:nvPr/>
        </p:nvSpPr>
        <p:spPr>
          <a:xfrm>
            <a:off x="81410" y="1473851"/>
            <a:ext cx="11465169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  <a:hlinkClick r:id="rId2"/>
              </a:rPr>
              <a:t>Medium.com : </a:t>
            </a:r>
          </a:p>
          <a:p>
            <a:r>
              <a:rPr lang="fr-FR" u="sng">
                <a:ea typeface="+mn-lt"/>
                <a:cs typeface="+mn-lt"/>
                <a:hlinkClick r:id="rId2"/>
              </a:rPr>
              <a:t>       https://medium.com/@armandfardeau/quest-ce-qu-un-design-pattern-cac63a3fa642</a:t>
            </a:r>
            <a:endParaRPr lang="fr-FR" u="sng">
              <a:hlinkClick r:id="" action="ppaction://noaction"/>
            </a:endParaRPr>
          </a:p>
          <a:p>
            <a:r>
              <a:rPr lang="fr-FR" u="sng">
                <a:ea typeface="+mn-lt"/>
                <a:cs typeface="+mn-lt"/>
                <a:hlinkClick r:id="" action="ppaction://noaction"/>
              </a:rPr>
              <a:t>Elao.com :</a:t>
            </a:r>
            <a:endParaRPr lang="fr-FR">
              <a:ea typeface="+mn-lt"/>
              <a:cs typeface="+mn-lt"/>
              <a:hlinkClick r:id="" action="ppaction://noaction"/>
            </a:endParaRPr>
          </a:p>
          <a:p>
            <a:r>
              <a:rPr lang="fr-FR" u="sng">
                <a:ea typeface="+mn-lt"/>
                <a:cs typeface="+mn-lt"/>
                <a:hlinkClick r:id="" action="ppaction://noaction"/>
              </a:rPr>
              <a:t>       https: //blog.elao.com/</a:t>
            </a:r>
            <a:r>
              <a:rPr lang="fr-FR" u="sng" err="1">
                <a:ea typeface="+mn-lt"/>
                <a:cs typeface="+mn-lt"/>
                <a:hlinkClick r:id="" action="ppaction://noaction"/>
              </a:rPr>
              <a:t>fr</a:t>
            </a:r>
            <a:r>
              <a:rPr lang="fr-FR" u="sng">
                <a:ea typeface="+mn-lt"/>
                <a:cs typeface="+mn-lt"/>
                <a:hlinkClick r:id="" action="ppaction://noaction"/>
              </a:rPr>
              <a:t>/dev/design-pattern-</a:t>
            </a:r>
            <a:r>
              <a:rPr lang="fr-FR" u="sng" err="1">
                <a:ea typeface="+mn-lt"/>
                <a:cs typeface="+mn-lt"/>
                <a:hlinkClick r:id="" action="ppaction://noaction"/>
              </a:rPr>
              <a:t>decorator</a:t>
            </a:r>
            <a:r>
              <a:rPr lang="fr-FR" u="sng">
                <a:ea typeface="+mn-lt"/>
                <a:cs typeface="+mn-lt"/>
                <a:hlinkClick r:id="" action="ppaction://noaction"/>
              </a:rPr>
              <a:t>/</a:t>
            </a:r>
            <a:endParaRPr lang="fr-FR">
              <a:hlinkClick r:id="" action="ppaction://noaction"/>
            </a:endParaRPr>
          </a:p>
          <a:p>
            <a:r>
              <a:rPr lang="fr-FR">
                <a:ea typeface="+mn-lt"/>
                <a:cs typeface="+mn-lt"/>
                <a:hlinkClick r:id="rId3"/>
              </a:rPr>
              <a:t>Cellenza.com :</a:t>
            </a:r>
          </a:p>
          <a:p>
            <a:r>
              <a:rPr lang="fr-FR">
                <a:ea typeface="+mn-lt"/>
                <a:cs typeface="+mn-lt"/>
                <a:hlinkClick r:id="rId3"/>
              </a:rPr>
              <a:t>       https://blog.cellenza.com/archi-patterns-bp/le-design-pattern-decorator-decorateur/</a:t>
            </a:r>
            <a:endParaRPr lang="fr-FR">
              <a:hlinkClick r:id="" action="ppaction://noaction"/>
            </a:endParaRPr>
          </a:p>
          <a:p>
            <a:r>
              <a:rPr lang="fr-FR">
                <a:ea typeface="+mn-lt"/>
                <a:cs typeface="+mn-lt"/>
                <a:hlinkClick r:id="rId4"/>
              </a:rPr>
              <a:t>Wikipédia : </a:t>
            </a:r>
            <a:endParaRPr lang="fr-FR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  <a:hlinkClick r:id="rId5"/>
              </a:rPr>
              <a:t>       https://fr.wikipedia.org/wiki/Décorateur_(</a:t>
            </a:r>
            <a:r>
              <a:rPr lang="fr-FR" err="1">
                <a:ea typeface="+mn-lt"/>
                <a:cs typeface="+mn-lt"/>
                <a:hlinkClick r:id="rId5"/>
              </a:rPr>
              <a:t>patron_de_conception</a:t>
            </a:r>
            <a:r>
              <a:rPr lang="fr-FR">
                <a:ea typeface="+mn-lt"/>
                <a:cs typeface="+mn-lt"/>
                <a:hlinkClick r:id="rId5"/>
              </a:rPr>
              <a:t>)</a:t>
            </a:r>
            <a:endParaRPr lang="fr-FR">
              <a:ea typeface="+mn-lt"/>
              <a:cs typeface="+mn-lt"/>
            </a:endParaRPr>
          </a:p>
          <a:p>
            <a:r>
              <a:rPr lang="fr-FR" err="1">
                <a:ea typeface="+mn-lt"/>
                <a:cs typeface="+mn-lt"/>
                <a:hlinkClick r:id="rId5"/>
              </a:rPr>
              <a:t>Wikibooks</a:t>
            </a:r>
            <a:r>
              <a:rPr lang="fr-FR">
                <a:ea typeface="+mn-lt"/>
                <a:cs typeface="+mn-lt"/>
                <a:hlinkClick r:id="rId5"/>
              </a:rPr>
              <a:t> :</a:t>
            </a:r>
            <a:r>
              <a:rPr lang="fr-FR">
                <a:ea typeface="+mn-lt"/>
                <a:cs typeface="+mn-lt"/>
              </a:rPr>
              <a:t>  </a:t>
            </a:r>
            <a:endParaRPr lang="fr-FR"/>
          </a:p>
          <a:p>
            <a:r>
              <a:rPr lang="fr-FR" u="sng">
                <a:latin typeface="Century Gothic"/>
                <a:ea typeface="+mn-lt"/>
                <a:cs typeface="+mn-lt"/>
                <a:hlinkClick r:id="rId6"/>
              </a:rPr>
              <a:t>      </a:t>
            </a:r>
            <a:r>
              <a:rPr lang="fr-FR" u="sng">
                <a:ea typeface="+mn-lt"/>
                <a:cs typeface="+mn-lt"/>
                <a:hlinkClick r:id="rId6"/>
              </a:rPr>
              <a:t> </a:t>
            </a:r>
            <a:r>
              <a:rPr lang="fr-FR">
                <a:ea typeface="+mn-lt"/>
                <a:cs typeface="+mn-lt"/>
                <a:hlinkClick r:id="rId6"/>
              </a:rPr>
              <a:t>https://fr.wikibooks.org/wiki/Patrons_de_conception</a:t>
            </a:r>
            <a:endParaRPr lang="fr-FR"/>
          </a:p>
          <a:p>
            <a:r>
              <a:rPr lang="fr-FR" err="1">
                <a:ea typeface="+mn-lt"/>
                <a:cs typeface="+mn-lt"/>
                <a:hlinkClick r:id="rId7"/>
              </a:rPr>
              <a:t>Efreidoc</a:t>
            </a:r>
            <a:r>
              <a:rPr lang="fr-FR">
                <a:ea typeface="+mn-lt"/>
                <a:cs typeface="+mn-lt"/>
                <a:hlinkClick r:id="rId7"/>
              </a:rPr>
              <a:t> : </a:t>
            </a:r>
            <a:endParaRPr lang="fr-FR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  <a:hlinkClick r:id="rId7"/>
              </a:rPr>
              <a:t>       http://www.efreidoc.fr/M1/COO%20avanc%C3%A9e/Cours/20XX-XX/20XX-XX.cours.design-patterns.coo.pdf</a:t>
            </a:r>
            <a:endParaRPr lang="fr-FR"/>
          </a:p>
          <a:p>
            <a:r>
              <a:rPr lang="fr-FR">
                <a:ea typeface="+mn-lt"/>
                <a:cs typeface="+mn-lt"/>
                <a:hlinkClick r:id="rId8"/>
              </a:rPr>
              <a:t>Design-patterns.fr : </a:t>
            </a:r>
          </a:p>
          <a:p>
            <a:r>
              <a:rPr lang="fr-FR">
                <a:ea typeface="+mn-lt"/>
                <a:cs typeface="+mn-lt"/>
                <a:hlinkClick r:id="rId8"/>
              </a:rPr>
              <a:t>       http://design-patterns.fr/decorateur-en-java</a:t>
            </a:r>
            <a:endParaRPr lang="fr-FR">
              <a:hlinkClick r:id="" action="ppaction://noaction"/>
            </a:endParaRPr>
          </a:p>
          <a:p>
            <a:r>
              <a:rPr lang="fr-FR" u="sng">
                <a:ea typeface="+mn-lt"/>
                <a:cs typeface="+mn-lt"/>
                <a:hlinkClick r:id="rId9"/>
              </a:rPr>
              <a:t>Gaudry.be : </a:t>
            </a:r>
            <a:endParaRPr lang="fr-FR">
              <a:ea typeface="+mn-lt"/>
              <a:cs typeface="+mn-lt"/>
              <a:hlinkClick r:id="rId9"/>
            </a:endParaRPr>
          </a:p>
          <a:p>
            <a:r>
              <a:rPr lang="fr-FR" u="sng">
                <a:ea typeface="+mn-lt"/>
                <a:cs typeface="+mn-lt"/>
                <a:hlinkClick r:id="rId9"/>
              </a:rPr>
              <a:t>       http://www.gaudry.be/pattern-decorator.html</a:t>
            </a:r>
            <a:endParaRPr lang="fr-FR">
              <a:hlinkClick r:id="" action="ppaction://noaction"/>
            </a:endParaRPr>
          </a:p>
          <a:p>
            <a:br>
              <a:rPr lang="en-US"/>
            </a:br>
            <a:endParaRPr lang="en-US"/>
          </a:p>
          <a:p>
            <a:endParaRPr lang="fr-FR" u="sng"/>
          </a:p>
          <a:p>
            <a:br>
              <a:rPr lang="en-US"/>
            </a:br>
            <a:endParaRPr lang="en-US"/>
          </a:p>
          <a:p>
            <a:pPr algn="l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96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E3DE21-F151-46A1-8FF1-6524326C27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2402" b="324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15879AD-301B-4D86-B2D0-5B0D023F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759" y="2780521"/>
            <a:ext cx="2920482" cy="11443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QCM :</a:t>
            </a:r>
          </a:p>
        </p:txBody>
      </p:sp>
    </p:spTree>
    <p:extLst>
      <p:ext uri="{BB962C8B-B14F-4D97-AF65-F5344CB8AC3E}">
        <p14:creationId xmlns:p14="http://schemas.microsoft.com/office/powerpoint/2010/main" val="314849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425EF-9FAD-4FEA-B42C-D13DA7A5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526" y="724477"/>
            <a:ext cx="7844590" cy="827597"/>
          </a:xfrm>
        </p:spPr>
        <p:txBody>
          <a:bodyPr/>
          <a:lstStyle/>
          <a:p>
            <a:r>
              <a:rPr lang="fr-FR" i="1"/>
              <a:t>D’où viennent les patterns ?</a:t>
            </a:r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A4B5A0-2EB9-4448-AAD0-7070567D00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1814" r="21791" b="13793"/>
          <a:stretch/>
        </p:blipFill>
        <p:spPr bwMode="auto">
          <a:xfrm>
            <a:off x="1166326" y="1959429"/>
            <a:ext cx="2743200" cy="347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F503962-6657-4EFC-91BD-50AA0EDC40D0}"/>
              </a:ext>
            </a:extLst>
          </p:cNvPr>
          <p:cNvSpPr txBox="1"/>
          <p:nvPr/>
        </p:nvSpPr>
        <p:spPr>
          <a:xfrm>
            <a:off x="1166326" y="5579706"/>
            <a:ext cx="26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Christopher Alexander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70AA148-0905-47A4-B7C4-FABD7400BE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2788" r="1630" b="3103"/>
          <a:stretch/>
        </p:blipFill>
        <p:spPr bwMode="auto">
          <a:xfrm>
            <a:off x="6380174" y="1959429"/>
            <a:ext cx="4833258" cy="347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5E6E4AB-F221-4BC9-B2A5-287C32B46948}"/>
              </a:ext>
            </a:extLst>
          </p:cNvPr>
          <p:cNvSpPr txBox="1"/>
          <p:nvPr/>
        </p:nvSpPr>
        <p:spPr>
          <a:xfrm>
            <a:off x="7021858" y="5579706"/>
            <a:ext cx="392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Ward Cunningham et Kent Beck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31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C6128-9D00-4914-996E-E9A33E0A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1576493"/>
            <a:ext cx="10947400" cy="1236134"/>
          </a:xfrm>
        </p:spPr>
        <p:txBody>
          <a:bodyPr>
            <a:normAutofit/>
          </a:bodyPr>
          <a:lstStyle/>
          <a:p>
            <a:pPr algn="ctr"/>
            <a:r>
              <a:rPr lang="fr-FR"/>
              <a:t>Quels sont les attributs obligatoire de la classe Décorateur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E76F88-B50D-40E4-A873-347C45899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267" y="3657600"/>
            <a:ext cx="10820400" cy="2692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2800"/>
              <a:t>Les mêmes attributs que la classe dont elle hérite.</a:t>
            </a:r>
            <a:br>
              <a:rPr lang="fr-FR" sz="2800"/>
            </a:br>
            <a:endParaRPr lang="fr-FR" sz="2800"/>
          </a:p>
          <a:p>
            <a:pPr marL="514350" indent="-514350">
              <a:buFont typeface="+mj-lt"/>
              <a:buAutoNum type="arabicPeriod"/>
            </a:pPr>
            <a:r>
              <a:rPr lang="fr-FR" sz="2800"/>
              <a:t>Un objet du type de la classe dont elle hérite.</a:t>
            </a:r>
            <a:br>
              <a:rPr lang="fr-FR" sz="2800"/>
            </a:br>
            <a:endParaRPr lang="fr-FR" sz="2800"/>
          </a:p>
          <a:p>
            <a:pPr marL="514350" indent="-514350">
              <a:buFont typeface="+mj-lt"/>
              <a:buAutoNum type="arabicPeriod"/>
            </a:pPr>
            <a:r>
              <a:rPr lang="fr-FR" sz="2800"/>
              <a:t>Les attributs ajoutés par les suppléments.</a:t>
            </a: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639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F7B24-82EC-4C9A-871D-13AD675D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1306239"/>
            <a:ext cx="10033000" cy="1293028"/>
          </a:xfrm>
        </p:spPr>
        <p:txBody>
          <a:bodyPr>
            <a:normAutofit/>
          </a:bodyPr>
          <a:lstStyle/>
          <a:p>
            <a:pPr algn="ctr"/>
            <a:r>
              <a:rPr lang="fr-FR"/>
              <a:t>Qu’est-ce qu’un Pattern de programmation?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E1CF4B-00CA-4523-A4E3-821D0B9E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3064933"/>
            <a:ext cx="10820400" cy="278968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800"/>
              <a:t>Une sorte de moule pour créer des objets.</a:t>
            </a:r>
            <a:br>
              <a:rPr lang="fr-FR" sz="2800"/>
            </a:br>
            <a:endParaRPr lang="fr-FR" sz="2800"/>
          </a:p>
          <a:p>
            <a:pPr marL="457200" indent="-457200">
              <a:buFont typeface="+mj-lt"/>
              <a:buAutoNum type="arabicPeriod"/>
            </a:pPr>
            <a:r>
              <a:rPr lang="fr-FR" sz="2800"/>
              <a:t>Un motifs abstrait pour faire un nuage de mot réussi.</a:t>
            </a:r>
            <a:br>
              <a:rPr lang="fr-FR" sz="2800"/>
            </a:br>
            <a:endParaRPr lang="fr-FR" sz="2800"/>
          </a:p>
          <a:p>
            <a:pPr marL="457200" indent="-457200">
              <a:buFont typeface="+mj-lt"/>
              <a:buAutoNum type="arabicPeriod"/>
            </a:pPr>
            <a:r>
              <a:rPr lang="fr-FR" sz="2800"/>
              <a:t>Une structure abstraite à appliquer à notre code afin de traiter un problème récurrent.</a:t>
            </a:r>
          </a:p>
          <a:p>
            <a:pPr marL="0" indent="0">
              <a:buNone/>
            </a:pPr>
            <a:br>
              <a:rPr lang="fr-FR" sz="2800"/>
            </a:b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3493202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D34B5-A810-42D2-A724-F42B4299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1548046"/>
            <a:ext cx="9423400" cy="1293028"/>
          </a:xfrm>
        </p:spPr>
        <p:txBody>
          <a:bodyPr>
            <a:normAutofit/>
          </a:bodyPr>
          <a:lstStyle/>
          <a:p>
            <a:pPr algn="ctr"/>
            <a:r>
              <a:rPr lang="fr-FR"/>
              <a:t>A quoi sert le pattern Monteur ?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13D767-E991-4006-B1D6-9A9FC48E5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666" y="3014134"/>
            <a:ext cx="10820400" cy="321301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800"/>
              <a:t>À diminuer le nombre d’objet créés par le pattern décorateur.</a:t>
            </a:r>
            <a:br>
              <a:rPr lang="fr-FR" sz="2800"/>
            </a:br>
            <a:endParaRPr lang="fr-FR" sz="2800"/>
          </a:p>
          <a:p>
            <a:pPr marL="457200" indent="-457200">
              <a:buFont typeface="+mj-lt"/>
              <a:buAutoNum type="arabicPeriod"/>
            </a:pPr>
            <a:r>
              <a:rPr lang="fr-FR" sz="2800"/>
              <a:t>À augmenter le nombre de classe que l’on peut implémenter.</a:t>
            </a:r>
            <a:br>
              <a:rPr lang="fr-FR" sz="2800"/>
            </a:br>
            <a:endParaRPr lang="fr-FR" sz="2800"/>
          </a:p>
          <a:p>
            <a:pPr marL="457200" indent="-457200">
              <a:buFont typeface="+mj-lt"/>
              <a:buAutoNum type="arabicPeriod"/>
            </a:pPr>
            <a:r>
              <a:rPr lang="fr-FR" sz="2800"/>
              <a:t>A modifier une méthode.</a:t>
            </a:r>
          </a:p>
          <a:p>
            <a:pPr marL="0" indent="0">
              <a:buNone/>
            </a:pPr>
            <a:br>
              <a:rPr lang="fr-FR" sz="2800"/>
            </a:b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2677203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0C8EC-B35F-40AD-BCE2-D6FA892B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548046"/>
            <a:ext cx="10388600" cy="1293028"/>
          </a:xfrm>
        </p:spPr>
        <p:txBody>
          <a:bodyPr>
            <a:normAutofit/>
          </a:bodyPr>
          <a:lstStyle/>
          <a:p>
            <a:pPr algn="ctr"/>
            <a:r>
              <a:rPr lang="fr-FR"/>
              <a:t>A quoi sert un pattern décorateur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2BBFF-705C-4818-85C9-B35EC219C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133" y="2985008"/>
            <a:ext cx="10151533" cy="303106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800"/>
              <a:t>À pouvoir ajouter des fonctions dynamiquement.</a:t>
            </a:r>
            <a:br>
              <a:rPr lang="fr-FR" sz="2800"/>
            </a:br>
            <a:endParaRPr lang="fr-FR" sz="2800"/>
          </a:p>
          <a:p>
            <a:pPr marL="457200" indent="-457200">
              <a:buFont typeface="+mj-lt"/>
              <a:buAutoNum type="arabicPeriod"/>
            </a:pPr>
            <a:r>
              <a:rPr lang="fr-FR" sz="2800"/>
              <a:t>À rajouter des fioritures dans son code.</a:t>
            </a:r>
            <a:br>
              <a:rPr lang="fr-FR" sz="2800"/>
            </a:br>
            <a:endParaRPr lang="fr-FR" sz="2800"/>
          </a:p>
          <a:p>
            <a:pPr marL="457200" indent="-457200">
              <a:buFont typeface="+mj-lt"/>
              <a:buAutoNum type="arabicPeriod"/>
            </a:pPr>
            <a:r>
              <a:rPr lang="fr-FR" sz="2800"/>
              <a:t>À rajouter des couleurs sur les lignes de code.</a:t>
            </a:r>
          </a:p>
          <a:p>
            <a:pPr marL="0" indent="0">
              <a:buNone/>
            </a:pPr>
            <a:br>
              <a:rPr lang="fr-FR" sz="2800"/>
            </a:b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4226919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BD0AB-37D9-441D-90C0-B1C99A97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074" y="1196604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fr-FR">
                <a:ea typeface="+mj-lt"/>
                <a:cs typeface="+mj-lt"/>
              </a:rPr>
              <a:t>Quel est l’un des gros problèmes du pattern décorateur ?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0DDAD7-55A5-4B75-83D1-7011FEA4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066" y="3098800"/>
            <a:ext cx="10820400" cy="34406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fr-FR" sz="2800"/>
              <a:t>1.</a:t>
            </a:r>
            <a:r>
              <a:rPr lang="fr-FR" sz="2800">
                <a:ea typeface="+mn-lt"/>
                <a:cs typeface="+mn-lt"/>
              </a:rPr>
              <a:t> La longueur du code à écrire</a:t>
            </a:r>
            <a:endParaRPr lang="fr-FR" sz="2800"/>
          </a:p>
          <a:p>
            <a:pPr marL="0" indent="0" algn="just">
              <a:buNone/>
            </a:pPr>
            <a:endParaRPr lang="fr-FR" sz="2800"/>
          </a:p>
          <a:p>
            <a:pPr marL="0" indent="0" algn="just">
              <a:buNone/>
            </a:pPr>
            <a:r>
              <a:rPr lang="fr-FR" sz="2800"/>
              <a:t>2. </a:t>
            </a:r>
            <a:r>
              <a:rPr lang="fr-FR" sz="2800">
                <a:ea typeface="+mn-lt"/>
                <a:cs typeface="+mn-lt"/>
              </a:rPr>
              <a:t>La multiplicité des objets à créer</a:t>
            </a:r>
            <a:endParaRPr lang="fr-FR" sz="2800"/>
          </a:p>
          <a:p>
            <a:pPr marL="0" indent="0" algn="just">
              <a:buNone/>
            </a:pPr>
            <a:endParaRPr lang="fr-FR" sz="2800"/>
          </a:p>
          <a:p>
            <a:pPr marL="0" indent="0" algn="just">
              <a:buNone/>
            </a:pPr>
            <a:r>
              <a:rPr lang="fr-FR" sz="2800"/>
              <a:t>3. </a:t>
            </a:r>
            <a:r>
              <a:rPr lang="fr-FR" sz="2800">
                <a:ea typeface="+mn-lt"/>
                <a:cs typeface="+mn-lt"/>
              </a:rPr>
              <a:t>La complexité du code </a:t>
            </a:r>
            <a:endParaRPr lang="fr-FR" sz="2800"/>
          </a:p>
          <a:p>
            <a:pPr algn="just">
              <a:buNone/>
            </a:pPr>
            <a:endParaRPr lang="en-US"/>
          </a:p>
          <a:p>
            <a:pPr>
              <a:buNone/>
            </a:pPr>
            <a:br>
              <a:rPr lang="en-US"/>
            </a:br>
            <a:endParaRPr lang="en-US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22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33118-04D1-47E2-B7D6-84A73C12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0" y="504674"/>
            <a:ext cx="8610600" cy="1293028"/>
          </a:xfrm>
        </p:spPr>
        <p:txBody>
          <a:bodyPr>
            <a:normAutofit/>
          </a:bodyPr>
          <a:lstStyle/>
          <a:p>
            <a:r>
              <a:rPr lang="fr-FR" i="1"/>
              <a:t>Qu’est-ce qu’un pattern ?</a:t>
            </a:r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48D1B5-A7C1-452D-8536-0846D7224F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6" r="2137"/>
          <a:stretch/>
        </p:blipFill>
        <p:spPr bwMode="auto">
          <a:xfrm>
            <a:off x="685800" y="2501159"/>
            <a:ext cx="4521200" cy="34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5E888-1B6C-47D7-A568-9F16AD93A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955" y="2910600"/>
            <a:ext cx="5816600" cy="2592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Un patron de conception ou design pattern, est une structure de classe qui utilise des interfaces. 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Elle apporte une solution à un problème récurrent d’architecture logiciel.</a:t>
            </a:r>
          </a:p>
        </p:txBody>
      </p:sp>
    </p:spTree>
    <p:extLst>
      <p:ext uri="{BB962C8B-B14F-4D97-AF65-F5344CB8AC3E}">
        <p14:creationId xmlns:p14="http://schemas.microsoft.com/office/powerpoint/2010/main" val="254881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2E15A-55F2-4680-B333-2C22EA50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938" y="898358"/>
            <a:ext cx="8852862" cy="862264"/>
          </a:xfrm>
        </p:spPr>
        <p:txBody>
          <a:bodyPr>
            <a:normAutofit/>
          </a:bodyPr>
          <a:lstStyle/>
          <a:p>
            <a:pPr algn="ctr"/>
            <a:r>
              <a:rPr lang="fr-FR" sz="3600" i="1"/>
              <a:t>Quels sont les différents patterns ?</a:t>
            </a:r>
            <a:endParaRPr lang="fr-FR" sz="36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834C43C-11C9-45B2-8300-4FE783003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292005"/>
              </p:ext>
            </p:extLst>
          </p:nvPr>
        </p:nvGraphicFramePr>
        <p:xfrm>
          <a:off x="132349" y="1892969"/>
          <a:ext cx="12059651" cy="450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46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54087-9487-442C-AE51-4D1A7783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476" y="951942"/>
            <a:ext cx="8610600" cy="1293028"/>
          </a:xfrm>
        </p:spPr>
        <p:txBody>
          <a:bodyPr/>
          <a:lstStyle/>
          <a:p>
            <a:r>
              <a:rPr lang="fr-FR"/>
              <a:t>Un exemple concret :</a:t>
            </a:r>
            <a:br>
              <a:rPr lang="fr-FR"/>
            </a:br>
            <a:r>
              <a:rPr lang="fr-FR">
                <a:ea typeface="+mj-lt"/>
                <a:cs typeface="+mj-lt"/>
              </a:rPr>
              <a:t>La création de Personnage</a:t>
            </a:r>
          </a:p>
          <a:p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F3D323-3D3A-4CD6-A6BC-415D1A5FC28F}"/>
              </a:ext>
            </a:extLst>
          </p:cNvPr>
          <p:cNvSpPr txBox="1"/>
          <p:nvPr/>
        </p:nvSpPr>
        <p:spPr>
          <a:xfrm>
            <a:off x="984738" y="18756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C75639-36BC-437A-A36C-DBDE316B82BE}"/>
              </a:ext>
            </a:extLst>
          </p:cNvPr>
          <p:cNvSpPr txBox="1"/>
          <p:nvPr/>
        </p:nvSpPr>
        <p:spPr>
          <a:xfrm>
            <a:off x="224937" y="2780567"/>
            <a:ext cx="56739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/>
              <a:t>Une solution : l'héritage </a:t>
            </a:r>
          </a:p>
        </p:txBody>
      </p:sp>
      <p:pic>
        <p:nvPicPr>
          <p:cNvPr id="7" name="Image 8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BAE2A106-B05D-49A0-9916-C4822CDF7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366" y="2064776"/>
            <a:ext cx="6191572" cy="45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7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1716B0E-00C8-4D87-A5C4-BDFE111B2D29}"/>
              </a:ext>
            </a:extLst>
          </p:cNvPr>
          <p:cNvSpPr txBox="1"/>
          <p:nvPr/>
        </p:nvSpPr>
        <p:spPr>
          <a:xfrm>
            <a:off x="2311831" y="573636"/>
            <a:ext cx="70338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/>
              <a:t>Les problèmes de l'héritage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3D0CC3-D2DA-4829-B51B-CEC4217A18A5}"/>
              </a:ext>
            </a:extLst>
          </p:cNvPr>
          <p:cNvSpPr txBox="1"/>
          <p:nvPr/>
        </p:nvSpPr>
        <p:spPr>
          <a:xfrm>
            <a:off x="822813" y="2311644"/>
            <a:ext cx="398584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- redéfinition de fonction difficile</a:t>
            </a:r>
          </a:p>
          <a:p>
            <a:endParaRPr lang="fr-FR"/>
          </a:p>
          <a:p>
            <a:r>
              <a:rPr lang="fr-FR"/>
              <a:t>- Système complexe et confus</a:t>
            </a:r>
          </a:p>
          <a:p>
            <a:endParaRPr lang="fr-FR"/>
          </a:p>
          <a:p>
            <a:r>
              <a:rPr lang="fr-FR"/>
              <a:t>- modification impossible après compilation</a:t>
            </a:r>
          </a:p>
          <a:p>
            <a:endParaRPr lang="fr-FR"/>
          </a:p>
          <a:p>
            <a:r>
              <a:rPr lang="fr-FR"/>
              <a:t>- nombreuses redondances</a:t>
            </a:r>
          </a:p>
          <a:p>
            <a:endParaRPr lang="fr-FR"/>
          </a:p>
          <a:p>
            <a:r>
              <a:rPr lang="fr-FR"/>
              <a:t>- besoin d'imaginer tous les cas possibles</a:t>
            </a:r>
          </a:p>
        </p:txBody>
      </p:sp>
      <p:pic>
        <p:nvPicPr>
          <p:cNvPr id="2" name="Image 2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24FAA28F-054B-4DD9-A80F-66E4902C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824" y="1367353"/>
            <a:ext cx="7160216" cy="52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A222F-A5B4-456B-8FA9-4977EDE0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323" y="248558"/>
            <a:ext cx="8610600" cy="1293028"/>
          </a:xfrm>
        </p:spPr>
        <p:txBody>
          <a:bodyPr/>
          <a:lstStyle/>
          <a:p>
            <a:r>
              <a:rPr lang="fr-FR"/>
              <a:t>UNE AUTRE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B01F4-F8CB-4DBE-BE21-FA5C82A5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" y="1491175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Introduire le supplément dans un autre objet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5C3D42B1-0E3B-4439-BEF8-A25B2153D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322263"/>
              </p:ext>
            </p:extLst>
          </p:nvPr>
        </p:nvGraphicFramePr>
        <p:xfrm>
          <a:off x="112542" y="2328438"/>
          <a:ext cx="5856538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269">
                  <a:extLst>
                    <a:ext uri="{9D8B030D-6E8A-4147-A177-3AD203B41FA5}">
                      <a16:colId xmlns:a16="http://schemas.microsoft.com/office/drawing/2014/main" val="113975968"/>
                    </a:ext>
                  </a:extLst>
                </a:gridCol>
                <a:gridCol w="2928269">
                  <a:extLst>
                    <a:ext uri="{9D8B030D-6E8A-4147-A177-3AD203B41FA5}">
                      <a16:colId xmlns:a16="http://schemas.microsoft.com/office/drawing/2014/main" val="20478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Héritage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Nouvelle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7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>
                          <a:latin typeface="Century Gothic"/>
                        </a:rPr>
                        <a:t>- Système complexe et confus</a:t>
                      </a:r>
                    </a:p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 Système clair et lisible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97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entury Gothic"/>
                        </a:rPr>
                        <a:t>redéfinition de fonction difficile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Redéfinition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0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entury Gothic"/>
                        </a:rPr>
                        <a:t>modification impossible après compilation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entury Gothic"/>
                        </a:rPr>
                        <a:t>des fonctionnalités peuvent être ajoutées de manière dynamique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3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>
                          <a:latin typeface="Century Gothic"/>
                        </a:rPr>
                        <a:t>- nombreuses redondances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Aucune redondance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9612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/>
                        <a:t>- besoin d'imaginer tous les cas possibles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entury Gothic"/>
                        </a:rPr>
                        <a:t>- seulement besoin de savoir les ajouts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845088"/>
                  </a:ext>
                </a:extLst>
              </a:tr>
            </a:tbl>
          </a:graphicData>
        </a:graphic>
      </p:graphicFrame>
      <p:pic>
        <p:nvPicPr>
          <p:cNvPr id="4" name="Image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3D3966C8-E0EB-4BD3-8D2D-58F91023E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231" y="1847097"/>
            <a:ext cx="5674962" cy="479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8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D86B6-D359-442A-9795-64DBC347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354" y="647142"/>
            <a:ext cx="8610600" cy="1293028"/>
          </a:xfrm>
        </p:spPr>
        <p:txBody>
          <a:bodyPr/>
          <a:lstStyle/>
          <a:p>
            <a:r>
              <a:rPr lang="fr-FR"/>
              <a:t>La nouvelle solution : </a:t>
            </a:r>
            <a:br>
              <a:rPr lang="fr-FR"/>
            </a:br>
            <a:r>
              <a:rPr lang="fr-FR"/>
              <a:t>le pattern décorateur </a:t>
            </a: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1D5AB7C1-C5B4-4F8F-83F5-BA24CDDD2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2" y="2986453"/>
            <a:ext cx="6566388" cy="305386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83A8D56-A08D-47D2-A95C-3E7AC9EAC58F}"/>
              </a:ext>
            </a:extLst>
          </p:cNvPr>
          <p:cNvSpPr txBox="1"/>
          <p:nvPr/>
        </p:nvSpPr>
        <p:spPr>
          <a:xfrm>
            <a:off x="7341272" y="2137996"/>
            <a:ext cx="61780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Autres avantages du décorateur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5333E5A-5412-4FDC-9183-9B1F8CBC4614}"/>
              </a:ext>
            </a:extLst>
          </p:cNvPr>
          <p:cNvSpPr txBox="1"/>
          <p:nvPr/>
        </p:nvSpPr>
        <p:spPr>
          <a:xfrm>
            <a:off x="6958379" y="2784964"/>
            <a:ext cx="39155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- le code est bien plus facile à faire évoluer avec un décorateur</a:t>
            </a:r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40DCF8A6-DB5F-4D11-9079-F5BB5D2CC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332" y="3715476"/>
            <a:ext cx="3388962" cy="29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2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3538E-92D9-48EB-AE9B-429BC987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pattern décorateur :</a:t>
            </a:r>
            <a:br>
              <a:rPr lang="fr-FR"/>
            </a:br>
            <a:r>
              <a:rPr lang="fr-FR"/>
              <a:t>une solution parfaite </a:t>
            </a:r>
            <a:r>
              <a:rPr lang="fr-FR">
                <a:latin typeface="Arial"/>
                <a:cs typeface="Arial"/>
              </a:rPr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58AD6-F0B4-4848-942B-4EF3EACE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54" y="2358683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Inconvénient </a:t>
            </a:r>
            <a:r>
              <a:rPr lang="fr-FR"/>
              <a:t>: </a:t>
            </a:r>
          </a:p>
          <a:p>
            <a:pPr marL="0" indent="0">
              <a:buNone/>
            </a:pPr>
            <a:r>
              <a:rPr lang="fr-FR"/>
              <a:t>- Multiplicité des objets à créer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78B063-0108-4F92-8200-51AD28AC02D5}"/>
              </a:ext>
            </a:extLst>
          </p:cNvPr>
          <p:cNvSpPr txBox="1"/>
          <p:nvPr/>
        </p:nvSpPr>
        <p:spPr>
          <a:xfrm>
            <a:off x="6480875" y="2360907"/>
            <a:ext cx="522292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Avantage :</a:t>
            </a:r>
          </a:p>
          <a:p>
            <a:endParaRPr lang="fr-FR"/>
          </a:p>
          <a:p>
            <a:r>
              <a:rPr lang="fr-FR">
                <a:ea typeface="+mn-lt"/>
                <a:cs typeface="+mn-lt"/>
              </a:rPr>
              <a:t>- Système clair et lisible</a:t>
            </a:r>
          </a:p>
          <a:p>
            <a:r>
              <a:rPr lang="fr-FR"/>
              <a:t>-</a:t>
            </a:r>
            <a:r>
              <a:rPr lang="fr-FR">
                <a:ea typeface="+mn-lt"/>
                <a:cs typeface="+mn-lt"/>
              </a:rPr>
              <a:t>Redéfinition simple</a:t>
            </a:r>
            <a:endParaRPr lang="fr-FR"/>
          </a:p>
          <a:p>
            <a:r>
              <a:rPr lang="fr-FR"/>
              <a:t>-des fonctionnalités peuvent être ajoutées de manière dynamique</a:t>
            </a:r>
          </a:p>
          <a:p>
            <a:r>
              <a:rPr lang="fr-FR"/>
              <a:t>-</a:t>
            </a:r>
            <a:r>
              <a:rPr lang="fr-FR">
                <a:ea typeface="+mn-lt"/>
                <a:cs typeface="+mn-lt"/>
              </a:rPr>
              <a:t>Aucune redondance</a:t>
            </a:r>
          </a:p>
          <a:p>
            <a:r>
              <a:rPr lang="fr-FR"/>
              <a:t>- seulement besoin de savoir les ajouts</a:t>
            </a:r>
          </a:p>
          <a:p>
            <a:r>
              <a:rPr lang="fr-FR">
                <a:ea typeface="+mn-lt"/>
                <a:cs typeface="+mn-lt"/>
              </a:rPr>
              <a:t>- le code est bien plus facile à faire évoluer avec un décorateur</a:t>
            </a:r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534640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2B1345DD8F8459C5C985A4678A4EA" ma:contentTypeVersion="10" ma:contentTypeDescription="Crée un document." ma:contentTypeScope="" ma:versionID="5b764780586a8f963b5da254b7df38a6">
  <xsd:schema xmlns:xsd="http://www.w3.org/2001/XMLSchema" xmlns:xs="http://www.w3.org/2001/XMLSchema" xmlns:p="http://schemas.microsoft.com/office/2006/metadata/properties" xmlns:ns3="48a2a1c2-1979-4c55-8abc-3d90af8efc08" xmlns:ns4="9649ca63-aee8-49ab-a459-7969b45c91fe" targetNamespace="http://schemas.microsoft.com/office/2006/metadata/properties" ma:root="true" ma:fieldsID="9a7dc39de0e0e9e069ff68a3e57f5972" ns3:_="" ns4:_="">
    <xsd:import namespace="48a2a1c2-1979-4c55-8abc-3d90af8efc08"/>
    <xsd:import namespace="9649ca63-aee8-49ab-a459-7969b45c91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a2a1c2-1979-4c55-8abc-3d90af8efc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49ca63-aee8-49ab-a459-7969b45c91f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36E408-F591-41B5-A230-2CDC96CFC1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BB896A-ACBA-4F38-B125-D970683E290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6A5C93-C9DA-4606-ACF0-E710162A88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a2a1c2-1979-4c55-8abc-3d90af8efc08"/>
    <ds:schemaRef ds:uri="9649ca63-aee8-49ab-a459-7969b45c91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24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Traînée de condensation</vt:lpstr>
      <vt:lpstr>Présentation PowerPoint</vt:lpstr>
      <vt:lpstr>D’où viennent les patterns ?</vt:lpstr>
      <vt:lpstr>Qu’est-ce qu’un pattern ?</vt:lpstr>
      <vt:lpstr>Quels sont les différents patterns ?</vt:lpstr>
      <vt:lpstr>Un exemple concret : La création de Personnage </vt:lpstr>
      <vt:lpstr>Présentation PowerPoint</vt:lpstr>
      <vt:lpstr>UNE AUTRE SOLUTION</vt:lpstr>
      <vt:lpstr>La nouvelle solution :  le pattern décorateur </vt:lpstr>
      <vt:lpstr>Le pattern décorateur : une solution parfaite ?</vt:lpstr>
      <vt:lpstr>à quoi sert donc ce pattern ?</vt:lpstr>
      <vt:lpstr>Présentation PowerPoint</vt:lpstr>
      <vt:lpstr>Rappel SoLID</vt:lpstr>
      <vt:lpstr>Les limites/SOlutions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QCM :</vt:lpstr>
      <vt:lpstr>Quels sont les attributs obligatoire de la classe Décorateur ?</vt:lpstr>
      <vt:lpstr>Qu’est-ce qu’un Pattern de programmation?</vt:lpstr>
      <vt:lpstr>A quoi sert le pattern Monteur ? </vt:lpstr>
      <vt:lpstr>A quoi sert un pattern décorateur ?</vt:lpstr>
      <vt:lpstr>Quel est l’un des gros problèmes du pattern décorateur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Loreena Faucher</dc:creator>
  <cp:revision>4</cp:revision>
  <dcterms:created xsi:type="dcterms:W3CDTF">2019-11-12T16:47:07Z</dcterms:created>
  <dcterms:modified xsi:type="dcterms:W3CDTF">2019-11-12T18:28:14Z</dcterms:modified>
</cp:coreProperties>
</file>