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42" r:id="rId5"/>
    <p:sldId id="359" r:id="rId6"/>
    <p:sldId id="375" r:id="rId7"/>
    <p:sldId id="382" r:id="rId8"/>
    <p:sldId id="383" r:id="rId9"/>
    <p:sldId id="384" r:id="rId10"/>
    <p:sldId id="385" r:id="rId11"/>
    <p:sldId id="386" r:id="rId12"/>
    <p:sldId id="376" r:id="rId13"/>
    <p:sldId id="387" r:id="rId14"/>
    <p:sldId id="388" r:id="rId15"/>
    <p:sldId id="390" r:id="rId16"/>
    <p:sldId id="391" r:id="rId17"/>
    <p:sldId id="392" r:id="rId18"/>
    <p:sldId id="393" r:id="rId19"/>
    <p:sldId id="3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54" autoAdjust="0"/>
    <p:restoredTop sz="95388" autoAdjust="0"/>
  </p:normalViewPr>
  <p:slideViewPr>
    <p:cSldViewPr snapToGrid="0" snapToObjects="1" showGuides="1">
      <p:cViewPr varScale="1">
        <p:scale>
          <a:sx n="50" d="100"/>
          <a:sy n="50" d="100"/>
        </p:scale>
        <p:origin x="66" y="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3/5/2024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93756-8B8F-2ED0-37C3-B6C85AE45C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B4B8A4-6233-219F-2E4F-12D324459C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170613-5924-1D8F-FA5B-C3E46DB191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CEF26F-94F1-6BB1-37EA-77985FB39858}"/>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3558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6B694-A98F-157B-A397-88D1196BF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97603-A0B1-B2D9-A8D8-921624E1DA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1F5D6A-32BA-8B38-85C4-58497B61AD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F1BFCD-9502-F74E-227C-3AA1454779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4174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F283B-A46A-0461-708A-B51EDA4089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2C7416-5D84-FFF1-6CCF-F53E257E4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62CA7-8A90-C4CE-2A39-D3CE842AD2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6FDCAC-ADCD-CD66-4E12-024CD5069229}"/>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66975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398C6-5112-050C-8D3D-14CEB2A88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DA877-3137-D8CD-DAD8-A35754F1E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292B7-47E2-5B29-B848-1A4A9567A8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FAD067-8B74-C267-AF3E-033C145D8BCE}"/>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3241425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Mongo DB</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endParaRPr lang="en-US" dirty="0"/>
          </a:p>
          <a:p>
            <a:endParaRPr lang="en-US"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E02E7-F21E-FBA8-1A31-92913F2D6A27}"/>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CF6E4137-05E1-5FD1-B4C6-EF32A79FCA45}"/>
              </a:ext>
            </a:extLst>
          </p:cNvPr>
          <p:cNvSpPr>
            <a:spLocks noGrp="1"/>
          </p:cNvSpPr>
          <p:nvPr>
            <p:ph type="title"/>
          </p:nvPr>
        </p:nvSpPr>
        <p:spPr>
          <a:xfrm>
            <a:off x="0" y="304799"/>
            <a:ext cx="12191998" cy="3215641"/>
          </a:xfrm>
        </p:spPr>
        <p:txBody>
          <a:bodyPr anchor="b"/>
          <a:lstStyle/>
          <a:p>
            <a:r>
              <a:rPr lang="en-US" dirty="0"/>
              <a:t>SQL</a:t>
            </a:r>
          </a:p>
        </p:txBody>
      </p:sp>
      <p:sp>
        <p:nvSpPr>
          <p:cNvPr id="9" name="Subtitle 3">
            <a:extLst>
              <a:ext uri="{FF2B5EF4-FFF2-40B4-BE49-F238E27FC236}">
                <a16:creationId xmlns:a16="http://schemas.microsoft.com/office/drawing/2014/main" id="{B0A9B63D-5C85-5247-1031-059C1C6CF13D}"/>
              </a:ext>
            </a:extLst>
          </p:cNvPr>
          <p:cNvSpPr>
            <a:spLocks noGrp="1"/>
          </p:cNvSpPr>
          <p:nvPr>
            <p:ph type="subTitle" idx="1"/>
          </p:nvPr>
        </p:nvSpPr>
        <p:spPr>
          <a:xfrm>
            <a:off x="3" y="3670628"/>
            <a:ext cx="12191997" cy="2577772"/>
          </a:xfrm>
        </p:spPr>
        <p:txBody>
          <a:bodyPr/>
          <a:lstStyle/>
          <a:p>
            <a:endParaRPr lang="en-US" dirty="0"/>
          </a:p>
          <a:p>
            <a:endParaRPr lang="en-US" dirty="0"/>
          </a:p>
        </p:txBody>
      </p:sp>
    </p:spTree>
    <p:extLst>
      <p:ext uri="{BB962C8B-B14F-4D97-AF65-F5344CB8AC3E}">
        <p14:creationId xmlns:p14="http://schemas.microsoft.com/office/powerpoint/2010/main" val="391706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8DA4E-6BC6-F94F-A0B5-1B5C1A739F7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4C98B48-8D44-0FD1-EF00-9E0CBBC2FE9D}"/>
              </a:ext>
            </a:extLst>
          </p:cNvPr>
          <p:cNvSpPr>
            <a:spLocks noGrp="1"/>
          </p:cNvSpPr>
          <p:nvPr>
            <p:ph type="title"/>
          </p:nvPr>
        </p:nvSpPr>
        <p:spPr>
          <a:xfrm>
            <a:off x="838201" y="365125"/>
            <a:ext cx="4466502" cy="1936866"/>
          </a:xfrm>
        </p:spPr>
        <p:txBody>
          <a:bodyPr/>
          <a:lstStyle/>
          <a:p>
            <a:r>
              <a:rPr lang="en-US" dirty="0"/>
              <a:t>SQL</a:t>
            </a:r>
          </a:p>
        </p:txBody>
      </p:sp>
      <p:sp>
        <p:nvSpPr>
          <p:cNvPr id="31" name="Text Placeholder 3">
            <a:extLst>
              <a:ext uri="{FF2B5EF4-FFF2-40B4-BE49-F238E27FC236}">
                <a16:creationId xmlns:a16="http://schemas.microsoft.com/office/drawing/2014/main" id="{187DF3F8-41C6-2506-6D4A-BA986A39DF34}"/>
              </a:ext>
            </a:extLst>
          </p:cNvPr>
          <p:cNvSpPr>
            <a:spLocks noGrp="1"/>
          </p:cNvSpPr>
          <p:nvPr>
            <p:ph sz="quarter" idx="10"/>
          </p:nvPr>
        </p:nvSpPr>
        <p:spPr>
          <a:xfrm>
            <a:off x="838201" y="3084514"/>
            <a:ext cx="4466504" cy="3418522"/>
          </a:xfrm>
        </p:spPr>
        <p:txBody>
          <a:bodyPr anchor="t"/>
          <a:lstStyle/>
          <a:p>
            <a:pPr marL="285750" indent="-285750">
              <a:buFont typeface="Arial" panose="020B0604020202020204" pitchFamily="34" charset="0"/>
              <a:buChar char="•"/>
            </a:pPr>
            <a:r>
              <a:rPr lang="en-US" b="1" dirty="0"/>
              <a:t>Introduction</a:t>
            </a:r>
          </a:p>
          <a:p>
            <a:pPr marL="285750" indent="-285750">
              <a:buFont typeface="Arial" panose="020B0604020202020204" pitchFamily="34" charset="0"/>
              <a:buChar char="•"/>
            </a:pPr>
            <a:r>
              <a:rPr lang="en-US" b="1" dirty="0"/>
              <a:t>SQL Basics</a:t>
            </a:r>
            <a:endParaRPr lang="en-US" dirty="0"/>
          </a:p>
          <a:p>
            <a:pPr marL="285750" indent="-285750">
              <a:buFont typeface="Arial" panose="020B0604020202020204" pitchFamily="34" charset="0"/>
              <a:buChar char="•"/>
            </a:pPr>
            <a:r>
              <a:rPr lang="en-US" b="1" dirty="0"/>
              <a:t>Advanced SQL Concepts</a:t>
            </a:r>
          </a:p>
          <a:p>
            <a:pPr marL="285750" indent="-285750">
              <a:buFont typeface="Arial" panose="020B0604020202020204" pitchFamily="34" charset="0"/>
              <a:buChar char="•"/>
            </a:pPr>
            <a:r>
              <a:rPr lang="en-US" b="1" dirty="0"/>
              <a:t>Data Management and </a:t>
            </a:r>
          </a:p>
          <a:p>
            <a:pPr marL="285750" indent="-285750">
              <a:buFont typeface="Arial" panose="020B0604020202020204" pitchFamily="34" charset="0"/>
              <a:buChar char="•"/>
            </a:pPr>
            <a:r>
              <a:rPr lang="en-US" b="1" dirty="0"/>
              <a:t>SQL for Specific Use Cases</a:t>
            </a:r>
          </a:p>
          <a:p>
            <a:pPr marL="285750" indent="-285750">
              <a:buFont typeface="Arial" panose="020B0604020202020204" pitchFamily="34" charset="0"/>
              <a:buChar char="•"/>
            </a:pPr>
            <a:r>
              <a:rPr lang="en-US" b="1" dirty="0"/>
              <a:t>Advanced Topics and Trends</a:t>
            </a:r>
            <a:endParaRPr lang="en-US" dirty="0"/>
          </a:p>
        </p:txBody>
      </p:sp>
      <p:sp>
        <p:nvSpPr>
          <p:cNvPr id="2" name="Text Placeholder 3">
            <a:extLst>
              <a:ext uri="{FF2B5EF4-FFF2-40B4-BE49-F238E27FC236}">
                <a16:creationId xmlns:a16="http://schemas.microsoft.com/office/drawing/2014/main" id="{41C29BD0-230E-88A7-774D-E19385F57074}"/>
              </a:ext>
            </a:extLst>
          </p:cNvPr>
          <p:cNvSpPr txBox="1">
            <a:spLocks/>
          </p:cNvSpPr>
          <p:nvPr/>
        </p:nvSpPr>
        <p:spPr>
          <a:xfrm>
            <a:off x="838201" y="3084513"/>
            <a:ext cx="4466504" cy="3405187"/>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spcAft>
                <a:spcPts val="600"/>
              </a:spcAft>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spcAft>
                <a:spcPts val="600"/>
              </a:spcAft>
              <a:buClr>
                <a:schemeClr val="accent6"/>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dirty="0"/>
              <a:t>Introduction</a:t>
            </a:r>
          </a:p>
          <a:p>
            <a:pPr marL="285750" indent="-285750">
              <a:buFont typeface="Arial" panose="020B0604020202020204" pitchFamily="34" charset="0"/>
              <a:buChar char="•"/>
            </a:pPr>
            <a:r>
              <a:rPr lang="en-US" b="1" dirty="0"/>
              <a:t>SQL Basics</a:t>
            </a:r>
            <a:endParaRPr lang="en-US" dirty="0"/>
          </a:p>
          <a:p>
            <a:pPr marL="285750" indent="-285750">
              <a:buFont typeface="Arial" panose="020B0604020202020204" pitchFamily="34" charset="0"/>
              <a:buChar char="•"/>
            </a:pPr>
            <a:r>
              <a:rPr lang="en-US" b="1" dirty="0"/>
              <a:t>Advanced SQL Concepts</a:t>
            </a:r>
          </a:p>
          <a:p>
            <a:pPr marL="285750" indent="-285750">
              <a:buFont typeface="Arial" panose="020B0604020202020204" pitchFamily="34" charset="0"/>
              <a:buChar char="•"/>
            </a:pPr>
            <a:r>
              <a:rPr lang="en-US" b="1" dirty="0"/>
              <a:t>Data Management and Optimization</a:t>
            </a:r>
            <a:endParaRPr lang="en-US" dirty="0"/>
          </a:p>
        </p:txBody>
      </p:sp>
    </p:spTree>
    <p:extLst>
      <p:ext uri="{BB962C8B-B14F-4D97-AF65-F5344CB8AC3E}">
        <p14:creationId xmlns:p14="http://schemas.microsoft.com/office/powerpoint/2010/main" val="424870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F9557-2725-1882-67E0-2FC4FBAFD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3D070-C0FB-086B-5128-79EBFB1E5C21}"/>
              </a:ext>
            </a:extLst>
          </p:cNvPr>
          <p:cNvSpPr>
            <a:spLocks noGrp="1"/>
          </p:cNvSpPr>
          <p:nvPr>
            <p:ph type="title"/>
          </p:nvPr>
        </p:nvSpPr>
        <p:spPr>
          <a:xfrm>
            <a:off x="3305669" y="113097"/>
            <a:ext cx="7420819" cy="1656304"/>
          </a:xfrm>
        </p:spPr>
        <p:txBody>
          <a:bodyPr/>
          <a:lstStyle/>
          <a:p>
            <a:r>
              <a:rPr lang="en-US" b="1" dirty="0"/>
              <a:t>Introduction to SQL</a:t>
            </a:r>
            <a:endParaRPr lang="en-US" dirty="0"/>
          </a:p>
        </p:txBody>
      </p:sp>
      <p:sp>
        <p:nvSpPr>
          <p:cNvPr id="4" name="Content Placeholder 3">
            <a:extLst>
              <a:ext uri="{FF2B5EF4-FFF2-40B4-BE49-F238E27FC236}">
                <a16:creationId xmlns:a16="http://schemas.microsoft.com/office/drawing/2014/main" id="{BE0E8F74-AABF-1206-194E-E1983BCD4077}"/>
              </a:ext>
            </a:extLst>
          </p:cNvPr>
          <p:cNvSpPr>
            <a:spLocks noGrp="1"/>
          </p:cNvSpPr>
          <p:nvPr>
            <p:ph sz="quarter" idx="31"/>
          </p:nvPr>
        </p:nvSpPr>
        <p:spPr>
          <a:xfrm>
            <a:off x="3305669" y="2470150"/>
            <a:ext cx="7420819" cy="3676649"/>
          </a:xfrm>
        </p:spPr>
        <p:txBody>
          <a:bodyPr/>
          <a:lstStyle/>
          <a:p>
            <a:r>
              <a:rPr lang="en-US" dirty="0"/>
              <a:t>Structured Query Language (SQL) is a powerful tool for managing and manipulating relational databases. It provides a standardized syntax for querying, updating, and managing data stored in tables. SQL allows users to retrieve specific information from databases using SELECT queries, modify existing data with INSERT, UPDATE, and DELETE statements, and define database structures with CREATE, ALTER, and DROP commands. SQL is essential for interacting with databases in various applications, including web development, data analysis, and business intelligence. Its versatility, simplicity, and widespread adoption make it a fundamental skill for anyone working with relational databases.</a:t>
            </a:r>
          </a:p>
        </p:txBody>
      </p:sp>
      <p:sp>
        <p:nvSpPr>
          <p:cNvPr id="3" name="Slide Number Placeholder 2">
            <a:extLst>
              <a:ext uri="{FF2B5EF4-FFF2-40B4-BE49-F238E27FC236}">
                <a16:creationId xmlns:a16="http://schemas.microsoft.com/office/drawing/2014/main" id="{46B96443-7361-108A-7D56-695D1838334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262379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1FE12-89CE-B020-59C3-FA362F665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62FA5-8D5F-4843-AA44-7400E0A85A59}"/>
              </a:ext>
            </a:extLst>
          </p:cNvPr>
          <p:cNvSpPr>
            <a:spLocks noGrp="1"/>
          </p:cNvSpPr>
          <p:nvPr>
            <p:ph type="title"/>
          </p:nvPr>
        </p:nvSpPr>
        <p:spPr>
          <a:xfrm>
            <a:off x="3305669" y="113097"/>
            <a:ext cx="7420819" cy="1656304"/>
          </a:xfrm>
        </p:spPr>
        <p:txBody>
          <a:bodyPr/>
          <a:lstStyle/>
          <a:p>
            <a:r>
              <a:rPr lang="en-US" dirty="0"/>
              <a:t>Advanced SQL Concepts </a:t>
            </a:r>
          </a:p>
        </p:txBody>
      </p:sp>
      <p:sp>
        <p:nvSpPr>
          <p:cNvPr id="4" name="Content Placeholder 3">
            <a:extLst>
              <a:ext uri="{FF2B5EF4-FFF2-40B4-BE49-F238E27FC236}">
                <a16:creationId xmlns:a16="http://schemas.microsoft.com/office/drawing/2014/main" id="{DDB5D5BC-7F4E-D9AD-8D9D-524FD98790B3}"/>
              </a:ext>
            </a:extLst>
          </p:cNvPr>
          <p:cNvSpPr>
            <a:spLocks noGrp="1"/>
          </p:cNvSpPr>
          <p:nvPr>
            <p:ph sz="quarter" idx="31"/>
          </p:nvPr>
        </p:nvSpPr>
        <p:spPr>
          <a:xfrm>
            <a:off x="2724151" y="2191225"/>
            <a:ext cx="8972550" cy="3676649"/>
          </a:xfrm>
        </p:spPr>
        <p:txBody>
          <a:bodyPr/>
          <a:lstStyle/>
          <a:p>
            <a:pPr>
              <a:buFont typeface="+mj-lt"/>
              <a:buAutoNum type="arabicPeriod"/>
            </a:pPr>
            <a:r>
              <a:rPr lang="en-US" b="1" dirty="0"/>
              <a:t>Joins and Subqueries:</a:t>
            </a:r>
            <a:r>
              <a:rPr lang="en-US" dirty="0"/>
              <a:t> Combine data from multiple tables; nested queries for further filtering.</a:t>
            </a:r>
          </a:p>
          <a:p>
            <a:pPr>
              <a:buFont typeface="+mj-lt"/>
              <a:buAutoNum type="arabicPeriod"/>
            </a:pPr>
            <a:r>
              <a:rPr lang="en-US" b="1" dirty="0"/>
              <a:t>Aggregation Functions:</a:t>
            </a:r>
            <a:r>
              <a:rPr lang="en-US" dirty="0"/>
              <a:t> Calculate sum, average, max, min values for grouped data.</a:t>
            </a:r>
          </a:p>
          <a:p>
            <a:pPr>
              <a:buFont typeface="+mj-lt"/>
              <a:buAutoNum type="arabicPeriod"/>
            </a:pPr>
            <a:r>
              <a:rPr lang="en-US" b="1" dirty="0"/>
              <a:t>Views:</a:t>
            </a:r>
            <a:r>
              <a:rPr lang="en-US" dirty="0"/>
              <a:t> Virtual tables simplify complex queries, offer abstraction.</a:t>
            </a:r>
          </a:p>
          <a:p>
            <a:pPr>
              <a:buFont typeface="+mj-lt"/>
              <a:buAutoNum type="arabicPeriod"/>
            </a:pPr>
            <a:r>
              <a:rPr lang="en-US" b="1" dirty="0"/>
              <a:t>Indexes:</a:t>
            </a:r>
            <a:r>
              <a:rPr lang="en-US" dirty="0"/>
              <a:t> Improve query performance by creating data structures.</a:t>
            </a:r>
          </a:p>
          <a:p>
            <a:pPr>
              <a:buFont typeface="+mj-lt"/>
              <a:buAutoNum type="arabicPeriod"/>
            </a:pPr>
            <a:r>
              <a:rPr lang="en-US" b="1" dirty="0"/>
              <a:t>Stored Procedures and Functions:</a:t>
            </a:r>
            <a:r>
              <a:rPr lang="en-US" dirty="0"/>
              <a:t> Precompiled blocks of reusable SQL code.</a:t>
            </a:r>
          </a:p>
          <a:p>
            <a:pPr>
              <a:buFont typeface="+mj-lt"/>
              <a:buAutoNum type="arabicPeriod"/>
            </a:pPr>
            <a:r>
              <a:rPr lang="en-US" b="1" dirty="0"/>
              <a:t>Window Functions:</a:t>
            </a:r>
            <a:r>
              <a:rPr lang="en-US" dirty="0"/>
              <a:t> Perform calculations across related rows.</a:t>
            </a:r>
          </a:p>
          <a:p>
            <a:pPr>
              <a:buFont typeface="+mj-lt"/>
              <a:buAutoNum type="arabicPeriod"/>
            </a:pPr>
            <a:r>
              <a:rPr lang="en-US" b="1" dirty="0"/>
              <a:t>Common Table Expressions (CTEs):</a:t>
            </a:r>
            <a:r>
              <a:rPr lang="en-US" dirty="0"/>
              <a:t> Provide temporary result sets for readability.</a:t>
            </a:r>
          </a:p>
        </p:txBody>
      </p:sp>
      <p:sp>
        <p:nvSpPr>
          <p:cNvPr id="3" name="Slide Number Placeholder 2">
            <a:extLst>
              <a:ext uri="{FF2B5EF4-FFF2-40B4-BE49-F238E27FC236}">
                <a16:creationId xmlns:a16="http://schemas.microsoft.com/office/drawing/2014/main" id="{DDE39421-DCD8-F4D1-B6FF-A4D7DFF8015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175113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FC2D-8E88-4AD8-6FD5-9BE47FBD555D}"/>
              </a:ext>
            </a:extLst>
          </p:cNvPr>
          <p:cNvSpPr>
            <a:spLocks noGrp="1"/>
          </p:cNvSpPr>
          <p:nvPr>
            <p:ph type="title"/>
          </p:nvPr>
        </p:nvSpPr>
        <p:spPr/>
        <p:txBody>
          <a:bodyPr/>
          <a:lstStyle/>
          <a:p>
            <a:r>
              <a:rPr lang="en-US" dirty="0"/>
              <a:t>Data Management and Optimization</a:t>
            </a:r>
          </a:p>
        </p:txBody>
      </p:sp>
      <p:sp>
        <p:nvSpPr>
          <p:cNvPr id="3" name="Content Placeholder 2">
            <a:extLst>
              <a:ext uri="{FF2B5EF4-FFF2-40B4-BE49-F238E27FC236}">
                <a16:creationId xmlns:a16="http://schemas.microsoft.com/office/drawing/2014/main" id="{2F74FDD0-9E44-EB98-3938-23C848830BC3}"/>
              </a:ext>
            </a:extLst>
          </p:cNvPr>
          <p:cNvSpPr>
            <a:spLocks noGrp="1"/>
          </p:cNvSpPr>
          <p:nvPr>
            <p:ph sz="quarter" idx="31"/>
          </p:nvPr>
        </p:nvSpPr>
        <p:spPr>
          <a:xfrm>
            <a:off x="3091752" y="2336800"/>
            <a:ext cx="7420819" cy="3676649"/>
          </a:xfrm>
        </p:spPr>
        <p:txBody>
          <a:bodyPr/>
          <a:lstStyle/>
          <a:p>
            <a:pPr>
              <a:buFont typeface="+mj-lt"/>
              <a:buAutoNum type="arabicPeriod"/>
            </a:pPr>
            <a:r>
              <a:rPr lang="en-US" b="1" dirty="0"/>
              <a:t>Data Integrity Constraints:</a:t>
            </a:r>
            <a:r>
              <a:rPr lang="en-US" dirty="0"/>
              <a:t> Understanding constraints for maintaining data consistency.</a:t>
            </a:r>
          </a:p>
          <a:p>
            <a:pPr>
              <a:buFont typeface="+mj-lt"/>
              <a:buAutoNum type="arabicPeriod"/>
            </a:pPr>
            <a:r>
              <a:rPr lang="en-US" b="1" dirty="0"/>
              <a:t>Normalization:</a:t>
            </a:r>
            <a:r>
              <a:rPr lang="en-US" dirty="0"/>
              <a:t> Overview of techniques for reducing redundancy in databases.</a:t>
            </a:r>
          </a:p>
          <a:p>
            <a:pPr>
              <a:buFont typeface="+mj-lt"/>
              <a:buAutoNum type="arabicPeriod"/>
            </a:pPr>
            <a:r>
              <a:rPr lang="en-US" b="1" dirty="0"/>
              <a:t>Performance Tuning:</a:t>
            </a:r>
            <a:r>
              <a:rPr lang="en-US" dirty="0"/>
              <a:t> Introduction to strategies for optimizing database performance.</a:t>
            </a:r>
          </a:p>
          <a:p>
            <a:pPr>
              <a:buFont typeface="+mj-lt"/>
              <a:buAutoNum type="arabicPeriod"/>
            </a:pPr>
            <a:r>
              <a:rPr lang="en-US" b="1" dirty="0"/>
              <a:t>Backup and Recovery:</a:t>
            </a:r>
            <a:r>
              <a:rPr lang="en-US" dirty="0"/>
              <a:t> Explanation of procedures for safeguarding data against loss.</a:t>
            </a:r>
          </a:p>
          <a:p>
            <a:pPr>
              <a:buFont typeface="+mj-lt"/>
              <a:buAutoNum type="arabicPeriod"/>
            </a:pPr>
            <a:r>
              <a:rPr lang="en-US" b="1" dirty="0"/>
              <a:t>Data Migration:</a:t>
            </a:r>
            <a:r>
              <a:rPr lang="en-US" dirty="0"/>
              <a:t> Overview of techniques for transferring data between databases.</a:t>
            </a:r>
          </a:p>
          <a:p>
            <a:endParaRPr lang="en-US" dirty="0"/>
          </a:p>
        </p:txBody>
      </p:sp>
      <p:sp>
        <p:nvSpPr>
          <p:cNvPr id="4" name="Slide Number Placeholder 3">
            <a:extLst>
              <a:ext uri="{FF2B5EF4-FFF2-40B4-BE49-F238E27FC236}">
                <a16:creationId xmlns:a16="http://schemas.microsoft.com/office/drawing/2014/main" id="{BFB8F0DF-F3C7-42BC-3913-DA3EB6D77893}"/>
              </a:ext>
            </a:extLst>
          </p:cNvPr>
          <p:cNvSpPr>
            <a:spLocks noGrp="1"/>
          </p:cNvSpPr>
          <p:nvPr>
            <p:ph type="sldNum" sz="quarter" idx="12"/>
          </p:nvPr>
        </p:nvSpPr>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421643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E932-3CED-0667-DCA7-14F77A65C123}"/>
              </a:ext>
            </a:extLst>
          </p:cNvPr>
          <p:cNvSpPr>
            <a:spLocks noGrp="1"/>
          </p:cNvSpPr>
          <p:nvPr>
            <p:ph type="title"/>
          </p:nvPr>
        </p:nvSpPr>
        <p:spPr/>
        <p:txBody>
          <a:bodyPr/>
          <a:lstStyle/>
          <a:p>
            <a:r>
              <a:rPr lang="en-US" dirty="0"/>
              <a:t>SQL for Specific Use Cases</a:t>
            </a:r>
          </a:p>
        </p:txBody>
      </p:sp>
      <p:sp>
        <p:nvSpPr>
          <p:cNvPr id="3" name="Content Placeholder 2">
            <a:extLst>
              <a:ext uri="{FF2B5EF4-FFF2-40B4-BE49-F238E27FC236}">
                <a16:creationId xmlns:a16="http://schemas.microsoft.com/office/drawing/2014/main" id="{F1528BD9-D4BF-FE75-5E75-B45CCA1FEF09}"/>
              </a:ext>
            </a:extLst>
          </p:cNvPr>
          <p:cNvSpPr>
            <a:spLocks noGrp="1"/>
          </p:cNvSpPr>
          <p:nvPr>
            <p:ph sz="quarter" idx="31"/>
          </p:nvPr>
        </p:nvSpPr>
        <p:spPr/>
        <p:txBody>
          <a:bodyPr/>
          <a:lstStyle/>
          <a:p>
            <a:pPr>
              <a:buFont typeface="+mj-lt"/>
              <a:buAutoNum type="arabicPeriod"/>
            </a:pPr>
            <a:r>
              <a:rPr lang="en-US" b="1" dirty="0"/>
              <a:t>Reporting and Analytics:</a:t>
            </a:r>
            <a:r>
              <a:rPr lang="en-US" dirty="0"/>
              <a:t> Understanding SQL's role in generating reports and analysis.</a:t>
            </a:r>
          </a:p>
          <a:p>
            <a:pPr>
              <a:buFont typeface="+mj-lt"/>
              <a:buAutoNum type="arabicPeriod"/>
            </a:pPr>
            <a:r>
              <a:rPr lang="en-US" b="1" dirty="0"/>
              <a:t>Web Development:</a:t>
            </a:r>
            <a:r>
              <a:rPr lang="en-US" dirty="0"/>
              <a:t> Introduction to SQL usage in web applications.</a:t>
            </a:r>
          </a:p>
          <a:p>
            <a:pPr>
              <a:buFont typeface="+mj-lt"/>
              <a:buAutoNum type="arabicPeriod"/>
            </a:pPr>
            <a:r>
              <a:rPr lang="en-US" b="1" dirty="0"/>
              <a:t>Business Intelligence:</a:t>
            </a:r>
            <a:r>
              <a:rPr lang="en-US" dirty="0"/>
              <a:t> Explanation of SQL's importance in decision-making processes.</a:t>
            </a:r>
          </a:p>
          <a:p>
            <a:pPr>
              <a:buFont typeface="+mj-lt"/>
              <a:buAutoNum type="arabicPeriod"/>
            </a:pPr>
            <a:r>
              <a:rPr lang="en-US" b="1" dirty="0"/>
              <a:t>Data Warehousing:</a:t>
            </a:r>
            <a:r>
              <a:rPr lang="en-US" dirty="0"/>
              <a:t> Overview of SQL usage in storing and analyzing large datasets.</a:t>
            </a:r>
          </a:p>
          <a:p>
            <a:pPr>
              <a:buFont typeface="+mj-lt"/>
              <a:buAutoNum type="arabicPeriod"/>
            </a:pPr>
            <a:r>
              <a:rPr lang="en-US" b="1" dirty="0"/>
              <a:t>ETL Processes:</a:t>
            </a:r>
            <a:r>
              <a:rPr lang="en-US" dirty="0"/>
              <a:t> Understanding SQL's role in data integration and migration.</a:t>
            </a:r>
          </a:p>
          <a:p>
            <a:endParaRPr lang="en-US" dirty="0"/>
          </a:p>
        </p:txBody>
      </p:sp>
      <p:sp>
        <p:nvSpPr>
          <p:cNvPr id="4" name="Slide Number Placeholder 3">
            <a:extLst>
              <a:ext uri="{FF2B5EF4-FFF2-40B4-BE49-F238E27FC236}">
                <a16:creationId xmlns:a16="http://schemas.microsoft.com/office/drawing/2014/main" id="{AABECEFA-3323-9F0D-D7D3-BFEE73424BAC}"/>
              </a:ext>
            </a:extLst>
          </p:cNvPr>
          <p:cNvSpPr>
            <a:spLocks noGrp="1"/>
          </p:cNvSpPr>
          <p:nvPr>
            <p:ph type="sldNum" sz="quarter" idx="12"/>
          </p:nvPr>
        </p:nvSpPr>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127670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6BEA-838A-EBB4-93D7-48EF24FCE54F}"/>
              </a:ext>
            </a:extLst>
          </p:cNvPr>
          <p:cNvSpPr>
            <a:spLocks noGrp="1"/>
          </p:cNvSpPr>
          <p:nvPr>
            <p:ph type="title"/>
          </p:nvPr>
        </p:nvSpPr>
        <p:spPr/>
        <p:txBody>
          <a:bodyPr/>
          <a:lstStyle/>
          <a:p>
            <a:r>
              <a:rPr lang="en-US" dirty="0"/>
              <a:t>Advanced Topics and Trends</a:t>
            </a:r>
          </a:p>
        </p:txBody>
      </p:sp>
      <p:sp>
        <p:nvSpPr>
          <p:cNvPr id="3" name="Content Placeholder 2">
            <a:extLst>
              <a:ext uri="{FF2B5EF4-FFF2-40B4-BE49-F238E27FC236}">
                <a16:creationId xmlns:a16="http://schemas.microsoft.com/office/drawing/2014/main" id="{BF88D655-44D2-60D8-9D2E-9F1FC4C28EA8}"/>
              </a:ext>
            </a:extLst>
          </p:cNvPr>
          <p:cNvSpPr>
            <a:spLocks noGrp="1"/>
          </p:cNvSpPr>
          <p:nvPr>
            <p:ph sz="quarter" idx="31"/>
          </p:nvPr>
        </p:nvSpPr>
        <p:spPr>
          <a:xfrm>
            <a:off x="3305669" y="2470150"/>
            <a:ext cx="8010031" cy="3676649"/>
          </a:xfrm>
        </p:spPr>
        <p:txBody>
          <a:bodyPr/>
          <a:lstStyle/>
          <a:p>
            <a:pPr>
              <a:buFont typeface="+mj-lt"/>
              <a:buAutoNum type="arabicPeriod"/>
            </a:pPr>
            <a:r>
              <a:rPr lang="en-US" b="1" dirty="0"/>
              <a:t>NoSQL and SQL:</a:t>
            </a:r>
            <a:r>
              <a:rPr lang="en-US" dirty="0"/>
              <a:t> Comparison of SQL with NoSQL databases and trends.</a:t>
            </a:r>
          </a:p>
          <a:p>
            <a:pPr>
              <a:buFont typeface="+mj-lt"/>
              <a:buAutoNum type="arabicPeriod"/>
            </a:pPr>
            <a:r>
              <a:rPr lang="en-US" b="1" dirty="0"/>
              <a:t>SQL in Cloud Environments:</a:t>
            </a:r>
            <a:r>
              <a:rPr lang="en-US" dirty="0"/>
              <a:t> Introduction to SQL usage in cloud-based services.</a:t>
            </a:r>
          </a:p>
          <a:p>
            <a:pPr>
              <a:buFont typeface="+mj-lt"/>
              <a:buAutoNum type="arabicPeriod"/>
            </a:pPr>
            <a:r>
              <a:rPr lang="en-US" b="1" dirty="0"/>
              <a:t>SQL in Machine Learning and AI:</a:t>
            </a:r>
            <a:r>
              <a:rPr lang="en-US" dirty="0"/>
              <a:t> Explanation of SQL's integration with AI applications.</a:t>
            </a:r>
          </a:p>
          <a:p>
            <a:pPr>
              <a:buFont typeface="+mj-lt"/>
              <a:buAutoNum type="arabicPeriod"/>
            </a:pPr>
            <a:r>
              <a:rPr lang="en-US" b="1" dirty="0"/>
              <a:t>SQL for Big Data:</a:t>
            </a:r>
            <a:r>
              <a:rPr lang="en-US" dirty="0"/>
              <a:t> Overview of SQL usage in handling large data volumes.</a:t>
            </a:r>
          </a:p>
          <a:p>
            <a:pPr>
              <a:buFont typeface="+mj-lt"/>
              <a:buAutoNum type="arabicPeriod"/>
            </a:pPr>
            <a:r>
              <a:rPr lang="en-US" b="1" dirty="0"/>
              <a:t>SQL Security Best Practices:</a:t>
            </a:r>
            <a:r>
              <a:rPr lang="en-US" dirty="0"/>
              <a:t> Understanding security considerations and best practices.</a:t>
            </a:r>
          </a:p>
          <a:p>
            <a:endParaRPr lang="en-US" dirty="0"/>
          </a:p>
        </p:txBody>
      </p:sp>
      <p:sp>
        <p:nvSpPr>
          <p:cNvPr id="4" name="Slide Number Placeholder 3">
            <a:extLst>
              <a:ext uri="{FF2B5EF4-FFF2-40B4-BE49-F238E27FC236}">
                <a16:creationId xmlns:a16="http://schemas.microsoft.com/office/drawing/2014/main" id="{E6A20E4B-B2DD-13B8-3726-B7C9F4B147E8}"/>
              </a:ext>
            </a:extLst>
          </p:cNvPr>
          <p:cNvSpPr>
            <a:spLocks noGrp="1"/>
          </p:cNvSpPr>
          <p:nvPr>
            <p:ph type="sldNum" sz="quarter" idx="12"/>
          </p:nvPr>
        </p:nvSpPr>
        <p:spPr/>
        <p:txBody>
          <a:bodyPr/>
          <a:lstStyle/>
          <a:p>
            <a:fld id="{FE024F78-56A6-7740-B68D-8D4D026EDF3F}" type="slidenum">
              <a:rPr lang="en-US" smtClean="0"/>
              <a:pPr/>
              <a:t>16</a:t>
            </a:fld>
            <a:endParaRPr lang="en-US" dirty="0"/>
          </a:p>
        </p:txBody>
      </p:sp>
    </p:spTree>
    <p:extLst>
      <p:ext uri="{BB962C8B-B14F-4D97-AF65-F5344CB8AC3E}">
        <p14:creationId xmlns:p14="http://schemas.microsoft.com/office/powerpoint/2010/main" val="171670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Mango Db</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285750" indent="-285750">
              <a:buFont typeface="Arial" panose="020B0604020202020204" pitchFamily="34" charset="0"/>
              <a:buChar char="•"/>
            </a:pPr>
            <a:r>
              <a:rPr lang="en-US" b="1" dirty="0"/>
              <a:t>Introduction</a:t>
            </a:r>
          </a:p>
          <a:p>
            <a:pPr marL="285750" indent="-285750">
              <a:buFont typeface="Arial" panose="020B0604020202020204" pitchFamily="34" charset="0"/>
              <a:buChar char="•"/>
            </a:pPr>
            <a:r>
              <a:rPr lang="en-US" b="1" dirty="0"/>
              <a:t>MongoDB Basics</a:t>
            </a:r>
            <a:endParaRPr lang="en-US" dirty="0"/>
          </a:p>
          <a:p>
            <a:pPr marL="285750" indent="-285750">
              <a:buFont typeface="Arial" panose="020B0604020202020204" pitchFamily="34" charset="0"/>
              <a:buChar char="•"/>
            </a:pPr>
            <a:r>
              <a:rPr lang="en-US" b="1" dirty="0"/>
              <a:t>Advanced Querying and Indexing</a:t>
            </a:r>
          </a:p>
          <a:p>
            <a:pPr marL="285750" indent="-285750">
              <a:buFont typeface="Arial" panose="020B0604020202020204" pitchFamily="34" charset="0"/>
              <a:buChar char="•"/>
            </a:pPr>
            <a:r>
              <a:rPr lang="en-US" b="1" dirty="0"/>
              <a:t>High Availability and Scalability</a:t>
            </a:r>
            <a:endParaRPr lang="en-US" dirty="0"/>
          </a:p>
          <a:p>
            <a:pPr marL="285750" indent="-285750">
              <a:buFont typeface="Arial" panose="020B0604020202020204" pitchFamily="34" charset="0"/>
              <a:buChar char="•"/>
            </a:pPr>
            <a:r>
              <a:rPr lang="en-US" b="1" dirty="0"/>
              <a:t>Developer-Friendly Features</a:t>
            </a:r>
          </a:p>
          <a:p>
            <a:pPr marL="285750" indent="-285750">
              <a:buFont typeface="Arial" panose="020B0604020202020204" pitchFamily="34" charset="0"/>
              <a:buChar char="•"/>
            </a:pPr>
            <a:r>
              <a:rPr lang="en-US" b="1" dirty="0"/>
              <a:t>Use Cases and Applications</a:t>
            </a:r>
            <a:endParaRPr lang="en-US"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Introduction to MongoDB</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MongoDB is a NoSQL database system known for its flexibility and scalability. It stores data in BSON documents, offering a schema-less approach. With powerful querying and indexing capabilities, MongoDB ensures efficient data retrieval. It provides built-in replication and sharding for high availability and scalability. MongoDB is developer-friendly, supporting various programming languages and frameworks. Widely used across industries, MongoDB is favored for its ease of use and robust performance.</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7496-9EF8-0F48-D715-96B242B9A3A7}"/>
              </a:ext>
            </a:extLst>
          </p:cNvPr>
          <p:cNvSpPr>
            <a:spLocks noGrp="1"/>
          </p:cNvSpPr>
          <p:nvPr>
            <p:ph type="title"/>
          </p:nvPr>
        </p:nvSpPr>
        <p:spPr>
          <a:xfrm>
            <a:off x="3305669" y="0"/>
            <a:ext cx="7420819" cy="1656304"/>
          </a:xfrm>
        </p:spPr>
        <p:txBody>
          <a:bodyPr/>
          <a:lstStyle/>
          <a:p>
            <a:r>
              <a:rPr lang="en-US" b="1" dirty="0"/>
              <a:t>MongoDB Basics</a:t>
            </a:r>
            <a:endParaRPr lang="en-US" dirty="0"/>
          </a:p>
        </p:txBody>
      </p:sp>
      <p:sp>
        <p:nvSpPr>
          <p:cNvPr id="3" name="Content Placeholder 2">
            <a:extLst>
              <a:ext uri="{FF2B5EF4-FFF2-40B4-BE49-F238E27FC236}">
                <a16:creationId xmlns:a16="http://schemas.microsoft.com/office/drawing/2014/main" id="{22E2DEE3-7860-20F7-43BB-75C07108A151}"/>
              </a:ext>
            </a:extLst>
          </p:cNvPr>
          <p:cNvSpPr>
            <a:spLocks noGrp="1"/>
          </p:cNvSpPr>
          <p:nvPr>
            <p:ph sz="quarter" idx="31"/>
          </p:nvPr>
        </p:nvSpPr>
        <p:spPr/>
        <p:txBody>
          <a:bodyPr/>
          <a:lstStyle/>
          <a:p>
            <a:pPr>
              <a:buFont typeface="Arial" panose="020B0604020202020204" pitchFamily="34" charset="0"/>
              <a:buChar char="•"/>
            </a:pPr>
            <a:r>
              <a:rPr lang="en-US" b="1" dirty="0">
                <a:solidFill>
                  <a:schemeClr val="accent2">
                    <a:lumMod val="50000"/>
                  </a:schemeClr>
                </a:solidFill>
              </a:rPr>
              <a:t>Document-oriented architecture</a:t>
            </a:r>
            <a:r>
              <a:rPr lang="en-US" b="1" dirty="0"/>
              <a:t>:</a:t>
            </a:r>
            <a:r>
              <a:rPr lang="en-US" dirty="0"/>
              <a:t> MongoDB stores data in JSON-like documents, ensuring flexibility and scalability.</a:t>
            </a:r>
          </a:p>
          <a:p>
            <a:pPr>
              <a:buFont typeface="Arial" panose="020B0604020202020204" pitchFamily="34" charset="0"/>
              <a:buChar char="•"/>
            </a:pPr>
            <a:r>
              <a:rPr lang="en-US" b="1" dirty="0">
                <a:solidFill>
                  <a:schemeClr val="accent2">
                    <a:lumMod val="50000"/>
                  </a:schemeClr>
                </a:solidFill>
              </a:rPr>
              <a:t>BSON documents</a:t>
            </a:r>
            <a:r>
              <a:rPr lang="en-US" b="1" dirty="0"/>
              <a:t>:</a:t>
            </a:r>
            <a:r>
              <a:rPr lang="en-US" dirty="0"/>
              <a:t> These dynamic schemas enable easy representation of complex data in MongoDB.</a:t>
            </a:r>
          </a:p>
          <a:p>
            <a:pPr>
              <a:buFont typeface="Arial" panose="020B0604020202020204" pitchFamily="34" charset="0"/>
              <a:buChar char="•"/>
            </a:pPr>
            <a:r>
              <a:rPr lang="en-US" b="1" dirty="0">
                <a:solidFill>
                  <a:schemeClr val="accent2">
                    <a:lumMod val="50000"/>
                  </a:schemeClr>
                </a:solidFill>
              </a:rPr>
              <a:t>Collections and documents</a:t>
            </a:r>
            <a:r>
              <a:rPr lang="en-US" b="1" dirty="0"/>
              <a:t>:</a:t>
            </a:r>
            <a:r>
              <a:rPr lang="en-US" dirty="0"/>
              <a:t> Data is organized into collections, each containing multiple documents representing records.</a:t>
            </a:r>
          </a:p>
          <a:p>
            <a:pPr>
              <a:buFont typeface="Arial" panose="020B0604020202020204" pitchFamily="34" charset="0"/>
              <a:buChar char="•"/>
            </a:pPr>
            <a:r>
              <a:rPr lang="en-US" b="1" dirty="0">
                <a:solidFill>
                  <a:schemeClr val="accent2">
                    <a:lumMod val="50000"/>
                  </a:schemeClr>
                </a:solidFill>
              </a:rPr>
              <a:t>CRUD operations</a:t>
            </a:r>
            <a:r>
              <a:rPr lang="en-US" b="1" dirty="0"/>
              <a:t>:</a:t>
            </a:r>
            <a:r>
              <a:rPr lang="en-US" dirty="0"/>
              <a:t> MongoDB supports Create, Read, Update, and Delete operations for efficient data interaction.</a:t>
            </a:r>
          </a:p>
          <a:p>
            <a:pPr>
              <a:buFont typeface="Arial" panose="020B0604020202020204" pitchFamily="34" charset="0"/>
              <a:buChar char="•"/>
            </a:pPr>
            <a:r>
              <a:rPr lang="en-US" b="1" dirty="0">
                <a:solidFill>
                  <a:schemeClr val="accent2">
                    <a:lumMod val="50000"/>
                  </a:schemeClr>
                </a:solidFill>
              </a:rPr>
              <a:t>Code snippets</a:t>
            </a:r>
            <a:r>
              <a:rPr lang="en-US" b="1" dirty="0"/>
              <a:t>:</a:t>
            </a:r>
            <a:r>
              <a:rPr lang="en-US" dirty="0"/>
              <a:t> Practical examples illustrate CRUD operations and data manipulation using MongoDB's query language and APIs.</a:t>
            </a:r>
          </a:p>
          <a:p>
            <a:endParaRPr lang="en-US" dirty="0"/>
          </a:p>
        </p:txBody>
      </p:sp>
      <p:sp>
        <p:nvSpPr>
          <p:cNvPr id="4" name="Slide Number Placeholder 3">
            <a:extLst>
              <a:ext uri="{FF2B5EF4-FFF2-40B4-BE49-F238E27FC236}">
                <a16:creationId xmlns:a16="http://schemas.microsoft.com/office/drawing/2014/main" id="{7BF389F0-AE3F-AEC3-D299-6E8FEB6B9CE8}"/>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332989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53F58-633B-27F0-25CE-591CE1C0E2CB}"/>
              </a:ext>
            </a:extLst>
          </p:cNvPr>
          <p:cNvSpPr>
            <a:spLocks noGrp="1"/>
          </p:cNvSpPr>
          <p:nvPr>
            <p:ph type="title"/>
          </p:nvPr>
        </p:nvSpPr>
        <p:spPr/>
        <p:txBody>
          <a:bodyPr/>
          <a:lstStyle/>
          <a:p>
            <a:r>
              <a:rPr lang="en-US" b="1" dirty="0"/>
              <a:t>Advanced Querying and Indexing</a:t>
            </a:r>
            <a:endParaRPr lang="en-US" dirty="0"/>
          </a:p>
        </p:txBody>
      </p:sp>
      <p:sp>
        <p:nvSpPr>
          <p:cNvPr id="3" name="Content Placeholder 2">
            <a:extLst>
              <a:ext uri="{FF2B5EF4-FFF2-40B4-BE49-F238E27FC236}">
                <a16:creationId xmlns:a16="http://schemas.microsoft.com/office/drawing/2014/main" id="{83D797B2-19DD-313F-0DB3-53CE023B7B6D}"/>
              </a:ext>
            </a:extLst>
          </p:cNvPr>
          <p:cNvSpPr>
            <a:spLocks noGrp="1"/>
          </p:cNvSpPr>
          <p:nvPr>
            <p:ph sz="quarter" idx="31"/>
          </p:nvPr>
        </p:nvSpPr>
        <p:spPr/>
        <p:txBody>
          <a:bodyPr/>
          <a:lstStyle/>
          <a:p>
            <a:pPr>
              <a:buFont typeface="Arial" panose="020B0604020202020204" pitchFamily="34" charset="0"/>
              <a:buChar char="•"/>
            </a:pPr>
            <a:r>
              <a:rPr lang="en-US" b="1" dirty="0">
                <a:solidFill>
                  <a:schemeClr val="accent2">
                    <a:lumMod val="50000"/>
                  </a:schemeClr>
                </a:solidFill>
              </a:rPr>
              <a:t>Query Optimization</a:t>
            </a:r>
            <a:r>
              <a:rPr lang="en-US" b="1" dirty="0"/>
              <a:t>:</a:t>
            </a:r>
            <a:r>
              <a:rPr lang="en-US" dirty="0"/>
              <a:t> MongoDB's advanced querying techniques optimize data retrieval.</a:t>
            </a:r>
          </a:p>
          <a:p>
            <a:pPr>
              <a:buFont typeface="Arial" panose="020B0604020202020204" pitchFamily="34" charset="0"/>
              <a:buChar char="•"/>
            </a:pPr>
            <a:r>
              <a:rPr lang="en-US" b="1" dirty="0">
                <a:solidFill>
                  <a:schemeClr val="accent2">
                    <a:lumMod val="50000"/>
                  </a:schemeClr>
                </a:solidFill>
              </a:rPr>
              <a:t>Indexing Strategies</a:t>
            </a:r>
            <a:r>
              <a:rPr lang="en-US" b="1" dirty="0"/>
              <a:t>:</a:t>
            </a:r>
            <a:r>
              <a:rPr lang="en-US" dirty="0"/>
              <a:t> Efficient indexing mechanisms improve query performance.</a:t>
            </a:r>
          </a:p>
          <a:p>
            <a:pPr>
              <a:buFont typeface="Arial" panose="020B0604020202020204" pitchFamily="34" charset="0"/>
              <a:buChar char="•"/>
            </a:pPr>
            <a:r>
              <a:rPr lang="en-US" b="1" dirty="0">
                <a:solidFill>
                  <a:schemeClr val="accent2">
                    <a:lumMod val="50000"/>
                  </a:schemeClr>
                </a:solidFill>
              </a:rPr>
              <a:t>Aggregation Pipeline</a:t>
            </a:r>
            <a:r>
              <a:rPr lang="en-US" b="1" dirty="0"/>
              <a:t>:</a:t>
            </a:r>
            <a:r>
              <a:rPr lang="en-US" dirty="0"/>
              <a:t> MongoDB's pipeline framework facilitates complex data transformations.</a:t>
            </a:r>
          </a:p>
          <a:p>
            <a:pPr>
              <a:buFont typeface="Arial" panose="020B0604020202020204" pitchFamily="34" charset="0"/>
              <a:buChar char="•"/>
            </a:pPr>
            <a:r>
              <a:rPr lang="en-US" b="1" dirty="0">
                <a:solidFill>
                  <a:schemeClr val="accent2">
                    <a:lumMod val="50000"/>
                  </a:schemeClr>
                </a:solidFill>
              </a:rPr>
              <a:t>Index Management</a:t>
            </a:r>
            <a:r>
              <a:rPr lang="en-US" b="1" dirty="0"/>
              <a:t>:</a:t>
            </a:r>
            <a:r>
              <a:rPr lang="en-US" dirty="0"/>
              <a:t> Best practices for index creation and maintenance ensure efficiency.</a:t>
            </a:r>
          </a:p>
          <a:p>
            <a:pPr>
              <a:buFont typeface="Arial" panose="020B0604020202020204" pitchFamily="34" charset="0"/>
              <a:buChar char="•"/>
            </a:pPr>
            <a:r>
              <a:rPr lang="en-US" b="1" dirty="0">
                <a:solidFill>
                  <a:schemeClr val="accent2">
                    <a:lumMod val="50000"/>
                  </a:schemeClr>
                </a:solidFill>
              </a:rPr>
              <a:t>Query Profiling</a:t>
            </a:r>
            <a:r>
              <a:rPr lang="en-US" b="1" dirty="0"/>
              <a:t>:</a:t>
            </a:r>
            <a:r>
              <a:rPr lang="en-US" dirty="0"/>
              <a:t> MongoDB's profiler analyzes query performance for optimization.</a:t>
            </a:r>
          </a:p>
          <a:p>
            <a:endParaRPr lang="en-US" dirty="0"/>
          </a:p>
        </p:txBody>
      </p:sp>
      <p:sp>
        <p:nvSpPr>
          <p:cNvPr id="4" name="Slide Number Placeholder 3">
            <a:extLst>
              <a:ext uri="{FF2B5EF4-FFF2-40B4-BE49-F238E27FC236}">
                <a16:creationId xmlns:a16="http://schemas.microsoft.com/office/drawing/2014/main" id="{5CD9CFDE-C7B6-62A1-7388-8DB330357C49}"/>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273242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196-6821-F962-20D6-FA30F23D6CB9}"/>
              </a:ext>
            </a:extLst>
          </p:cNvPr>
          <p:cNvSpPr>
            <a:spLocks noGrp="1"/>
          </p:cNvSpPr>
          <p:nvPr>
            <p:ph type="title"/>
          </p:nvPr>
        </p:nvSpPr>
        <p:spPr/>
        <p:txBody>
          <a:bodyPr/>
          <a:lstStyle/>
          <a:p>
            <a:r>
              <a:rPr lang="en-US" b="1" dirty="0"/>
              <a:t>High Availability and Scalability</a:t>
            </a:r>
            <a:br>
              <a:rPr lang="en-US" dirty="0"/>
            </a:br>
            <a:endParaRPr lang="en-US" dirty="0"/>
          </a:p>
        </p:txBody>
      </p:sp>
      <p:sp>
        <p:nvSpPr>
          <p:cNvPr id="3" name="Content Placeholder 2">
            <a:extLst>
              <a:ext uri="{FF2B5EF4-FFF2-40B4-BE49-F238E27FC236}">
                <a16:creationId xmlns:a16="http://schemas.microsoft.com/office/drawing/2014/main" id="{560B8F06-1E60-0285-7D4F-C34981CC3423}"/>
              </a:ext>
            </a:extLst>
          </p:cNvPr>
          <p:cNvSpPr>
            <a:spLocks noGrp="1"/>
          </p:cNvSpPr>
          <p:nvPr>
            <p:ph sz="quarter" idx="31"/>
          </p:nvPr>
        </p:nvSpPr>
        <p:spPr/>
        <p:txBody>
          <a:bodyPr/>
          <a:lstStyle/>
          <a:p>
            <a:pPr>
              <a:buFont typeface="Arial" panose="020B0604020202020204" pitchFamily="34" charset="0"/>
              <a:buChar char="•"/>
            </a:pPr>
            <a:r>
              <a:rPr lang="en-US" b="1" dirty="0">
                <a:solidFill>
                  <a:schemeClr val="accent2">
                    <a:lumMod val="50000"/>
                  </a:schemeClr>
                </a:solidFill>
              </a:rPr>
              <a:t>Replication</a:t>
            </a:r>
            <a:r>
              <a:rPr lang="en-US" b="1" dirty="0"/>
              <a:t>:</a:t>
            </a:r>
            <a:r>
              <a:rPr lang="en-US" dirty="0"/>
              <a:t> MongoDB's built-in replication ensures data redundancy and fault tolerance.</a:t>
            </a:r>
          </a:p>
          <a:p>
            <a:pPr>
              <a:buFont typeface="Arial" panose="020B0604020202020204" pitchFamily="34" charset="0"/>
              <a:buChar char="•"/>
            </a:pPr>
            <a:r>
              <a:rPr lang="en-US" b="1" dirty="0">
                <a:solidFill>
                  <a:schemeClr val="accent2">
                    <a:lumMod val="50000"/>
                  </a:schemeClr>
                </a:solidFill>
              </a:rPr>
              <a:t>Sharding</a:t>
            </a:r>
            <a:r>
              <a:rPr lang="en-US" b="1" dirty="0"/>
              <a:t>:</a:t>
            </a:r>
            <a:r>
              <a:rPr lang="en-US" dirty="0"/>
              <a:t> Horizontal scaling across multiple servers enables handling of large data volumes and traffic.</a:t>
            </a:r>
          </a:p>
          <a:p>
            <a:pPr>
              <a:buFont typeface="Arial" panose="020B0604020202020204" pitchFamily="34" charset="0"/>
              <a:buChar char="•"/>
            </a:pPr>
            <a:r>
              <a:rPr lang="en-US" b="1" dirty="0">
                <a:solidFill>
                  <a:schemeClr val="accent2">
                    <a:lumMod val="50000"/>
                  </a:schemeClr>
                </a:solidFill>
              </a:rPr>
              <a:t>Automatic Failover</a:t>
            </a:r>
            <a:r>
              <a:rPr lang="en-US" b="1" dirty="0"/>
              <a:t>:</a:t>
            </a:r>
            <a:r>
              <a:rPr lang="en-US" dirty="0"/>
              <a:t> MongoDB's fault tolerance features ensure continuous availability in case of server failures.</a:t>
            </a:r>
          </a:p>
          <a:p>
            <a:pPr>
              <a:buFont typeface="Arial" panose="020B0604020202020204" pitchFamily="34" charset="0"/>
              <a:buChar char="•"/>
            </a:pPr>
            <a:r>
              <a:rPr lang="en-US" b="1" dirty="0">
                <a:solidFill>
                  <a:schemeClr val="accent2">
                    <a:lumMod val="50000"/>
                  </a:schemeClr>
                </a:solidFill>
              </a:rPr>
              <a:t>Load Balancing</a:t>
            </a:r>
            <a:r>
              <a:rPr lang="en-US" b="1" dirty="0"/>
              <a:t>:</a:t>
            </a:r>
            <a:r>
              <a:rPr lang="en-US" dirty="0"/>
              <a:t> Distribution of read and write operations across replica sets ensures optimal performance.</a:t>
            </a:r>
          </a:p>
          <a:p>
            <a:pPr>
              <a:buFont typeface="Arial" panose="020B0604020202020204" pitchFamily="34" charset="0"/>
              <a:buChar char="•"/>
            </a:pPr>
            <a:r>
              <a:rPr lang="en-US" b="1" dirty="0">
                <a:solidFill>
                  <a:schemeClr val="accent2">
                    <a:lumMod val="50000"/>
                  </a:schemeClr>
                </a:solidFill>
              </a:rPr>
              <a:t>Scaling Out</a:t>
            </a:r>
            <a:r>
              <a:rPr lang="en-US" b="1" dirty="0"/>
              <a:t>:</a:t>
            </a:r>
            <a:r>
              <a:rPr lang="en-US" dirty="0"/>
              <a:t> Easy scaling across clusters supports growing data needs and user demands.</a:t>
            </a:r>
          </a:p>
          <a:p>
            <a:endParaRPr lang="en-US" dirty="0"/>
          </a:p>
        </p:txBody>
      </p:sp>
      <p:sp>
        <p:nvSpPr>
          <p:cNvPr id="4" name="Slide Number Placeholder 3">
            <a:extLst>
              <a:ext uri="{FF2B5EF4-FFF2-40B4-BE49-F238E27FC236}">
                <a16:creationId xmlns:a16="http://schemas.microsoft.com/office/drawing/2014/main" id="{BB145635-D319-962D-2C45-984B40C336CB}"/>
              </a:ext>
            </a:extLst>
          </p:cNvPr>
          <p:cNvSpPr>
            <a:spLocks noGrp="1"/>
          </p:cNvSpPr>
          <p:nvPr>
            <p:ph type="sldNum" sz="quarter" idx="12"/>
          </p:nvPr>
        </p:nvSpPr>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49630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E2D0-61A8-9F65-F741-29BC98BB6666}"/>
              </a:ext>
            </a:extLst>
          </p:cNvPr>
          <p:cNvSpPr>
            <a:spLocks noGrp="1"/>
          </p:cNvSpPr>
          <p:nvPr>
            <p:ph type="title"/>
          </p:nvPr>
        </p:nvSpPr>
        <p:spPr/>
        <p:txBody>
          <a:bodyPr/>
          <a:lstStyle/>
          <a:p>
            <a:r>
              <a:rPr lang="en-US" b="1" dirty="0"/>
              <a:t>Developer-Friendly Features</a:t>
            </a:r>
            <a:endParaRPr lang="en-US" dirty="0"/>
          </a:p>
        </p:txBody>
      </p:sp>
      <p:sp>
        <p:nvSpPr>
          <p:cNvPr id="3" name="Content Placeholder 2">
            <a:extLst>
              <a:ext uri="{FF2B5EF4-FFF2-40B4-BE49-F238E27FC236}">
                <a16:creationId xmlns:a16="http://schemas.microsoft.com/office/drawing/2014/main" id="{9D8BBB6B-213D-D585-9C95-48188D380E82}"/>
              </a:ext>
            </a:extLst>
          </p:cNvPr>
          <p:cNvSpPr>
            <a:spLocks noGrp="1"/>
          </p:cNvSpPr>
          <p:nvPr>
            <p:ph sz="quarter" idx="31"/>
          </p:nvPr>
        </p:nvSpPr>
        <p:spPr/>
        <p:txBody>
          <a:bodyPr/>
          <a:lstStyle/>
          <a:p>
            <a:pPr>
              <a:buFont typeface="Arial" panose="020B0604020202020204" pitchFamily="34" charset="0"/>
              <a:buChar char="•"/>
            </a:pPr>
            <a:r>
              <a:rPr lang="en-US" b="1" dirty="0">
                <a:solidFill>
                  <a:schemeClr val="accent2">
                    <a:lumMod val="50000"/>
                  </a:schemeClr>
                </a:solidFill>
              </a:rPr>
              <a:t>Rich Query Language</a:t>
            </a:r>
            <a:r>
              <a:rPr lang="en-US" b="1" dirty="0"/>
              <a:t>:</a:t>
            </a:r>
            <a:r>
              <a:rPr lang="en-US" dirty="0"/>
              <a:t> MongoDB offers a powerful query language for flexible data retrieval.</a:t>
            </a:r>
          </a:p>
          <a:p>
            <a:pPr>
              <a:buFont typeface="Arial" panose="020B0604020202020204" pitchFamily="34" charset="0"/>
              <a:buChar char="•"/>
            </a:pPr>
            <a:r>
              <a:rPr lang="en-US" b="1" dirty="0">
                <a:solidFill>
                  <a:schemeClr val="accent2">
                    <a:lumMod val="50000"/>
                  </a:schemeClr>
                </a:solidFill>
              </a:rPr>
              <a:t>Flexible Data Model</a:t>
            </a:r>
            <a:r>
              <a:rPr lang="en-US" b="1" dirty="0"/>
              <a:t>:</a:t>
            </a:r>
            <a:r>
              <a:rPr lang="en-US" dirty="0"/>
              <a:t> Schema-less BSON documents simplify data representation and manipulation.</a:t>
            </a:r>
          </a:p>
          <a:p>
            <a:pPr>
              <a:buFont typeface="Arial" panose="020B0604020202020204" pitchFamily="34" charset="0"/>
              <a:buChar char="•"/>
            </a:pPr>
            <a:r>
              <a:rPr lang="en-US" b="1" dirty="0">
                <a:solidFill>
                  <a:schemeClr val="accent2">
                    <a:lumMod val="50000"/>
                  </a:schemeClr>
                </a:solidFill>
              </a:rPr>
              <a:t>Driver Support</a:t>
            </a:r>
            <a:r>
              <a:rPr lang="en-US" b="1" dirty="0"/>
              <a:t>:</a:t>
            </a:r>
            <a:r>
              <a:rPr lang="en-US" dirty="0"/>
              <a:t> MongoDB provides drivers for various programming languages, facilitating easy integration.</a:t>
            </a:r>
          </a:p>
          <a:p>
            <a:pPr>
              <a:buFont typeface="Arial" panose="020B0604020202020204" pitchFamily="34" charset="0"/>
              <a:buChar char="•"/>
            </a:pPr>
            <a:r>
              <a:rPr lang="en-US" b="1" dirty="0">
                <a:solidFill>
                  <a:schemeClr val="accent2">
                    <a:lumMod val="50000"/>
                  </a:schemeClr>
                </a:solidFill>
              </a:rPr>
              <a:t>Comprehensive Documentation</a:t>
            </a:r>
            <a:r>
              <a:rPr lang="en-US" b="1" dirty="0"/>
              <a:t>:</a:t>
            </a:r>
            <a:r>
              <a:rPr lang="en-US" dirty="0"/>
              <a:t> Extensive resources and documentation support developers in utilizing MongoDB effectively.</a:t>
            </a:r>
          </a:p>
          <a:p>
            <a:pPr>
              <a:buFont typeface="Arial" panose="020B0604020202020204" pitchFamily="34" charset="0"/>
              <a:buChar char="•"/>
            </a:pPr>
            <a:r>
              <a:rPr lang="en-US" b="1" dirty="0">
                <a:solidFill>
                  <a:schemeClr val="accent2">
                    <a:lumMod val="50000"/>
                  </a:schemeClr>
                </a:solidFill>
              </a:rPr>
              <a:t>Community Support</a:t>
            </a:r>
            <a:r>
              <a:rPr lang="en-US" b="1" dirty="0"/>
              <a:t>:</a:t>
            </a:r>
            <a:r>
              <a:rPr lang="en-US" dirty="0"/>
              <a:t> Active community forums and resources offer assistance and collaboration opportunities for developers.</a:t>
            </a:r>
          </a:p>
          <a:p>
            <a:endParaRPr lang="en-US" dirty="0"/>
          </a:p>
        </p:txBody>
      </p:sp>
      <p:sp>
        <p:nvSpPr>
          <p:cNvPr id="4" name="Slide Number Placeholder 3">
            <a:extLst>
              <a:ext uri="{FF2B5EF4-FFF2-40B4-BE49-F238E27FC236}">
                <a16:creationId xmlns:a16="http://schemas.microsoft.com/office/drawing/2014/main" id="{74E2444D-C2CC-3439-5600-D556D5237479}"/>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13202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2B82-6979-49CA-4122-B908330CF986}"/>
              </a:ext>
            </a:extLst>
          </p:cNvPr>
          <p:cNvSpPr>
            <a:spLocks noGrp="1"/>
          </p:cNvSpPr>
          <p:nvPr>
            <p:ph type="title"/>
          </p:nvPr>
        </p:nvSpPr>
        <p:spPr>
          <a:xfrm>
            <a:off x="2848469" y="113097"/>
            <a:ext cx="7420819" cy="1656304"/>
          </a:xfrm>
        </p:spPr>
        <p:txBody>
          <a:bodyPr/>
          <a:lstStyle/>
          <a:p>
            <a:r>
              <a:rPr lang="en-US" b="1" dirty="0"/>
              <a:t>Use Cases and Applications</a:t>
            </a:r>
            <a:br>
              <a:rPr lang="en-US" dirty="0"/>
            </a:br>
            <a:endParaRPr lang="en-US" dirty="0"/>
          </a:p>
        </p:txBody>
      </p:sp>
      <p:sp>
        <p:nvSpPr>
          <p:cNvPr id="3" name="Content Placeholder 2">
            <a:extLst>
              <a:ext uri="{FF2B5EF4-FFF2-40B4-BE49-F238E27FC236}">
                <a16:creationId xmlns:a16="http://schemas.microsoft.com/office/drawing/2014/main" id="{3D7FD205-4259-0315-83E3-9BAA6B81E726}"/>
              </a:ext>
            </a:extLst>
          </p:cNvPr>
          <p:cNvSpPr>
            <a:spLocks noGrp="1"/>
          </p:cNvSpPr>
          <p:nvPr>
            <p:ph sz="quarter" idx="31"/>
          </p:nvPr>
        </p:nvSpPr>
        <p:spPr>
          <a:xfrm>
            <a:off x="2327030" y="2180492"/>
            <a:ext cx="9864970" cy="3561862"/>
          </a:xfrm>
        </p:spPr>
        <p:txBody>
          <a:bodyPr/>
          <a:lstStyle/>
          <a:p>
            <a:pPr>
              <a:buFont typeface="Arial" panose="020B0604020202020204" pitchFamily="34" charset="0"/>
              <a:buChar char="•"/>
            </a:pPr>
            <a:r>
              <a:rPr lang="en-US" b="1" dirty="0"/>
              <a:t>Web Applications:</a:t>
            </a:r>
            <a:r>
              <a:rPr lang="en-US" dirty="0"/>
              <a:t> MongoDB is commonly used in web development for its flexibility and scalability, supporting dynamic content management and user interaction.</a:t>
            </a:r>
          </a:p>
          <a:p>
            <a:pPr>
              <a:buFont typeface="Arial" panose="020B0604020202020204" pitchFamily="34" charset="0"/>
              <a:buChar char="•"/>
            </a:pPr>
            <a:r>
              <a:rPr lang="en-US" b="1" dirty="0"/>
              <a:t>Mobile Apps:</a:t>
            </a:r>
            <a:r>
              <a:rPr lang="en-US" dirty="0"/>
              <a:t> MongoDB's document-oriented model suits mobile app development, offering offline sync and real-time data access.</a:t>
            </a:r>
          </a:p>
          <a:p>
            <a:pPr>
              <a:buFont typeface="Arial" panose="020B0604020202020204" pitchFamily="34" charset="0"/>
              <a:buChar char="•"/>
            </a:pPr>
            <a:r>
              <a:rPr lang="en-US" b="1" dirty="0"/>
              <a:t>Real-time Analytics:</a:t>
            </a:r>
            <a:r>
              <a:rPr lang="en-US" dirty="0"/>
              <a:t> MongoDB's aggregation framework and indexing capabilities make it suitable for real-time analytics applications, such as monitoring and reporting.</a:t>
            </a:r>
          </a:p>
          <a:p>
            <a:pPr>
              <a:buFont typeface="Arial" panose="020B0604020202020204" pitchFamily="34" charset="0"/>
              <a:buChar char="•"/>
            </a:pPr>
            <a:r>
              <a:rPr lang="en-US" b="1" dirty="0"/>
              <a:t>Content Management Systems:</a:t>
            </a:r>
            <a:r>
              <a:rPr lang="en-US" dirty="0"/>
              <a:t> MongoDB powers content management systems, providing efficient storage and retrieval of multimedia content.</a:t>
            </a:r>
          </a:p>
          <a:p>
            <a:pPr>
              <a:buFont typeface="Arial" panose="020B0604020202020204" pitchFamily="34" charset="0"/>
              <a:buChar char="•"/>
            </a:pPr>
            <a:r>
              <a:rPr lang="en-US" b="1" dirty="0"/>
              <a:t>IoT (Internet of Things):</a:t>
            </a:r>
            <a:r>
              <a:rPr lang="en-US" dirty="0"/>
              <a:t> MongoDB supports IoT applications, handling massive volumes of sensor data and facilitating real-time processing and analysis.</a:t>
            </a:r>
          </a:p>
          <a:p>
            <a:endParaRPr lang="en-US" dirty="0"/>
          </a:p>
        </p:txBody>
      </p:sp>
      <p:sp>
        <p:nvSpPr>
          <p:cNvPr id="4" name="Slide Number Placeholder 3">
            <a:extLst>
              <a:ext uri="{FF2B5EF4-FFF2-40B4-BE49-F238E27FC236}">
                <a16:creationId xmlns:a16="http://schemas.microsoft.com/office/drawing/2014/main" id="{FDFD7F55-93F1-D804-AE2E-7BC709F5E32C}"/>
              </a:ext>
            </a:extLst>
          </p:cNvPr>
          <p:cNvSpPr>
            <a:spLocks noGrp="1"/>
          </p:cNvSpPr>
          <p:nvPr>
            <p:ph type="sldNum" sz="quarter" idx="12"/>
          </p:nvPr>
        </p:nvSpPr>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58211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MongoDB: Empowering Modern Data Management Across Industries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1" y="2474811"/>
            <a:ext cx="9511169" cy="3528397"/>
          </a:xfrm>
        </p:spPr>
        <p:txBody>
          <a:bodyPr/>
          <a:lstStyle/>
          <a:p>
            <a:r>
              <a:rPr lang="en-US" dirty="0"/>
              <a:t>MongoDB is a NoSQL database favored for its flexible document-oriented architecture, making it ideal for web and mobile applications. Its rich query language and comprehensive documentation make it developer-friendly, supporting diverse use cases like real-time analytics and content management systems. With built-in replication and sharding, MongoDB ensures high availability and scalability, suitable for handling large volumes of data in IoT applications. Its driver support for various programming languages enables easy integration, while its active community provides resources and support for developers. Overall, MongoDB offers a versatile solution for modern data management needs across industries.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107360155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{D82AD3B1-09C0-4C01-B10D-8AD5F80B51B9}tf11936837_win32</Template>
  <TotalTime>60</TotalTime>
  <Words>1087</Words>
  <Application>Microsoft Office PowerPoint</Application>
  <PresentationFormat>Widescreen</PresentationFormat>
  <Paragraphs>102</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Nova</vt:lpstr>
      <vt:lpstr>Biome</vt:lpstr>
      <vt:lpstr>Calibri</vt:lpstr>
      <vt:lpstr>Custom</vt:lpstr>
      <vt:lpstr>Mongo DB</vt:lpstr>
      <vt:lpstr>Mango Db</vt:lpstr>
      <vt:lpstr>Introduction to MongoDB</vt:lpstr>
      <vt:lpstr>MongoDB Basics</vt:lpstr>
      <vt:lpstr>Advanced Querying and Indexing</vt:lpstr>
      <vt:lpstr>High Availability and Scalability </vt:lpstr>
      <vt:lpstr>Developer-Friendly Features</vt:lpstr>
      <vt:lpstr>Use Cases and Applications </vt:lpstr>
      <vt:lpstr>MongoDB: Empowering Modern Data Management Across Industries</vt:lpstr>
      <vt:lpstr>SQL</vt:lpstr>
      <vt:lpstr>SQL</vt:lpstr>
      <vt:lpstr>Introduction to SQL</vt:lpstr>
      <vt:lpstr>Advanced SQL Concepts </vt:lpstr>
      <vt:lpstr>Data Management and Optimization</vt:lpstr>
      <vt:lpstr>SQL for Specific Use Cases</vt:lpstr>
      <vt:lpstr>Advanced Topics and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 DB</dc:title>
  <dc:creator>fareschiboub10@gmail.com</dc:creator>
  <cp:lastModifiedBy>fareschiboub10@gmail.com</cp:lastModifiedBy>
  <cp:revision>1</cp:revision>
  <dcterms:created xsi:type="dcterms:W3CDTF">2024-03-05T10:45:24Z</dcterms:created>
  <dcterms:modified xsi:type="dcterms:W3CDTF">2024-03-05T11:46:14Z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