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419" r:id="rId3"/>
    <p:sldId id="420" r:id="rId4"/>
    <p:sldId id="348" r:id="rId5"/>
    <p:sldId id="371" r:id="rId6"/>
    <p:sldId id="359" r:id="rId7"/>
    <p:sldId id="360" r:id="rId8"/>
    <p:sldId id="369" r:id="rId9"/>
    <p:sldId id="370" r:id="rId10"/>
    <p:sldId id="395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396" r:id="rId19"/>
    <p:sldId id="405" r:id="rId20"/>
    <p:sldId id="406" r:id="rId21"/>
    <p:sldId id="421" r:id="rId22"/>
    <p:sldId id="408" r:id="rId23"/>
    <p:sldId id="409" r:id="rId24"/>
    <p:sldId id="410" r:id="rId25"/>
    <p:sldId id="411" r:id="rId26"/>
    <p:sldId id="407" r:id="rId27"/>
    <p:sldId id="412" r:id="rId28"/>
    <p:sldId id="41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111" autoAdjust="0"/>
  </p:normalViewPr>
  <p:slideViewPr>
    <p:cSldViewPr snapToGrid="0">
      <p:cViewPr varScale="1">
        <p:scale>
          <a:sx n="58" d="100"/>
          <a:sy n="58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B3A9-A64C-4961-A89F-4F40C7C5DC00}" type="datetimeFigureOut">
              <a:rPr lang="en-US" smtClean="0"/>
              <a:t>08/02/2023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341AF-CD13-40E2-BD08-9D27AF09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6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function </a:t>
            </a:r>
            <a:r>
              <a:rPr lang="en-US" dirty="0" err="1" smtClean="0"/>
              <a:t>WriteCookie</a:t>
            </a:r>
            <a:r>
              <a:rPr lang="en-US" dirty="0" smtClean="0"/>
              <a:t>() {  </a:t>
            </a:r>
          </a:p>
          <a:p>
            <a:r>
              <a:rPr lang="en-US" dirty="0" smtClean="0"/>
              <a:t>            if( </a:t>
            </a:r>
            <a:r>
              <a:rPr lang="en-US" dirty="0" err="1" smtClean="0"/>
              <a:t>document.myform.customer.value</a:t>
            </a:r>
            <a:r>
              <a:rPr lang="en-US" dirty="0" smtClean="0"/>
              <a:t> == "" ){  </a:t>
            </a:r>
          </a:p>
          <a:p>
            <a:r>
              <a:rPr lang="en-US" dirty="0" smtClean="0"/>
              <a:t>               alert ("Enter some value!");  </a:t>
            </a:r>
          </a:p>
          <a:p>
            <a:r>
              <a:rPr lang="en-US" dirty="0" smtClean="0"/>
              <a:t>               return;  </a:t>
            </a:r>
          </a:p>
          <a:p>
            <a:r>
              <a:rPr lang="en-US" dirty="0" smtClean="0"/>
              <a:t>            }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    </a:t>
            </a:r>
            <a:r>
              <a:rPr lang="en-US" dirty="0" err="1" smtClean="0"/>
              <a:t>cookievalue</a:t>
            </a:r>
            <a:r>
              <a:rPr lang="en-US" dirty="0" smtClean="0"/>
              <a:t> = 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encodeURI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(</a:t>
            </a:r>
            <a:r>
              <a:rPr lang="en-US" dirty="0" err="1" smtClean="0"/>
              <a:t>document.myform.customer.value</a:t>
            </a:r>
            <a:r>
              <a:rPr lang="en-US" dirty="0" smtClean="0"/>
              <a:t>) + ";"; 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document.cookie</a:t>
            </a:r>
            <a:r>
              <a:rPr lang="en-US" dirty="0" smtClean="0"/>
              <a:t> = "name = " + </a:t>
            </a:r>
            <a:r>
              <a:rPr lang="en-US" dirty="0" err="1" smtClean="0"/>
              <a:t>cookievalue</a:t>
            </a:r>
            <a:r>
              <a:rPr lang="en-US" dirty="0" smtClean="0"/>
              <a:t>; 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document.write</a:t>
            </a:r>
            <a:r>
              <a:rPr lang="en-US" dirty="0" smtClean="0"/>
              <a:t> ("Setting Cookies : " + "name = " + </a:t>
            </a:r>
            <a:r>
              <a:rPr lang="en-US" dirty="0" err="1" smtClean="0"/>
              <a:t>cookievalue</a:t>
            </a:r>
            <a:r>
              <a:rPr lang="en-US" dirty="0" smtClean="0"/>
              <a:t> );  </a:t>
            </a:r>
          </a:p>
          <a:p>
            <a:r>
              <a:rPr lang="en-US" dirty="0" smtClean="0"/>
              <a:t>         } 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ReadCookie</a:t>
            </a:r>
            <a:r>
              <a:rPr lang="en-US" dirty="0" smtClean="0"/>
              <a:t>() { 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allcookies</a:t>
            </a:r>
            <a:r>
              <a:rPr lang="en-US" dirty="0" smtClean="0"/>
              <a:t>  =  </a:t>
            </a:r>
            <a:r>
              <a:rPr lang="en-US" dirty="0" err="1" smtClean="0"/>
              <a:t>document.cookie</a:t>
            </a:r>
            <a:r>
              <a:rPr lang="en-US" dirty="0" smtClean="0"/>
              <a:t>; 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document.write</a:t>
            </a:r>
            <a:r>
              <a:rPr lang="en-US" dirty="0" smtClean="0"/>
              <a:t> ("All Cookies : " + </a:t>
            </a:r>
            <a:r>
              <a:rPr lang="en-US" dirty="0" err="1" smtClean="0"/>
              <a:t>allcookies</a:t>
            </a:r>
            <a:r>
              <a:rPr lang="en-US" dirty="0" smtClean="0"/>
              <a:t> ); </a:t>
            </a:r>
          </a:p>
          <a:p>
            <a:r>
              <a:rPr lang="en-US" dirty="0" smtClean="0"/>
              <a:t>         </a:t>
            </a:r>
          </a:p>
          <a:p>
            <a:r>
              <a:rPr lang="en-US" dirty="0" smtClean="0"/>
              <a:t>         // Get all the cookies pairs in an array  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cookiearray</a:t>
            </a:r>
            <a:r>
              <a:rPr lang="en-US" dirty="0" smtClean="0"/>
              <a:t> = </a:t>
            </a:r>
            <a:r>
              <a:rPr lang="en-US" dirty="0" err="1" smtClean="0"/>
              <a:t>allcookies.split</a:t>
            </a:r>
            <a:r>
              <a:rPr lang="en-US" dirty="0" smtClean="0"/>
              <a:t>(';');  </a:t>
            </a:r>
          </a:p>
          <a:p>
            <a:r>
              <a:rPr lang="en-US" dirty="0" smtClean="0"/>
              <a:t>         </a:t>
            </a:r>
          </a:p>
          <a:p>
            <a:r>
              <a:rPr lang="en-US" dirty="0" smtClean="0"/>
              <a:t>         // Now take key value pair out of this array  </a:t>
            </a:r>
          </a:p>
          <a:p>
            <a:r>
              <a:rPr lang="en-US" dirty="0" smtClean="0"/>
              <a:t>         for(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cookiearray.length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  </a:t>
            </a:r>
          </a:p>
          <a:p>
            <a:r>
              <a:rPr lang="en-US" dirty="0" smtClean="0"/>
              <a:t>            name  =  </a:t>
            </a:r>
            <a:r>
              <a:rPr lang="en-US" dirty="0" err="1" smtClean="0"/>
              <a:t>cookiearray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].split('=')[0];  </a:t>
            </a:r>
          </a:p>
          <a:p>
            <a:r>
              <a:rPr lang="en-US" dirty="0" smtClean="0"/>
              <a:t>            value = </a:t>
            </a:r>
            <a:r>
              <a:rPr lang="en-US" dirty="0" err="1" smtClean="0"/>
              <a:t>cookiearray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].split('=')[1];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    </a:t>
            </a:r>
            <a:r>
              <a:rPr lang="en-US" dirty="0" err="1" smtClean="0"/>
              <a:t>document.write</a:t>
            </a:r>
            <a:r>
              <a:rPr lang="en-US" dirty="0" smtClean="0"/>
              <a:t> ("Key is : " + name + " and Value is : " + value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"&lt;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/&gt;"</a:t>
            </a:r>
          </a:p>
          <a:p>
            <a:r>
              <a:rPr lang="en-US" dirty="0" smtClean="0"/>
              <a:t>); </a:t>
            </a:r>
          </a:p>
          <a:p>
            <a:r>
              <a:rPr lang="en-US" dirty="0" smtClean="0"/>
              <a:t>         } } </a:t>
            </a:r>
          </a:p>
          <a:p>
            <a:r>
              <a:rPr lang="en-US" dirty="0" smtClean="0"/>
              <a:t>&lt;form name = "</a:t>
            </a:r>
            <a:r>
              <a:rPr lang="en-US" dirty="0" err="1" smtClean="0"/>
              <a:t>myform</a:t>
            </a:r>
            <a:r>
              <a:rPr lang="en-US" dirty="0" smtClean="0"/>
              <a:t>" action = ""&gt; </a:t>
            </a:r>
          </a:p>
          <a:p>
            <a:r>
              <a:rPr lang="en-US" dirty="0" smtClean="0"/>
              <a:t>         &lt;p&gt; click the following button and see the result:&lt;/p&gt; </a:t>
            </a:r>
          </a:p>
          <a:p>
            <a:r>
              <a:rPr lang="en-US" dirty="0" smtClean="0"/>
              <a:t>         &lt;input type = "button" value = "Get Cookie" </a:t>
            </a:r>
            <a:r>
              <a:rPr lang="en-US" dirty="0" err="1" smtClean="0"/>
              <a:t>onclick</a:t>
            </a:r>
            <a:r>
              <a:rPr lang="en-US" dirty="0" smtClean="0"/>
              <a:t> = "</a:t>
            </a:r>
            <a:r>
              <a:rPr lang="en-US" dirty="0" err="1" smtClean="0"/>
              <a:t>ReadCookie</a:t>
            </a:r>
            <a:r>
              <a:rPr lang="en-US" dirty="0" smtClean="0"/>
              <a:t>()"/&gt; </a:t>
            </a:r>
          </a:p>
          <a:p>
            <a:endParaRPr lang="en-US" dirty="0" smtClean="0"/>
          </a:p>
          <a:p>
            <a:r>
              <a:rPr lang="en-US" dirty="0" smtClean="0"/>
              <a:t>Enter name: &lt;input type = "text" name = "customer"/&gt; </a:t>
            </a:r>
          </a:p>
          <a:p>
            <a:r>
              <a:rPr lang="en-US" dirty="0" smtClean="0"/>
              <a:t>         &lt;input type = "button" value = "Set" </a:t>
            </a:r>
            <a:r>
              <a:rPr lang="en-US" dirty="0" err="1" smtClean="0"/>
              <a:t>onclick</a:t>
            </a:r>
            <a:r>
              <a:rPr lang="en-US" dirty="0" smtClean="0"/>
              <a:t> = "</a:t>
            </a:r>
            <a:r>
              <a:rPr lang="en-US" dirty="0" err="1" smtClean="0"/>
              <a:t>WriteCookie</a:t>
            </a:r>
            <a:r>
              <a:rPr lang="en-US" dirty="0" smtClean="0"/>
              <a:t>();"/&gt; </a:t>
            </a:r>
          </a:p>
          <a:p>
            <a:r>
              <a:rPr lang="en-US" dirty="0" smtClean="0"/>
              <a:t>      &lt;/form&gt;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70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bValue</a:t>
            </a:r>
            <a:r>
              <a:rPr lang="en-US" dirty="0" smtClean="0"/>
              <a:t> = 38;</a:t>
            </a:r>
          </a:p>
          <a:p>
            <a:r>
              <a:rPr lang="en-US" dirty="0" err="1" smtClean="0"/>
              <a:t>Object.defineProperty</a:t>
            </a:r>
            <a:r>
              <a:rPr lang="en-US" dirty="0" smtClean="0"/>
              <a:t>(o, 'b', {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// This is equivalent to:</a:t>
            </a:r>
          </a:p>
          <a:p>
            <a:r>
              <a:rPr lang="en-US" dirty="0" smtClean="0"/>
              <a:t>  // get: function() { return </a:t>
            </a:r>
            <a:r>
              <a:rPr lang="en-US" dirty="0" err="1" smtClean="0"/>
              <a:t>bValue</a:t>
            </a:r>
            <a:r>
              <a:rPr lang="en-US" dirty="0" smtClean="0"/>
              <a:t>; },</a:t>
            </a:r>
          </a:p>
          <a:p>
            <a:r>
              <a:rPr lang="en-US" dirty="0" smtClean="0"/>
              <a:t>  // set: function(</a:t>
            </a:r>
            <a:r>
              <a:rPr lang="en-US" dirty="0" err="1" smtClean="0"/>
              <a:t>newValue</a:t>
            </a:r>
            <a:r>
              <a:rPr lang="en-US" dirty="0" smtClean="0"/>
              <a:t>) { </a:t>
            </a:r>
            <a:r>
              <a:rPr lang="en-US" dirty="0" err="1" smtClean="0"/>
              <a:t>bValue</a:t>
            </a:r>
            <a:r>
              <a:rPr lang="en-US" dirty="0" smtClean="0"/>
              <a:t> = </a:t>
            </a:r>
            <a:r>
              <a:rPr lang="en-US" dirty="0" err="1" smtClean="0"/>
              <a:t>newValue</a:t>
            </a:r>
            <a:r>
              <a:rPr lang="en-US" dirty="0" smtClean="0"/>
              <a:t>; },</a:t>
            </a:r>
          </a:p>
          <a:p>
            <a:r>
              <a:rPr lang="en-US" dirty="0" smtClean="0"/>
              <a:t>  get() { return </a:t>
            </a:r>
            <a:r>
              <a:rPr lang="en-US" dirty="0" err="1" smtClean="0"/>
              <a:t>bValue</a:t>
            </a:r>
            <a:r>
              <a:rPr lang="en-US" dirty="0" smtClean="0"/>
              <a:t>; },</a:t>
            </a:r>
          </a:p>
          <a:p>
            <a:r>
              <a:rPr lang="en-US" dirty="0" smtClean="0"/>
              <a:t>  set(</a:t>
            </a:r>
            <a:r>
              <a:rPr lang="en-US" dirty="0" err="1" smtClean="0"/>
              <a:t>newValue</a:t>
            </a:r>
            <a:r>
              <a:rPr lang="en-US" dirty="0" smtClean="0"/>
              <a:t>) { </a:t>
            </a:r>
            <a:r>
              <a:rPr lang="en-US" dirty="0" err="1" smtClean="0"/>
              <a:t>bValue</a:t>
            </a:r>
            <a:r>
              <a:rPr lang="en-US" dirty="0" smtClean="0"/>
              <a:t> = </a:t>
            </a:r>
            <a:r>
              <a:rPr lang="en-US" dirty="0" err="1" smtClean="0"/>
              <a:t>newValue</a:t>
            </a:r>
            <a:r>
              <a:rPr lang="en-US" dirty="0" smtClean="0"/>
              <a:t>; },</a:t>
            </a:r>
          </a:p>
          <a:p>
            <a:r>
              <a:rPr lang="en-US" dirty="0" smtClean="0"/>
              <a:t>  enumerable: true,</a:t>
            </a:r>
          </a:p>
          <a:p>
            <a:r>
              <a:rPr lang="en-US" dirty="0" smtClean="0"/>
              <a:t>  configurable: true</a:t>
            </a:r>
          </a:p>
          <a:p>
            <a:r>
              <a:rPr lang="en-US" dirty="0" smtClean="0"/>
              <a:t>});</a:t>
            </a:r>
          </a:p>
          <a:p>
            <a:r>
              <a:rPr lang="en-US" dirty="0" err="1" smtClean="0"/>
              <a:t>o.b</a:t>
            </a:r>
            <a:r>
              <a:rPr lang="en-US" dirty="0" smtClean="0"/>
              <a:t>; // 38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 Car() {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this.make</a:t>
            </a:r>
            <a:r>
              <a:rPr lang="en-US" dirty="0" smtClean="0"/>
              <a:t> = "Ford" </a:t>
            </a:r>
          </a:p>
          <a:p>
            <a:r>
              <a:rPr lang="en-US" dirty="0" smtClean="0"/>
              <a:t>}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new Car() </a:t>
            </a:r>
          </a:p>
          <a:p>
            <a:r>
              <a:rPr lang="en-US" dirty="0" err="1" smtClean="0"/>
              <a:t>obj.model</a:t>
            </a:r>
            <a:r>
              <a:rPr lang="en-US" dirty="0" smtClean="0"/>
              <a:t> = "F123" //we can add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property</a:t>
            </a:r>
            <a:endParaRPr lang="en-US" dirty="0" smtClean="0"/>
          </a:p>
          <a:p>
            <a:r>
              <a:rPr lang="en-US" dirty="0" smtClean="0"/>
              <a:t>console.log(</a:t>
            </a:r>
            <a:r>
              <a:rPr lang="en-US" dirty="0" err="1" smtClean="0"/>
              <a:t>obj.make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obj.model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72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roles = { </a:t>
            </a:r>
          </a:p>
          <a:p>
            <a:r>
              <a:rPr lang="en-US" dirty="0" smtClean="0"/>
              <a:t>   type: "Admin", // Default value of properties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displayType</a:t>
            </a:r>
            <a:r>
              <a:rPr lang="en-US" dirty="0" smtClean="0"/>
              <a:t> : function() {  </a:t>
            </a:r>
          </a:p>
          <a:p>
            <a:r>
              <a:rPr lang="en-US" dirty="0" smtClean="0"/>
              <a:t>      // Method which will display type of role </a:t>
            </a:r>
          </a:p>
          <a:p>
            <a:r>
              <a:rPr lang="en-US" dirty="0" smtClean="0"/>
              <a:t>      console.log(</a:t>
            </a:r>
            <a:r>
              <a:rPr lang="en-US" dirty="0" err="1" smtClean="0"/>
              <a:t>this.type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   } </a:t>
            </a:r>
          </a:p>
          <a:p>
            <a:r>
              <a:rPr lang="en-US" dirty="0" smtClean="0"/>
              <a:t>}  </a:t>
            </a:r>
          </a:p>
          <a:p>
            <a:r>
              <a:rPr lang="en-US" dirty="0" smtClean="0"/>
              <a:t>// Create new role type called </a:t>
            </a:r>
            <a:r>
              <a:rPr lang="en-US" dirty="0" err="1" smtClean="0"/>
              <a:t>super_role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super_role</a:t>
            </a:r>
            <a:r>
              <a:rPr lang="en-US" dirty="0" smtClean="0"/>
              <a:t> = </a:t>
            </a:r>
            <a:r>
              <a:rPr lang="en-US" dirty="0" err="1" smtClean="0"/>
              <a:t>Object.create</a:t>
            </a:r>
            <a:r>
              <a:rPr lang="en-US" dirty="0" smtClean="0"/>
              <a:t>(roles); </a:t>
            </a:r>
          </a:p>
          <a:p>
            <a:r>
              <a:rPr lang="en-US" dirty="0" err="1" smtClean="0"/>
              <a:t>super_role.displayType</a:t>
            </a:r>
            <a:r>
              <a:rPr lang="en-US" dirty="0" smtClean="0"/>
              <a:t>(); // </a:t>
            </a:r>
            <a:r>
              <a:rPr lang="en-US" dirty="0" err="1" smtClean="0"/>
              <a:t>Output:Admin</a:t>
            </a:r>
            <a:r>
              <a:rPr lang="en-US" dirty="0" smtClean="0"/>
              <a:t>  </a:t>
            </a:r>
          </a:p>
          <a:p>
            <a:endParaRPr lang="en-US" dirty="0" smtClean="0"/>
          </a:p>
          <a:p>
            <a:r>
              <a:rPr lang="en-US" dirty="0" smtClean="0"/>
              <a:t>// Create new role type called Guest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guest_role</a:t>
            </a:r>
            <a:r>
              <a:rPr lang="en-US" dirty="0" smtClean="0"/>
              <a:t> = </a:t>
            </a:r>
            <a:r>
              <a:rPr lang="en-US" dirty="0" err="1" smtClean="0"/>
              <a:t>Object.create</a:t>
            </a:r>
            <a:r>
              <a:rPr lang="en-US" dirty="0" smtClean="0"/>
              <a:t>(roles); </a:t>
            </a:r>
          </a:p>
          <a:p>
            <a:r>
              <a:rPr lang="en-US" dirty="0" err="1" smtClean="0"/>
              <a:t>guest_role.type</a:t>
            </a:r>
            <a:r>
              <a:rPr lang="en-US" dirty="0" smtClean="0"/>
              <a:t> = "Guest"; </a:t>
            </a:r>
          </a:p>
          <a:p>
            <a:r>
              <a:rPr lang="en-US" dirty="0" err="1" smtClean="0"/>
              <a:t>guest_role.displayType</a:t>
            </a:r>
            <a:r>
              <a:rPr lang="en-US" dirty="0" smtClean="0"/>
              <a:t>(); // </a:t>
            </a:r>
            <a:r>
              <a:rPr lang="en-US" dirty="0" err="1" smtClean="0"/>
              <a:t>Output:Guest</a:t>
            </a:r>
            <a:endParaRPr lang="en-US" dirty="0" smtClean="0"/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newadmin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=roles;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newadmin.type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="new admin";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newadmin.displayType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// Output: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????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roles.displayType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// Output: ???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guest_role.displayType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// Output: ???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//console.log(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guest_role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//console.log(roles);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sadmin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Object.create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guest_role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sadmin.displayType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//console.log(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sadmin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2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Abstraction example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person(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fname,lname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let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let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let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getDetails_noaccess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function(){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return (`First name is: ${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Last 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name is: ${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}`);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}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this.getDetails_access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function(){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return (`First name is: ${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 Last 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name is: ${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}`);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}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person1 = new person('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Mukul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','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Latiyan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');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console.log(person1.firstname);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console.log(person1.getDetails_noaccess);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console.log(person1.getDetails_access());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50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Declaring a class</a:t>
            </a:r>
          </a:p>
          <a:p>
            <a:r>
              <a:rPr lang="en-US" dirty="0" smtClean="0"/>
              <a:t>class Polygon { </a:t>
            </a:r>
          </a:p>
          <a:p>
            <a:r>
              <a:rPr lang="en-US" dirty="0" smtClean="0"/>
              <a:t>   constructor(height, width) {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this.height</a:t>
            </a:r>
            <a:r>
              <a:rPr lang="en-US" dirty="0" smtClean="0"/>
              <a:t> = height;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this.width</a:t>
            </a:r>
            <a:r>
              <a:rPr lang="en-US" dirty="0" smtClean="0"/>
              <a:t> = width; </a:t>
            </a:r>
          </a:p>
          <a:p>
            <a:r>
              <a:rPr lang="en-US" dirty="0" smtClean="0"/>
              <a:t>   } </a:t>
            </a:r>
          </a:p>
          <a:p>
            <a:r>
              <a:rPr lang="en-US" dirty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Expression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Polygon = class { </a:t>
            </a:r>
          </a:p>
          <a:p>
            <a:r>
              <a:rPr lang="en-US" dirty="0" smtClean="0"/>
              <a:t>   constructor(height, width) {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this.height</a:t>
            </a:r>
            <a:r>
              <a:rPr lang="en-US" dirty="0" smtClean="0"/>
              <a:t> = height;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this.width</a:t>
            </a:r>
            <a:r>
              <a:rPr lang="en-US" dirty="0" smtClean="0"/>
              <a:t> = width; </a:t>
            </a:r>
          </a:p>
          <a:p>
            <a:r>
              <a:rPr lang="en-US" dirty="0" smtClean="0"/>
              <a:t>   } 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// or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Polygon = class Polygon { </a:t>
            </a:r>
          </a:p>
          <a:p>
            <a:r>
              <a:rPr lang="en-US" dirty="0" smtClean="0"/>
              <a:t>   constructor(height, width) {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this.height</a:t>
            </a:r>
            <a:r>
              <a:rPr lang="en-US" dirty="0" smtClean="0"/>
              <a:t> = height;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this.width</a:t>
            </a:r>
            <a:r>
              <a:rPr lang="en-US" dirty="0" smtClean="0"/>
              <a:t> = width; </a:t>
            </a:r>
          </a:p>
          <a:p>
            <a:r>
              <a:rPr lang="en-US" dirty="0" smtClean="0"/>
              <a:t>   }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89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'use strict' </a:t>
            </a:r>
          </a:p>
          <a:p>
            <a:r>
              <a:rPr lang="en-US" dirty="0" smtClean="0"/>
              <a:t>class Polygon { </a:t>
            </a:r>
          </a:p>
          <a:p>
            <a:r>
              <a:rPr lang="en-US" dirty="0" smtClean="0"/>
              <a:t>   constructor(height, width) {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this.h</a:t>
            </a:r>
            <a:r>
              <a:rPr lang="en-US" dirty="0" smtClean="0"/>
              <a:t> = height;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this.w</a:t>
            </a:r>
            <a:r>
              <a:rPr lang="en-US" dirty="0" smtClean="0"/>
              <a:t> = width;</a:t>
            </a:r>
          </a:p>
          <a:p>
            <a:r>
              <a:rPr lang="en-US" dirty="0" smtClean="0"/>
              <a:t>   } </a:t>
            </a:r>
          </a:p>
          <a:p>
            <a:r>
              <a:rPr lang="en-US" dirty="0" smtClean="0"/>
              <a:t>   test() { </a:t>
            </a:r>
          </a:p>
          <a:p>
            <a:r>
              <a:rPr lang="en-US" dirty="0" smtClean="0"/>
              <a:t>      console.log("The height of the polygon: ", </a:t>
            </a:r>
            <a:r>
              <a:rPr lang="en-US" dirty="0" err="1" smtClean="0"/>
              <a:t>this.h</a:t>
            </a:r>
            <a:r>
              <a:rPr lang="en-US" dirty="0" smtClean="0"/>
              <a:t>) </a:t>
            </a:r>
          </a:p>
          <a:p>
            <a:r>
              <a:rPr lang="en-US" dirty="0" smtClean="0"/>
              <a:t>      console.log("The width of the polygon: ",this. w) </a:t>
            </a:r>
          </a:p>
          <a:p>
            <a:r>
              <a:rPr lang="en-US" dirty="0" smtClean="0"/>
              <a:t>   } </a:t>
            </a:r>
          </a:p>
          <a:p>
            <a:r>
              <a:rPr lang="en-US" dirty="0" smtClean="0"/>
              <a:t>} </a:t>
            </a:r>
          </a:p>
          <a:p>
            <a:endParaRPr lang="en-US" dirty="0" smtClean="0"/>
          </a:p>
          <a:p>
            <a:r>
              <a:rPr lang="en-US" dirty="0" smtClean="0"/>
              <a:t>//creating an instance 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polyObj</a:t>
            </a:r>
            <a:r>
              <a:rPr lang="en-US" dirty="0" smtClean="0"/>
              <a:t> = new Polygon(10,20); </a:t>
            </a:r>
          </a:p>
          <a:p>
            <a:r>
              <a:rPr lang="en-US" dirty="0" err="1" smtClean="0"/>
              <a:t>polyObj.test</a:t>
            </a:r>
            <a:r>
              <a:rPr lang="en-US" dirty="0" smtClean="0"/>
              <a:t>();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40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'use strict' </a:t>
            </a:r>
          </a:p>
          <a:p>
            <a:r>
              <a:rPr lang="en-US" dirty="0" smtClean="0"/>
              <a:t>class Shape { </a:t>
            </a:r>
          </a:p>
          <a:p>
            <a:r>
              <a:rPr lang="en-US" dirty="0" smtClean="0"/>
              <a:t>   constructor(a) {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this.Area</a:t>
            </a:r>
            <a:r>
              <a:rPr lang="en-US" dirty="0" smtClean="0"/>
              <a:t> = a</a:t>
            </a:r>
          </a:p>
          <a:p>
            <a:r>
              <a:rPr lang="en-US" dirty="0" smtClean="0"/>
              <a:t>   } 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class Circle extends Shape {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disp</a:t>
            </a:r>
            <a:r>
              <a:rPr lang="en-US" dirty="0" smtClean="0"/>
              <a:t>() { </a:t>
            </a:r>
          </a:p>
          <a:p>
            <a:r>
              <a:rPr lang="en-US" dirty="0" smtClean="0"/>
              <a:t>      console.log("Area of the circle:  "+</a:t>
            </a:r>
            <a:r>
              <a:rPr lang="en-US" dirty="0" err="1" smtClean="0"/>
              <a:t>this.Area</a:t>
            </a:r>
            <a:r>
              <a:rPr lang="en-US" dirty="0" smtClean="0"/>
              <a:t>) </a:t>
            </a:r>
          </a:p>
          <a:p>
            <a:r>
              <a:rPr lang="en-US" dirty="0" smtClean="0"/>
              <a:t>   } </a:t>
            </a:r>
          </a:p>
          <a:p>
            <a:r>
              <a:rPr lang="en-US" dirty="0" smtClean="0"/>
              <a:t>}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new Circle(223); </a:t>
            </a:r>
          </a:p>
          <a:p>
            <a:r>
              <a:rPr lang="en-US" dirty="0" err="1" smtClean="0"/>
              <a:t>obj.disp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//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Multi-level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dirty="0" smtClean="0"/>
              <a:t>class Root { </a:t>
            </a:r>
          </a:p>
          <a:p>
            <a:r>
              <a:rPr lang="en-US" dirty="0" smtClean="0"/>
              <a:t>   test() { </a:t>
            </a:r>
          </a:p>
          <a:p>
            <a:r>
              <a:rPr lang="en-US" dirty="0" smtClean="0"/>
              <a:t>      console.log("call from parent class") </a:t>
            </a:r>
          </a:p>
          <a:p>
            <a:r>
              <a:rPr lang="en-US" dirty="0" smtClean="0"/>
              <a:t>   } 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class Child extends Root {} </a:t>
            </a:r>
          </a:p>
          <a:p>
            <a:r>
              <a:rPr lang="en-US" dirty="0" smtClean="0"/>
              <a:t>class Leaf extends Child   </a:t>
            </a:r>
          </a:p>
          <a:p>
            <a:endParaRPr lang="en-US" dirty="0" smtClean="0"/>
          </a:p>
          <a:p>
            <a:r>
              <a:rPr lang="en-US" dirty="0" smtClean="0"/>
              <a:t>//indirectly inherits from Root by virtue of inheritance {}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new Leaf();</a:t>
            </a:r>
          </a:p>
          <a:p>
            <a:r>
              <a:rPr lang="en-US" dirty="0" err="1" smtClean="0"/>
              <a:t>obj.test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8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'use strict' 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PrinterClass</a:t>
            </a:r>
            <a:r>
              <a:rPr lang="en-US" dirty="0" smtClean="0"/>
              <a:t> {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doPrint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console.log("</a:t>
            </a:r>
            <a:r>
              <a:rPr lang="en-US" dirty="0" err="1" smtClean="0"/>
              <a:t>doPrint</a:t>
            </a:r>
            <a:r>
              <a:rPr lang="en-US" dirty="0" smtClean="0"/>
              <a:t>() from Parent called…") </a:t>
            </a:r>
          </a:p>
          <a:p>
            <a:r>
              <a:rPr lang="en-US" dirty="0" smtClean="0"/>
              <a:t>   } </a:t>
            </a:r>
          </a:p>
          <a:p>
            <a:r>
              <a:rPr lang="en-US" dirty="0" smtClean="0"/>
              <a:t>}  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StringPrinter</a:t>
            </a:r>
            <a:r>
              <a:rPr lang="en-US" dirty="0" smtClean="0"/>
              <a:t> extends </a:t>
            </a:r>
            <a:r>
              <a:rPr lang="en-US" dirty="0" err="1" smtClean="0"/>
              <a:t>PrinterClass</a:t>
            </a:r>
            <a:r>
              <a:rPr lang="en-US" dirty="0" smtClean="0"/>
              <a:t> {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doPrint</a:t>
            </a:r>
            <a:r>
              <a:rPr lang="en-US" dirty="0" smtClean="0"/>
              <a:t>() { </a:t>
            </a:r>
          </a:p>
          <a:p>
            <a:r>
              <a:rPr lang="en-US" dirty="0" smtClean="0"/>
              <a:t>     // </a:t>
            </a:r>
            <a:r>
              <a:rPr lang="en-US" dirty="0" err="1" smtClean="0"/>
              <a:t>super.doPrint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      console.log("</a:t>
            </a:r>
            <a:r>
              <a:rPr lang="en-US" dirty="0" err="1" smtClean="0"/>
              <a:t>doPrint</a:t>
            </a:r>
            <a:r>
              <a:rPr lang="en-US" dirty="0" smtClean="0"/>
              <a:t>() is printing a string…") </a:t>
            </a:r>
          </a:p>
          <a:p>
            <a:r>
              <a:rPr lang="en-US" dirty="0" smtClean="0"/>
              <a:t>   } </a:t>
            </a:r>
          </a:p>
          <a:p>
            <a:r>
              <a:rPr lang="en-US" dirty="0" smtClean="0"/>
              <a:t>}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new </a:t>
            </a:r>
            <a:r>
              <a:rPr lang="en-US" dirty="0" err="1" smtClean="0"/>
              <a:t>StringPrinter</a:t>
            </a:r>
            <a:r>
              <a:rPr lang="en-US" dirty="0" smtClean="0"/>
              <a:t>() </a:t>
            </a:r>
          </a:p>
          <a:p>
            <a:r>
              <a:rPr lang="en-US" dirty="0" err="1" smtClean="0"/>
              <a:t>obj.doPrint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99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 Employee() {</a:t>
            </a:r>
          </a:p>
          <a:p>
            <a:r>
              <a:rPr lang="en-US" dirty="0" smtClean="0"/>
              <a:t>  this.name = '';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this.dept</a:t>
            </a:r>
            <a:r>
              <a:rPr lang="en-US" dirty="0" smtClean="0"/>
              <a:t> = 'general';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function Manager()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Employee.call</a:t>
            </a:r>
            <a:r>
              <a:rPr lang="en-US" dirty="0" smtClean="0"/>
              <a:t>(this);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this.reports</a:t>
            </a:r>
            <a:r>
              <a:rPr lang="en-US" dirty="0" smtClean="0"/>
              <a:t> = [];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Manager.prototype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Object.create</a:t>
            </a:r>
            <a:r>
              <a:rPr lang="en-US" dirty="0" smtClean="0"/>
              <a:t>(</a:t>
            </a:r>
            <a:r>
              <a:rPr lang="en-US" dirty="0" err="1" smtClean="0"/>
              <a:t>Employee.prototype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Manager.prototype.constructor</a:t>
            </a:r>
            <a:r>
              <a:rPr lang="en-US" dirty="0" smtClean="0"/>
              <a:t> = Manager;</a:t>
            </a:r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WorkerBee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Employee.call</a:t>
            </a:r>
            <a:r>
              <a:rPr lang="en-US" dirty="0" smtClean="0"/>
              <a:t>(this);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this.projects</a:t>
            </a:r>
            <a:r>
              <a:rPr lang="en-US" dirty="0" smtClean="0"/>
              <a:t> = [];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WorkerBee.prototype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Object.create</a:t>
            </a:r>
            <a:r>
              <a:rPr lang="en-US" dirty="0" smtClean="0"/>
              <a:t>(</a:t>
            </a:r>
            <a:r>
              <a:rPr lang="en-US" dirty="0" err="1" smtClean="0"/>
              <a:t>Employee.prototype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WorkerBee.prototype.constructor</a:t>
            </a:r>
            <a:r>
              <a:rPr lang="en-US" dirty="0" smtClean="0"/>
              <a:t> = </a:t>
            </a:r>
            <a:r>
              <a:rPr lang="en-US" dirty="0" err="1" smtClean="0"/>
              <a:t>WorkerBee</a:t>
            </a:r>
            <a:r>
              <a:rPr lang="en-US" dirty="0" smtClean="0"/>
              <a:t>;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SalesPerson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WorkerBee.call</a:t>
            </a:r>
            <a:r>
              <a:rPr lang="en-US" dirty="0" smtClean="0"/>
              <a:t>(this);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this.dept</a:t>
            </a:r>
            <a:r>
              <a:rPr lang="en-US" dirty="0" smtClean="0"/>
              <a:t> = 'sales';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this.quota</a:t>
            </a:r>
            <a:r>
              <a:rPr lang="en-US" dirty="0" smtClean="0"/>
              <a:t> = 100;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SalesPerson.prototype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Object.create</a:t>
            </a:r>
            <a:r>
              <a:rPr lang="en-US" dirty="0" smtClean="0"/>
              <a:t>(</a:t>
            </a:r>
            <a:r>
              <a:rPr lang="en-US" dirty="0" err="1" smtClean="0"/>
              <a:t>WorkerBee.prototype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SalesPerson.prototype.constructor</a:t>
            </a:r>
            <a:r>
              <a:rPr lang="en-US" dirty="0" smtClean="0"/>
              <a:t> = </a:t>
            </a:r>
            <a:r>
              <a:rPr lang="en-US" dirty="0" err="1" smtClean="0"/>
              <a:t>SalesPerson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function Engineer() 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WorkerBee.call</a:t>
            </a:r>
            <a:r>
              <a:rPr lang="en-US" dirty="0" smtClean="0"/>
              <a:t>(this);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this.dept</a:t>
            </a:r>
            <a:r>
              <a:rPr lang="en-US" dirty="0" smtClean="0"/>
              <a:t> = 'engineering';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this.machine</a:t>
            </a:r>
            <a:r>
              <a:rPr lang="en-US" dirty="0" smtClean="0"/>
              <a:t> = '';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Engineer.prototype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Object.create</a:t>
            </a:r>
            <a:r>
              <a:rPr lang="en-US" dirty="0" smtClean="0"/>
              <a:t>(</a:t>
            </a:r>
            <a:r>
              <a:rPr lang="en-US" dirty="0" err="1" smtClean="0"/>
              <a:t>WorkerBee.prototype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Engineer.prototype.constructor</a:t>
            </a:r>
            <a:r>
              <a:rPr lang="en-US" dirty="0" smtClean="0"/>
              <a:t> = Engineer;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me=new Engineer();</a:t>
            </a:r>
          </a:p>
          <a:p>
            <a:r>
              <a:rPr lang="en-US" dirty="0" smtClean="0"/>
              <a:t>console.log(me);</a:t>
            </a:r>
          </a:p>
          <a:p>
            <a:r>
              <a:rPr lang="en-US" dirty="0" err="1" smtClean="0"/>
              <a:t>me.projects</a:t>
            </a:r>
            <a:r>
              <a:rPr lang="en-US" dirty="0" smtClean="0"/>
              <a:t>=['project1','project2'];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me.machine</a:t>
            </a:r>
            <a:r>
              <a:rPr lang="en-US" dirty="0" smtClean="0"/>
              <a:t>="xyz"</a:t>
            </a:r>
          </a:p>
          <a:p>
            <a:r>
              <a:rPr lang="en-US" dirty="0" smtClean="0"/>
              <a:t>console.log(me);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jim</a:t>
            </a:r>
            <a:r>
              <a:rPr lang="en-US" dirty="0" smtClean="0"/>
              <a:t> = new Employee; </a:t>
            </a:r>
          </a:p>
          <a:p>
            <a:r>
              <a:rPr lang="en-US" dirty="0" smtClean="0"/>
              <a:t>// Parentheses can be omitted if the</a:t>
            </a:r>
          </a:p>
          <a:p>
            <a:r>
              <a:rPr lang="en-US" dirty="0" smtClean="0"/>
              <a:t>// constructor takes no arguments.</a:t>
            </a:r>
          </a:p>
          <a:p>
            <a:r>
              <a:rPr lang="en-US" dirty="0" smtClean="0"/>
              <a:t>// jim.name is ''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jim.dept</a:t>
            </a:r>
            <a:r>
              <a:rPr lang="en-US" dirty="0" smtClean="0"/>
              <a:t> is 'general'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sally = new Manager;</a:t>
            </a:r>
          </a:p>
          <a:p>
            <a:r>
              <a:rPr lang="en-US" dirty="0" smtClean="0"/>
              <a:t>// sally.name is ''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sally.dept</a:t>
            </a:r>
            <a:r>
              <a:rPr lang="en-US" dirty="0" smtClean="0"/>
              <a:t> is 'general'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sally.reports</a:t>
            </a:r>
            <a:r>
              <a:rPr lang="en-US" dirty="0" smtClean="0"/>
              <a:t> is []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mark = new </a:t>
            </a:r>
            <a:r>
              <a:rPr lang="en-US" dirty="0" err="1" smtClean="0"/>
              <a:t>WorkerBee</a:t>
            </a:r>
            <a:r>
              <a:rPr lang="en-US" dirty="0" smtClean="0"/>
              <a:t>;</a:t>
            </a:r>
          </a:p>
          <a:p>
            <a:r>
              <a:rPr lang="en-US" dirty="0" smtClean="0"/>
              <a:t>// mark.name is ''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mark.dept</a:t>
            </a:r>
            <a:r>
              <a:rPr lang="en-US" dirty="0" smtClean="0"/>
              <a:t> is 'general'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mark.projects</a:t>
            </a:r>
            <a:r>
              <a:rPr lang="en-US" dirty="0" smtClean="0"/>
              <a:t> is []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fred</a:t>
            </a:r>
            <a:r>
              <a:rPr lang="en-US" dirty="0" smtClean="0"/>
              <a:t> = new </a:t>
            </a:r>
            <a:r>
              <a:rPr lang="en-US" dirty="0" err="1" smtClean="0"/>
              <a:t>SalesPerson</a:t>
            </a:r>
            <a:r>
              <a:rPr lang="en-US" dirty="0" smtClean="0"/>
              <a:t>;</a:t>
            </a:r>
          </a:p>
          <a:p>
            <a:r>
              <a:rPr lang="en-US" dirty="0" smtClean="0"/>
              <a:t>// fred.name is ''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fred.dept</a:t>
            </a:r>
            <a:r>
              <a:rPr lang="en-US" dirty="0" smtClean="0"/>
              <a:t> is 'sales'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fred.projects</a:t>
            </a:r>
            <a:r>
              <a:rPr lang="en-US" dirty="0" smtClean="0"/>
              <a:t> is []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fred.quota</a:t>
            </a:r>
            <a:r>
              <a:rPr lang="en-US" dirty="0" smtClean="0"/>
              <a:t> is 100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jane = new Engineer;</a:t>
            </a:r>
          </a:p>
          <a:p>
            <a:r>
              <a:rPr lang="en-US" dirty="0" smtClean="0"/>
              <a:t>// jane.name is ''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jane.dept</a:t>
            </a:r>
            <a:r>
              <a:rPr lang="en-US" dirty="0" smtClean="0"/>
              <a:t> is 'engineering'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jane.projects</a:t>
            </a:r>
            <a:r>
              <a:rPr lang="en-US" dirty="0" smtClean="0"/>
              <a:t> is []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jane.machine</a:t>
            </a:r>
            <a:r>
              <a:rPr lang="en-US" dirty="0" smtClean="0"/>
              <a:t> is '‘</a:t>
            </a:r>
          </a:p>
          <a:p>
            <a:r>
              <a:rPr lang="en-US" dirty="0" smtClean="0"/>
              <a:t>//==========================================================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Employee()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this.name = '';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this.dept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'general';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Manager()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Employee.call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(this);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this.reports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[];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Manager.prototype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Object.create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Employee.prototype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Manager.prototype.constructor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Manager;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Manager.prototype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=new Employee;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WorkerBee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Employee.call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(this);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this.projects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[];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WorkerBee.prototype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Object.create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Employee.prototype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WorkerBee.prototype.constructor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WorkerBee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WorkerBee.prototype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=new Employee;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SalesPerson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WorkerBee.call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(this);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this.dept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'sales';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this.quota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100;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SalesPerson.prototype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Object.create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WorkerBee.prototype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SalesPerson.prototype.constructor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SalesPerson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SalesPerson.prototype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=new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WorkerBee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Engineer() {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WorkerBee.call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(this);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this.dept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'engineering';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this.machine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'';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Engineer.prototype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Object.create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WorkerBee.prototype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Engineer.prototype.constructor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Engineer;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Engineer.prototype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=new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WorkerBee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me=new Engineer();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console.log(me);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me.projects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=['project1','project2'];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me.machine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="xyz"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console.log(me);</a:t>
            </a:r>
          </a:p>
          <a:p>
            <a:r>
              <a:rPr lang="en-US" dirty="0" smtClean="0"/>
              <a:t>//=================================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Employee=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: '',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'general'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Manager=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Object.create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(Employee)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Manager.reports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[];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console.log(Manager);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91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mySet</a:t>
            </a:r>
            <a:r>
              <a:rPr lang="en-US" dirty="0" smtClean="0"/>
              <a:t> = new Set();</a:t>
            </a:r>
          </a:p>
          <a:p>
            <a:r>
              <a:rPr lang="en-US" dirty="0" err="1" smtClean="0"/>
              <a:t>mySet.add</a:t>
            </a:r>
            <a:r>
              <a:rPr lang="en-US" dirty="0" smtClean="0"/>
              <a:t>(1);</a:t>
            </a:r>
          </a:p>
          <a:p>
            <a:r>
              <a:rPr lang="en-US" dirty="0" err="1" smtClean="0"/>
              <a:t>mySet.add</a:t>
            </a:r>
            <a:r>
              <a:rPr lang="en-US" dirty="0" smtClean="0"/>
              <a:t>('some text');</a:t>
            </a:r>
          </a:p>
          <a:p>
            <a:r>
              <a:rPr lang="en-US" dirty="0" err="1" smtClean="0"/>
              <a:t>mySet.add</a:t>
            </a:r>
            <a:r>
              <a:rPr lang="en-US" dirty="0" smtClean="0"/>
              <a:t>('foo');</a:t>
            </a:r>
          </a:p>
          <a:p>
            <a:endParaRPr lang="en-US" dirty="0" smtClean="0"/>
          </a:p>
          <a:p>
            <a:r>
              <a:rPr lang="en-US" dirty="0" err="1" smtClean="0"/>
              <a:t>mySet.has</a:t>
            </a:r>
            <a:r>
              <a:rPr lang="en-US" dirty="0" smtClean="0"/>
              <a:t>(1); // true</a:t>
            </a:r>
          </a:p>
          <a:p>
            <a:r>
              <a:rPr lang="en-US" dirty="0" err="1" smtClean="0"/>
              <a:t>mySet.delete</a:t>
            </a:r>
            <a:r>
              <a:rPr lang="en-US" dirty="0" smtClean="0"/>
              <a:t>('foo');</a:t>
            </a:r>
          </a:p>
          <a:p>
            <a:r>
              <a:rPr lang="en-US" dirty="0" err="1" smtClean="0"/>
              <a:t>mySet.size</a:t>
            </a:r>
            <a:r>
              <a:rPr lang="en-US" dirty="0" smtClean="0"/>
              <a:t>; // 2</a:t>
            </a:r>
          </a:p>
          <a:p>
            <a:endParaRPr lang="en-US" dirty="0" smtClean="0"/>
          </a:p>
          <a:p>
            <a:r>
              <a:rPr lang="en-US" dirty="0" smtClean="0"/>
              <a:t>for (let item of </a:t>
            </a:r>
            <a:r>
              <a:rPr lang="en-US" dirty="0" err="1" smtClean="0"/>
              <a:t>mySet</a:t>
            </a:r>
            <a:r>
              <a:rPr lang="en-US" dirty="0" smtClean="0"/>
              <a:t>) console.log(item);</a:t>
            </a:r>
          </a:p>
          <a:p>
            <a:r>
              <a:rPr lang="en-US" dirty="0" smtClean="0"/>
              <a:t>// 1</a:t>
            </a:r>
          </a:p>
          <a:p>
            <a:r>
              <a:rPr lang="en-US" dirty="0" smtClean="0"/>
              <a:t>// "some text“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//convert to array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mySet2=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Array.from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console.log(mySet2);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//convert to set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mySet2 = new Set([1, 2, 3, 4]);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console.log(mySet2);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06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//Storing data:</a:t>
            </a:r>
          </a:p>
          <a:p>
            <a:r>
              <a:rPr lang="en-US" dirty="0" err="1" smtClean="0"/>
              <a:t>myObj</a:t>
            </a:r>
            <a:r>
              <a:rPr lang="en-US" dirty="0" smtClean="0"/>
              <a:t> = {name: "John", age: 31, city: "New York"};</a:t>
            </a:r>
          </a:p>
          <a:p>
            <a:r>
              <a:rPr lang="en-US" dirty="0" err="1" smtClean="0"/>
              <a:t>myJSON</a:t>
            </a:r>
            <a:r>
              <a:rPr lang="en-US" dirty="0" smtClean="0"/>
              <a:t> = </a:t>
            </a:r>
            <a:r>
              <a:rPr lang="en-US" dirty="0" err="1" smtClean="0"/>
              <a:t>JSON.stringify</a:t>
            </a:r>
            <a:r>
              <a:rPr lang="en-US" dirty="0" smtClean="0"/>
              <a:t>(</a:t>
            </a:r>
            <a:r>
              <a:rPr lang="en-US" dirty="0" err="1" smtClean="0"/>
              <a:t>myObj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localStorage.setItem</a:t>
            </a:r>
            <a:r>
              <a:rPr lang="en-US" dirty="0" smtClean="0"/>
              <a:t>("</a:t>
            </a:r>
            <a:r>
              <a:rPr lang="en-US" dirty="0" err="1" smtClean="0"/>
              <a:t>testJSON</a:t>
            </a:r>
            <a:r>
              <a:rPr lang="en-US" dirty="0" smtClean="0"/>
              <a:t>", </a:t>
            </a:r>
            <a:r>
              <a:rPr lang="en-US" dirty="0" err="1" smtClean="0"/>
              <a:t>myJSON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//Retrieving data:</a:t>
            </a:r>
          </a:p>
          <a:p>
            <a:r>
              <a:rPr lang="en-US" dirty="0" smtClean="0"/>
              <a:t>text = </a:t>
            </a:r>
            <a:r>
              <a:rPr lang="en-US" dirty="0" err="1" smtClean="0"/>
              <a:t>localStorage.getItem</a:t>
            </a:r>
            <a:r>
              <a:rPr lang="en-US" dirty="0" smtClean="0"/>
              <a:t>("</a:t>
            </a:r>
            <a:r>
              <a:rPr lang="en-US" dirty="0" err="1" smtClean="0"/>
              <a:t>testJSON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JSON.parse</a:t>
            </a:r>
            <a:r>
              <a:rPr lang="en-US" dirty="0" smtClean="0"/>
              <a:t>(text);</a:t>
            </a:r>
          </a:p>
          <a:p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obj.name;</a:t>
            </a:r>
          </a:p>
          <a:p>
            <a:r>
              <a:rPr lang="en-US" dirty="0" smtClean="0"/>
              <a:t>//================================================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xmlhttp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 new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XMLHttpRequest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xmlhttp.onreadystatechange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function() 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if 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this.readyState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== 4 &amp;&amp;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this.status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== 200)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myObj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JSON.parse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this.responseText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("demo").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innerHTML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myObj.name;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xmlhttp.open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("GET", "json_demo.txt", true);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xmlhttp.send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12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</a:t>
            </a:r>
            <a:r>
              <a:rPr lang="en-US" dirty="0" err="1" smtClean="0"/>
              <a:t>sessionStorage</a:t>
            </a:r>
            <a:r>
              <a:rPr lang="en-US" dirty="0" smtClean="0"/>
              <a:t>.(any name)</a:t>
            </a:r>
          </a:p>
          <a:p>
            <a:r>
              <a:rPr lang="en-US" dirty="0" smtClean="0"/>
              <a:t>if( </a:t>
            </a:r>
            <a:r>
              <a:rPr lang="en-US" dirty="0" err="1" smtClean="0"/>
              <a:t>sessionStorage.hits</a:t>
            </a:r>
            <a:r>
              <a:rPr lang="en-US" dirty="0" smtClean="0"/>
              <a:t> )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sessionStorage.hits</a:t>
            </a:r>
            <a:r>
              <a:rPr lang="en-US" dirty="0" smtClean="0"/>
              <a:t> = Number(</a:t>
            </a:r>
            <a:r>
              <a:rPr lang="en-US" dirty="0" err="1" smtClean="0"/>
              <a:t>sessionStorage.hits</a:t>
            </a:r>
            <a:r>
              <a:rPr lang="en-US" dirty="0" smtClean="0"/>
              <a:t>) +1;</a:t>
            </a:r>
          </a:p>
          <a:p>
            <a:r>
              <a:rPr lang="en-US" dirty="0" smtClean="0"/>
              <a:t>         } else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sessionStorage.hits</a:t>
            </a:r>
            <a:r>
              <a:rPr lang="en-US" dirty="0" smtClean="0"/>
              <a:t> = 1;</a:t>
            </a:r>
          </a:p>
          <a:p>
            <a:r>
              <a:rPr lang="en-US" dirty="0" smtClean="0"/>
              <a:t>         }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document.write</a:t>
            </a:r>
            <a:r>
              <a:rPr lang="en-US" dirty="0" smtClean="0"/>
              <a:t>("Total Hits :" + </a:t>
            </a:r>
            <a:r>
              <a:rPr lang="en-US" dirty="0" err="1" smtClean="0"/>
              <a:t>sessionStorage.hits</a:t>
            </a:r>
            <a:r>
              <a:rPr lang="en-US" dirty="0" smtClean="0"/>
              <a:t> 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4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if( </a:t>
            </a:r>
            <a:r>
              <a:rPr lang="en-US" dirty="0" err="1" smtClean="0"/>
              <a:t>localStorage.hits</a:t>
            </a:r>
            <a:r>
              <a:rPr lang="en-US" dirty="0" smtClean="0"/>
              <a:t> )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localStorage.hits</a:t>
            </a:r>
            <a:r>
              <a:rPr lang="en-US" dirty="0" smtClean="0"/>
              <a:t> = Number(</a:t>
            </a:r>
            <a:r>
              <a:rPr lang="en-US" dirty="0" err="1" smtClean="0"/>
              <a:t>localStorage.hits</a:t>
            </a:r>
            <a:r>
              <a:rPr lang="en-US" dirty="0" smtClean="0"/>
              <a:t>) +1;</a:t>
            </a:r>
          </a:p>
          <a:p>
            <a:r>
              <a:rPr lang="en-US" dirty="0" smtClean="0"/>
              <a:t>         } else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localStorage.hits</a:t>
            </a:r>
            <a:r>
              <a:rPr lang="en-US" dirty="0" smtClean="0"/>
              <a:t> = 1;</a:t>
            </a:r>
          </a:p>
          <a:p>
            <a:r>
              <a:rPr lang="en-US" dirty="0" smtClean="0"/>
              <a:t>         }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document.write</a:t>
            </a:r>
            <a:r>
              <a:rPr lang="en-US" dirty="0" smtClean="0"/>
              <a:t>("Total Hits for local :" + </a:t>
            </a:r>
            <a:r>
              <a:rPr lang="en-US" dirty="0" err="1" smtClean="0"/>
              <a:t>localStorage.hits</a:t>
            </a:r>
            <a:r>
              <a:rPr lang="en-US" dirty="0" smtClean="0"/>
              <a:t> );</a:t>
            </a:r>
          </a:p>
          <a:p>
            <a:endParaRPr lang="en-US" dirty="0" smtClean="0"/>
          </a:p>
          <a:p>
            <a:r>
              <a:rPr lang="en-US" dirty="0" smtClean="0"/>
              <a:t>//add</a:t>
            </a:r>
          </a:p>
          <a:p>
            <a:r>
              <a:rPr lang="en-US" dirty="0" err="1" smtClean="0"/>
              <a:t>localStorage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.setItem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'Tom');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get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dirty="0" smtClean="0"/>
              <a:t> cat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 smtClean="0"/>
              <a:t> </a:t>
            </a:r>
            <a:r>
              <a:rPr lang="en-US" dirty="0" err="1" smtClean="0"/>
              <a:t>localStorage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.getItem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//delete</a:t>
            </a:r>
          </a:p>
          <a:p>
            <a:r>
              <a:rPr lang="en-US" dirty="0" err="1" smtClean="0"/>
              <a:t>localStorage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.removeItem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//delete all</a:t>
            </a:r>
          </a:p>
          <a:p>
            <a:r>
              <a:rPr lang="en-US" dirty="0" err="1" smtClean="0"/>
              <a:t>localStorage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.clear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0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&lt;div id="demo"&gt;</a:t>
            </a:r>
          </a:p>
          <a:p>
            <a:r>
              <a:rPr lang="en-US" dirty="0" smtClean="0"/>
              <a:t>&lt;h2&gt;The </a:t>
            </a:r>
            <a:r>
              <a:rPr lang="en-US" dirty="0" err="1" smtClean="0"/>
              <a:t>XMLHttpRequest</a:t>
            </a:r>
            <a:r>
              <a:rPr lang="en-US" dirty="0" smtClean="0"/>
              <a:t> Object&lt;/h2&gt;</a:t>
            </a:r>
          </a:p>
          <a:p>
            <a:r>
              <a:rPr lang="en-US" dirty="0" smtClean="0"/>
              <a:t>&lt;button type="button"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loadDoc</a:t>
            </a:r>
            <a:r>
              <a:rPr lang="en-US" dirty="0" smtClean="0"/>
              <a:t>()"&gt;Change Content&lt;/button&gt;</a:t>
            </a:r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loadDoc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xhttp</a:t>
            </a:r>
            <a:r>
              <a:rPr lang="en-US" dirty="0" smtClean="0"/>
              <a:t> = new </a:t>
            </a:r>
            <a:r>
              <a:rPr lang="en-US" dirty="0" err="1" smtClean="0"/>
              <a:t>XMLHttpRequest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xhttp.onreadystatechange</a:t>
            </a:r>
            <a:r>
              <a:rPr lang="en-US" dirty="0" smtClean="0"/>
              <a:t> = function() {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this.readyState</a:t>
            </a:r>
            <a:r>
              <a:rPr lang="en-US" dirty="0" smtClean="0"/>
              <a:t> == 4 &amp;&amp; </a:t>
            </a:r>
            <a:r>
              <a:rPr lang="en-US" dirty="0" err="1" smtClean="0"/>
              <a:t>this.status</a:t>
            </a:r>
            <a:r>
              <a:rPr lang="en-US" dirty="0" smtClean="0"/>
              <a:t> == 200) 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this.responseText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xhttp.open</a:t>
            </a:r>
            <a:r>
              <a:rPr lang="en-US" dirty="0" smtClean="0"/>
              <a:t>("GET", "info.html", true);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xhttp.send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&lt;/script&gt;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79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{  prop: 42};</a:t>
            </a:r>
          </a:p>
          <a:p>
            <a:r>
              <a:rPr lang="en-US" dirty="0" err="1" smtClean="0"/>
              <a:t>Object.freeze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obj.prop</a:t>
            </a:r>
            <a:r>
              <a:rPr lang="en-US" dirty="0" smtClean="0"/>
              <a:t> = 33;// Throws an error in strict mode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obj.prop</a:t>
            </a:r>
            <a:r>
              <a:rPr lang="en-US" dirty="0" smtClean="0"/>
              <a:t>);// expected output: 42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35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object1 = {  property1: 42};</a:t>
            </a:r>
          </a:p>
          <a:p>
            <a:r>
              <a:rPr lang="en-US" dirty="0" err="1" smtClean="0"/>
              <a:t>Object.seal</a:t>
            </a:r>
            <a:r>
              <a:rPr lang="en-US" dirty="0" smtClean="0"/>
              <a:t>(object1);</a:t>
            </a:r>
          </a:p>
          <a:p>
            <a:r>
              <a:rPr lang="en-US" dirty="0" smtClean="0"/>
              <a:t>object1.property1 = 33;</a:t>
            </a:r>
          </a:p>
          <a:p>
            <a:r>
              <a:rPr lang="en-US" dirty="0" smtClean="0"/>
              <a:t>console.log(object1.property1);// expected output: 33</a:t>
            </a:r>
          </a:p>
          <a:p>
            <a:r>
              <a:rPr lang="en-US" dirty="0" smtClean="0"/>
              <a:t>delete object1.property1; // cannot delete when sealed</a:t>
            </a:r>
          </a:p>
          <a:p>
            <a:r>
              <a:rPr lang="en-US" dirty="0" smtClean="0"/>
              <a:t>console.log(object1.property1);// expected output: 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7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o = {</a:t>
            </a:r>
          </a:p>
          <a:p>
            <a:r>
              <a:rPr lang="en-US" dirty="0" smtClean="0"/>
              <a:t>  a: 7,</a:t>
            </a:r>
          </a:p>
          <a:p>
            <a:r>
              <a:rPr lang="en-US" dirty="0" smtClean="0"/>
              <a:t>  get b() { 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this.a</a:t>
            </a:r>
            <a:r>
              <a:rPr lang="en-US" dirty="0" smtClean="0"/>
              <a:t> + 1;</a:t>
            </a:r>
          </a:p>
          <a:p>
            <a:r>
              <a:rPr lang="en-US" dirty="0" smtClean="0"/>
              <a:t>  },</a:t>
            </a:r>
          </a:p>
          <a:p>
            <a:r>
              <a:rPr lang="en-US" dirty="0" smtClean="0"/>
              <a:t>  set c(x)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this.a</a:t>
            </a:r>
            <a:r>
              <a:rPr lang="en-US" dirty="0" smtClean="0"/>
              <a:t> = x / 2;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console.log(</a:t>
            </a:r>
            <a:r>
              <a:rPr lang="en-US" dirty="0" err="1" smtClean="0"/>
              <a:t>o.a</a:t>
            </a:r>
            <a:r>
              <a:rPr lang="en-US" dirty="0" smtClean="0"/>
              <a:t>); // 7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o.b</a:t>
            </a:r>
            <a:r>
              <a:rPr lang="en-US" dirty="0" smtClean="0"/>
              <a:t>); // 8</a:t>
            </a:r>
          </a:p>
          <a:p>
            <a:r>
              <a:rPr lang="en-US" dirty="0" err="1" smtClean="0"/>
              <a:t>o.c</a:t>
            </a:r>
            <a:r>
              <a:rPr lang="en-US" dirty="0" smtClean="0"/>
              <a:t> = 50;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o.a</a:t>
            </a:r>
            <a:r>
              <a:rPr lang="en-US" dirty="0" smtClean="0"/>
              <a:t>); // 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57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{};</a:t>
            </a:r>
          </a:p>
          <a:p>
            <a:r>
              <a:rPr lang="en-US" dirty="0" err="1" smtClean="0"/>
              <a:t>Object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.defineProperty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dirty="0" err="1" smtClean="0"/>
              <a:t>obj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'key',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 smtClean="0"/>
              <a:t> enumerable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false,</a:t>
            </a:r>
            <a:r>
              <a:rPr lang="en-US" dirty="0" smtClean="0"/>
              <a:t> configurable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false,</a:t>
            </a:r>
            <a:r>
              <a:rPr lang="en-US" dirty="0" smtClean="0"/>
              <a:t> writable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false,</a:t>
            </a:r>
            <a:r>
              <a:rPr lang="en-US" dirty="0" smtClean="0"/>
              <a:t> value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'static'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3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08/02/2023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1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08/02/2023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2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08/02/2023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14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50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36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9883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23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6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865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129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832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08/02/2023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75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1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361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23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08/02/2023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1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08/02/2023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9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08/02/2023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8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08/02/2023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08/02/2023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8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08/02/2023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5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08/02/2023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6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CC04-FC71-4D90-B1EB-F77A2C21E668}" type="datetimeFigureOut">
              <a:rPr lang="en-US" smtClean="0"/>
              <a:t>08/02/2023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9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85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effectLst/>
              </a:rPr>
              <a:t>setTimeout</a:t>
            </a:r>
            <a:r>
              <a:rPr lang="en-US" b="0" dirty="0">
                <a:effectLst/>
              </a:rPr>
              <a:t>() Method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setTimeout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method calls a function or evaluates an expression after a </a:t>
            </a:r>
            <a:r>
              <a:rPr lang="en-US" dirty="0" smtClean="0"/>
              <a:t>specified </a:t>
            </a:r>
            <a:r>
              <a:rPr lang="en-US" dirty="0"/>
              <a:t>number of milliseconds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 alert(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},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7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Object.freeze</a:t>
            </a:r>
            <a:r>
              <a:rPr lang="en-US" dirty="0" smtClean="0"/>
              <a:t>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Object.freeze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method freezes an object. A frozen object can no longer be changed; freezing an object prevents new properties from being added to it, existing properties from being removed, prevents changing the </a:t>
            </a:r>
            <a:r>
              <a:rPr lang="en-US" dirty="0" err="1"/>
              <a:t>enumerability</a:t>
            </a:r>
            <a:r>
              <a:rPr lang="en-US" dirty="0"/>
              <a:t>, configurability, or </a:t>
            </a:r>
            <a:r>
              <a:rPr lang="en-US" dirty="0" err="1"/>
              <a:t>writability</a:t>
            </a:r>
            <a:r>
              <a:rPr lang="en-US" dirty="0"/>
              <a:t> of existing properties, and prevents the values of existing properties from being changed</a:t>
            </a:r>
          </a:p>
        </p:txBody>
      </p:sp>
    </p:spTree>
    <p:extLst>
      <p:ext uri="{BB962C8B-B14F-4D97-AF65-F5344CB8AC3E}">
        <p14:creationId xmlns:p14="http://schemas.microsoft.com/office/powerpoint/2010/main" val="39140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Object.seal</a:t>
            </a:r>
            <a:r>
              <a:rPr lang="en-US" dirty="0" smtClean="0">
                <a:effectLst/>
              </a:rPr>
              <a:t>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Object.seal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method seals an object, preventing new properties from being added to </a:t>
            </a:r>
            <a:r>
              <a:rPr lang="en-US" dirty="0" smtClean="0"/>
              <a:t>it Values </a:t>
            </a:r>
            <a:r>
              <a:rPr lang="en-US" dirty="0"/>
              <a:t>of present properties can still be changed as long as they are writable.</a:t>
            </a:r>
          </a:p>
        </p:txBody>
      </p:sp>
    </p:spTree>
    <p:extLst>
      <p:ext uri="{BB962C8B-B14F-4D97-AF65-F5344CB8AC3E}">
        <p14:creationId xmlns:p14="http://schemas.microsoft.com/office/powerpoint/2010/main" val="3574799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getters and setters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getter is a method that </a:t>
            </a:r>
            <a:r>
              <a:rPr lang="en-US" dirty="0">
                <a:solidFill>
                  <a:srgbClr val="FF0000"/>
                </a:solidFill>
              </a:rPr>
              <a:t>gets</a:t>
            </a:r>
            <a:r>
              <a:rPr lang="en-US" dirty="0"/>
              <a:t> the value of a specific property. A setter is a method that </a:t>
            </a:r>
            <a:r>
              <a:rPr lang="en-US" dirty="0">
                <a:solidFill>
                  <a:srgbClr val="FF0000"/>
                </a:solidFill>
              </a:rPr>
              <a:t>sets</a:t>
            </a:r>
            <a:r>
              <a:rPr lang="en-US" dirty="0"/>
              <a:t> the value of a specific property.</a:t>
            </a:r>
          </a:p>
        </p:txBody>
      </p:sp>
    </p:spTree>
    <p:extLst>
      <p:ext uri="{BB962C8B-B14F-4D97-AF65-F5344CB8AC3E}">
        <p14:creationId xmlns:p14="http://schemas.microsoft.com/office/powerpoint/2010/main" val="118486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Object.defineProperty</a:t>
            </a:r>
            <a:r>
              <a:rPr lang="en-US" dirty="0">
                <a:effectLst/>
              </a:rPr>
              <a:t>()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Configurable</a:t>
            </a:r>
            <a:r>
              <a:rPr lang="en-US" dirty="0" smtClean="0"/>
              <a:t> true if </a:t>
            </a:r>
            <a:r>
              <a:rPr lang="en-US" dirty="0"/>
              <a:t>the property may be deleted from the corresponding object. </a:t>
            </a:r>
            <a:r>
              <a:rPr lang="en-US" dirty="0">
                <a:solidFill>
                  <a:srgbClr val="FF0000"/>
                </a:solidFill>
              </a:rPr>
              <a:t>Defaults to false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Enumerable</a:t>
            </a:r>
            <a:r>
              <a:rPr lang="en-US" dirty="0" smtClean="0"/>
              <a:t> true </a:t>
            </a:r>
            <a:r>
              <a:rPr lang="en-US" dirty="0"/>
              <a:t>if and only if this property shows up during enumeration of the properties on the corresponding object. </a:t>
            </a:r>
            <a:r>
              <a:rPr lang="en-US" dirty="0">
                <a:solidFill>
                  <a:srgbClr val="FF0000"/>
                </a:solidFill>
              </a:rPr>
              <a:t>Defaults to false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  </a:t>
            </a:r>
            <a:r>
              <a:rPr lang="en-US" dirty="0"/>
              <a:t>Can be any valid JavaScript value (number, object, function, </a:t>
            </a:r>
            <a:r>
              <a:rPr lang="en-US" dirty="0" err="1"/>
              <a:t>etc</a:t>
            </a:r>
            <a:r>
              <a:rPr lang="en-US" dirty="0"/>
              <a:t>). </a:t>
            </a:r>
            <a:r>
              <a:rPr lang="en-US" dirty="0">
                <a:solidFill>
                  <a:srgbClr val="FF0000"/>
                </a:solidFill>
              </a:rPr>
              <a:t>Defaults to undefined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Writable</a:t>
            </a:r>
            <a:r>
              <a:rPr lang="en-US" dirty="0" smtClean="0"/>
              <a:t> true </a:t>
            </a:r>
            <a:r>
              <a:rPr lang="en-US" dirty="0"/>
              <a:t>if the value associated with the property may be changed with an assignment operator. </a:t>
            </a:r>
            <a:r>
              <a:rPr lang="en-US" dirty="0">
                <a:solidFill>
                  <a:srgbClr val="FF0000"/>
                </a:solidFill>
              </a:rPr>
              <a:t>Defaults to false.</a:t>
            </a:r>
          </a:p>
        </p:txBody>
      </p:sp>
    </p:spTree>
    <p:extLst>
      <p:ext uri="{BB962C8B-B14F-4D97-AF65-F5344CB8AC3E}">
        <p14:creationId xmlns:p14="http://schemas.microsoft.com/office/powerpoint/2010/main" val="1700204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Object.defineProperty</a:t>
            </a:r>
            <a:r>
              <a:rPr lang="en-US" dirty="0">
                <a:effectLst/>
              </a:rPr>
              <a:t>()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Get</a:t>
            </a:r>
            <a:r>
              <a:rPr lang="en-US" dirty="0" smtClean="0"/>
              <a:t>  The </a:t>
            </a:r>
            <a:r>
              <a:rPr lang="en-US" dirty="0"/>
              <a:t>return value will be used as the value of the property. </a:t>
            </a:r>
            <a:r>
              <a:rPr lang="en-US" dirty="0">
                <a:solidFill>
                  <a:srgbClr val="FF0000"/>
                </a:solidFill>
              </a:rPr>
              <a:t>Defaults to undefined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Set</a:t>
            </a:r>
            <a:r>
              <a:rPr lang="en-US" dirty="0" smtClean="0"/>
              <a:t> with </a:t>
            </a:r>
            <a:r>
              <a:rPr lang="en-US" dirty="0"/>
              <a:t>this set to the object through which the property is assigned. </a:t>
            </a:r>
            <a:r>
              <a:rPr lang="en-US" dirty="0">
                <a:solidFill>
                  <a:srgbClr val="FF0000"/>
                </a:solidFill>
              </a:rPr>
              <a:t>Defaults to undefined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02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469" y="5113213"/>
            <a:ext cx="8683348" cy="1143000"/>
          </a:xfrm>
        </p:spPr>
        <p:txBody>
          <a:bodyPr/>
          <a:lstStyle/>
          <a:p>
            <a:r>
              <a:rPr lang="en-US" dirty="0" err="1"/>
              <a:t>Object.defineProperties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4683370" cy="347472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Object.defineProperties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method defines new or modifies existing properties directly on an object, returning the object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370" y="731521"/>
            <a:ext cx="4449274" cy="35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6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928" y="5221253"/>
            <a:ext cx="11413671" cy="1143000"/>
          </a:xfrm>
        </p:spPr>
        <p:txBody>
          <a:bodyPr/>
          <a:lstStyle/>
          <a:p>
            <a:r>
              <a:rPr lang="en-US" b="0" dirty="0">
                <a:effectLst/>
              </a:rPr>
              <a:t>Object-Oriented Programming Concepts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26671" y="731519"/>
            <a:ext cx="9780815" cy="448973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Method</a:t>
            </a:r>
            <a:r>
              <a:rPr lang="en-US" dirty="0"/>
              <a:t> − Methods facilitate communication between objects</a:t>
            </a:r>
            <a:r>
              <a:rPr lang="en-US" dirty="0" smtClean="0"/>
              <a:t>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Functions</a:t>
            </a:r>
            <a:r>
              <a:rPr lang="en-US" dirty="0"/>
              <a:t> − Functions represent actions an object can take. They are also at times referred to as methods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b="1" dirty="0">
                <a:solidFill>
                  <a:srgbClr val="FF0000"/>
                </a:solidFill>
              </a:rPr>
              <a:t>Object</a:t>
            </a:r>
            <a:r>
              <a:rPr lang="en-US" dirty="0"/>
              <a:t> − An object is a real-time representation of any </a:t>
            </a:r>
            <a:r>
              <a:rPr lang="en-US" dirty="0" smtClean="0"/>
              <a:t>entity</a:t>
            </a:r>
          </a:p>
          <a:p>
            <a:r>
              <a:rPr lang="en-US" b="1" dirty="0">
                <a:solidFill>
                  <a:srgbClr val="FF0000"/>
                </a:solidFill>
              </a:rPr>
              <a:t>Encapsulation</a:t>
            </a:r>
            <a:r>
              <a:rPr lang="en-US" dirty="0"/>
              <a:t> – The process of wrapping property and function within a single unit is known as encapsulation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Inheritance</a:t>
            </a:r>
            <a:r>
              <a:rPr lang="en-US" dirty="0"/>
              <a:t> – It is a concept in which some property and methods of an Object is being used by another </a:t>
            </a:r>
            <a:r>
              <a:rPr lang="en-US" dirty="0" smtClean="0"/>
              <a:t>Object</a:t>
            </a:r>
          </a:p>
          <a:p>
            <a:r>
              <a:rPr lang="en-US" b="1" dirty="0">
                <a:solidFill>
                  <a:srgbClr val="FF0000"/>
                </a:solidFill>
              </a:rPr>
              <a:t>Class</a:t>
            </a:r>
            <a:r>
              <a:rPr lang="en-US" dirty="0"/>
              <a:t> − A class in terms of OOP is a blueprint for creating objects. A class encapsulates data for the object</a:t>
            </a:r>
            <a:r>
              <a:rPr lang="en-US" dirty="0" smtClean="0"/>
              <a:t>.</a:t>
            </a:r>
          </a:p>
          <a:p>
            <a:pPr marL="502920" lvl="2"/>
            <a:r>
              <a:rPr lang="en-US" b="1" dirty="0">
                <a:solidFill>
                  <a:srgbClr val="FF0000"/>
                </a:solidFill>
              </a:rPr>
              <a:t>Constructors</a:t>
            </a:r>
            <a:r>
              <a:rPr lang="en-US" dirty="0"/>
              <a:t> − Responsible for allocating memory for the objects of the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757" y="4372168"/>
            <a:ext cx="10241644" cy="1143000"/>
          </a:xfrm>
        </p:spPr>
        <p:txBody>
          <a:bodyPr/>
          <a:lstStyle/>
          <a:p>
            <a:r>
              <a:rPr lang="en-US" b="0" dirty="0">
                <a:effectLst/>
              </a:rPr>
              <a:t>Object() </a:t>
            </a:r>
            <a:r>
              <a:rPr lang="en-US" dirty="0" smtClean="0"/>
              <a:t>Constructor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 a constructor function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does not have a value. It is a substitute for the new object. The value of this will become the new object when a new object is created.</a:t>
            </a:r>
          </a:p>
        </p:txBody>
      </p:sp>
    </p:spTree>
    <p:extLst>
      <p:ext uri="{BB962C8B-B14F-4D97-AF65-F5344CB8AC3E}">
        <p14:creationId xmlns:p14="http://schemas.microsoft.com/office/powerpoint/2010/main" val="8594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prototype(</a:t>
            </a:r>
            <a:r>
              <a:rPr lang="en-US" dirty="0" smtClean="0">
                <a:solidFill>
                  <a:srgbClr val="FF0000"/>
                </a:solidFill>
              </a:rPr>
              <a:t>hierarchy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 A prototype-based language has the notion of a prototypical object, an object used as a template from which to get the initial properties for a new object. Any object can specify its own </a:t>
            </a:r>
            <a:r>
              <a:rPr lang="en-US" dirty="0" smtClean="0"/>
              <a:t>properties</a:t>
            </a:r>
          </a:p>
          <a:p>
            <a:r>
              <a:rPr lang="en-US" dirty="0"/>
              <a:t> any object can be associated as the </a:t>
            </a:r>
            <a:r>
              <a:rPr lang="en-US" i="1" dirty="0"/>
              <a:t>prototype</a:t>
            </a:r>
            <a:r>
              <a:rPr lang="en-US" dirty="0"/>
              <a:t> for another object, allowing the second object to share the first object's properties.</a:t>
            </a:r>
          </a:p>
        </p:txBody>
      </p:sp>
    </p:spTree>
    <p:extLst>
      <p:ext uri="{BB962C8B-B14F-4D97-AF65-F5344CB8AC3E}">
        <p14:creationId xmlns:p14="http://schemas.microsoft.com/office/powerpoint/2010/main" val="615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The </a:t>
            </a:r>
            <a:r>
              <a:rPr lang="en-US" b="0" dirty="0" err="1">
                <a:effectLst/>
              </a:rPr>
              <a:t>Object.create</a:t>
            </a:r>
            <a:r>
              <a:rPr lang="en-US" b="0" dirty="0">
                <a:effectLst/>
              </a:rPr>
              <a:t> Method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Objects can also be created using the </a:t>
            </a:r>
            <a:r>
              <a:rPr lang="en-US" b="1" dirty="0" err="1">
                <a:solidFill>
                  <a:srgbClr val="FF0000"/>
                </a:solidFill>
              </a:rPr>
              <a:t>Object.create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dirty="0"/>
              <a:t> method. It allows you to create the prototype for the object you want, without having to define a constructor function.</a:t>
            </a:r>
          </a:p>
        </p:txBody>
      </p:sp>
    </p:spTree>
    <p:extLst>
      <p:ext uri="{BB962C8B-B14F-4D97-AF65-F5344CB8AC3E}">
        <p14:creationId xmlns:p14="http://schemas.microsoft.com/office/powerpoint/2010/main" val="292473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effectLst/>
              </a:rPr>
              <a:t>setInterval</a:t>
            </a:r>
            <a:r>
              <a:rPr lang="en-US" b="0" dirty="0">
                <a:effectLst/>
              </a:rPr>
              <a:t>() Method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setInterval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method calls a function or evaluates an expression at specified intervals (in milliseconds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setInterval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method will continue calling the function until </a:t>
            </a:r>
            <a:r>
              <a:rPr lang="en-US" dirty="0" err="1">
                <a:solidFill>
                  <a:srgbClr val="FF0000"/>
                </a:solidFill>
              </a:rPr>
              <a:t>clearInterval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is called, or the </a:t>
            </a:r>
            <a:r>
              <a:rPr lang="en-US" dirty="0">
                <a:solidFill>
                  <a:srgbClr val="FF0000"/>
                </a:solidFill>
              </a:rPr>
              <a:t>window is closed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setInterval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 alert(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},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encapsulation</a:t>
            </a:r>
            <a:r>
              <a:rPr lang="en-US" dirty="0"/>
              <a:t> refers to </a:t>
            </a:r>
            <a:r>
              <a:rPr lang="en-US" dirty="0">
                <a:solidFill>
                  <a:srgbClr val="FF0000"/>
                </a:solidFill>
              </a:rPr>
              <a:t>hiding of data </a:t>
            </a:r>
            <a:r>
              <a:rPr lang="en-US" dirty="0"/>
              <a:t>or data Abstraction which means representing essential features hiding the background detail</a:t>
            </a:r>
          </a:p>
        </p:txBody>
      </p:sp>
    </p:spTree>
    <p:extLst>
      <p:ext uri="{BB962C8B-B14F-4D97-AF65-F5344CB8AC3E}">
        <p14:creationId xmlns:p14="http://schemas.microsoft.com/office/powerpoint/2010/main" val="1722278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 Classes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Object Orientation, considers a program as a </a:t>
            </a:r>
            <a:r>
              <a:rPr lang="en-US" dirty="0">
                <a:solidFill>
                  <a:srgbClr val="FF0000"/>
                </a:solidFill>
              </a:rPr>
              <a:t>collection of objects</a:t>
            </a:r>
            <a:r>
              <a:rPr lang="en-US" dirty="0"/>
              <a:t> that communicates with each other via mechanism called </a:t>
            </a:r>
            <a:r>
              <a:rPr lang="en-US" b="1" dirty="0"/>
              <a:t>methods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/>
              <a:t>A class definition can include the following −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Constructors</a:t>
            </a:r>
            <a:r>
              <a:rPr lang="en-US" dirty="0"/>
              <a:t> − Responsible for allocating memory for the objects of the class.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Functions</a:t>
            </a:r>
            <a:r>
              <a:rPr lang="en-US" dirty="0"/>
              <a:t> − Functions represent actions an object can take. They are also at times referred to as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1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Accessing Functions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Creating Objects</a:t>
            </a:r>
          </a:p>
          <a:p>
            <a:pPr lvl="1"/>
            <a:r>
              <a:rPr lang="en-US" dirty="0"/>
              <a:t>To create an instance of the class, use the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keyword followed by the class name.</a:t>
            </a:r>
          </a:p>
          <a:p>
            <a:r>
              <a:rPr lang="en-US" dirty="0"/>
              <a:t>Accessing Functions</a:t>
            </a:r>
          </a:p>
          <a:p>
            <a:pPr lvl="1"/>
            <a:r>
              <a:rPr lang="en-US" dirty="0"/>
              <a:t>A class’s attributes and functions can be accessed through the object. Use the ‘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/>
              <a:t>’ </a:t>
            </a:r>
            <a:r>
              <a:rPr lang="en-US" b="1" dirty="0"/>
              <a:t>dot notation</a:t>
            </a:r>
            <a:r>
              <a:rPr lang="en-US" dirty="0"/>
              <a:t> (called as the period) to access the data members of a class.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2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Class Inheritance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Inheritance is the ability of a program to create new entities from an existing entity - here a class. The class that is extended to create newer classes is called the </a:t>
            </a:r>
            <a:r>
              <a:rPr lang="en-US" b="1" dirty="0">
                <a:solidFill>
                  <a:srgbClr val="FF0000"/>
                </a:solidFill>
              </a:rPr>
              <a:t>parent class/super class</a:t>
            </a:r>
            <a:r>
              <a:rPr lang="en-US" dirty="0"/>
              <a:t>. The newly created classes are called the </a:t>
            </a:r>
            <a:r>
              <a:rPr lang="en-US" b="1" dirty="0">
                <a:solidFill>
                  <a:srgbClr val="FF0000"/>
                </a:solidFill>
              </a:rPr>
              <a:t>child/sub classes</a:t>
            </a:r>
            <a:r>
              <a:rPr lang="en-US" dirty="0"/>
              <a:t>.</a:t>
            </a:r>
          </a:p>
          <a:p>
            <a:r>
              <a:rPr lang="en-US" dirty="0"/>
              <a:t>A class inherits from another class using the ‘</a:t>
            </a:r>
            <a:r>
              <a:rPr lang="en-US" dirty="0">
                <a:solidFill>
                  <a:srgbClr val="FF0000"/>
                </a:solidFill>
              </a:rPr>
              <a:t>extends</a:t>
            </a:r>
            <a:r>
              <a:rPr lang="en-US" dirty="0"/>
              <a:t>’ keyword. Child classes inherit all properties and methods except constructors from the parent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1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72168"/>
            <a:ext cx="11968843" cy="1143000"/>
          </a:xfrm>
        </p:spPr>
        <p:txBody>
          <a:bodyPr/>
          <a:lstStyle/>
          <a:p>
            <a:r>
              <a:rPr lang="en-US" dirty="0"/>
              <a:t>Class Inheritance and 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Method Overriding</a:t>
            </a:r>
            <a:r>
              <a:rPr lang="en-US" dirty="0"/>
              <a:t> is a mechanism by which the child class redefines the superclass method.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child class to invoke its parent class data member. This is achieved by using the </a:t>
            </a:r>
            <a:r>
              <a:rPr lang="en-US" b="1" dirty="0">
                <a:solidFill>
                  <a:srgbClr val="FF0000"/>
                </a:solidFill>
              </a:rPr>
              <a:t>super</a:t>
            </a:r>
            <a:r>
              <a:rPr lang="en-US" dirty="0"/>
              <a:t> keyword. The super keyword is used to refer to the immediate parent of a class.</a:t>
            </a:r>
          </a:p>
        </p:txBody>
      </p:sp>
    </p:spTree>
    <p:extLst>
      <p:ext uri="{BB962C8B-B14F-4D97-AF65-F5344CB8AC3E}">
        <p14:creationId xmlns:p14="http://schemas.microsoft.com/office/powerpoint/2010/main" val="168054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400" y="5595646"/>
            <a:ext cx="8683348" cy="1143000"/>
          </a:xfrm>
        </p:spPr>
        <p:txBody>
          <a:bodyPr/>
          <a:lstStyle/>
          <a:p>
            <a:r>
              <a:rPr lang="en-US" dirty="0">
                <a:effectLst/>
              </a:rPr>
              <a:t>The employee example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29698" name="Picture 2" descr="https://mdn.mozillademos.org/files/3060/figure8.1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266" y="500401"/>
            <a:ext cx="3550481" cy="291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2668" y="517333"/>
            <a:ext cx="77215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rgbClr val="FF0000"/>
                </a:solidFill>
              </a:rPr>
              <a:t>Employee</a:t>
            </a:r>
            <a:r>
              <a:rPr lang="en-US" sz="2000" dirty="0" smtClean="0"/>
              <a:t> has the properties </a:t>
            </a:r>
            <a:r>
              <a:rPr lang="en-US" sz="2000" dirty="0" smtClean="0">
                <a:solidFill>
                  <a:srgbClr val="FF0000"/>
                </a:solidFill>
              </a:rPr>
              <a:t>name</a:t>
            </a:r>
            <a:r>
              <a:rPr lang="en-US" sz="2000" dirty="0" smtClean="0"/>
              <a:t> (whose value defaults to the empty string) and </a:t>
            </a:r>
            <a:r>
              <a:rPr lang="en-US" sz="2000" dirty="0" err="1" smtClean="0">
                <a:solidFill>
                  <a:srgbClr val="FF0000"/>
                </a:solidFill>
              </a:rPr>
              <a:t>dept</a:t>
            </a:r>
            <a:r>
              <a:rPr lang="en-US" sz="2000" dirty="0" smtClean="0"/>
              <a:t> (whose value defaults to "</a:t>
            </a:r>
            <a:r>
              <a:rPr lang="en-US" sz="2000" dirty="0" smtClean="0">
                <a:solidFill>
                  <a:srgbClr val="FF0000"/>
                </a:solidFill>
              </a:rPr>
              <a:t>general</a:t>
            </a:r>
            <a:r>
              <a:rPr lang="en-US" sz="2000" dirty="0" smtClean="0"/>
              <a:t>").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rgbClr val="FF0000"/>
                </a:solidFill>
              </a:rPr>
              <a:t>Manager</a:t>
            </a:r>
            <a:r>
              <a:rPr lang="en-US" sz="2000" dirty="0" smtClean="0"/>
              <a:t> is based on </a:t>
            </a:r>
            <a:r>
              <a:rPr lang="en-US" sz="2000" dirty="0" smtClean="0">
                <a:solidFill>
                  <a:srgbClr val="FF0000"/>
                </a:solidFill>
              </a:rPr>
              <a:t>Employee</a:t>
            </a:r>
            <a:r>
              <a:rPr lang="en-US" sz="2000" dirty="0" smtClean="0"/>
              <a:t>. It adds the </a:t>
            </a:r>
            <a:r>
              <a:rPr lang="en-US" sz="2000" dirty="0" smtClean="0">
                <a:solidFill>
                  <a:srgbClr val="FF0000"/>
                </a:solidFill>
              </a:rPr>
              <a:t>reports</a:t>
            </a:r>
            <a:r>
              <a:rPr lang="en-US" sz="2000" dirty="0" smtClean="0"/>
              <a:t> property (whose value defaults to an empty array, intended to have an array of Employee objects as its value).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solidFill>
                  <a:srgbClr val="FF0000"/>
                </a:solidFill>
              </a:rPr>
              <a:t>WorkerBee</a:t>
            </a:r>
            <a:r>
              <a:rPr lang="en-US" sz="2000" dirty="0" smtClean="0"/>
              <a:t> is also based on </a:t>
            </a:r>
            <a:r>
              <a:rPr lang="en-US" sz="2000" dirty="0" smtClean="0">
                <a:solidFill>
                  <a:srgbClr val="FF0000"/>
                </a:solidFill>
              </a:rPr>
              <a:t>Employee</a:t>
            </a:r>
            <a:r>
              <a:rPr lang="en-US" sz="2000" dirty="0" smtClean="0"/>
              <a:t>. It adds the </a:t>
            </a:r>
            <a:r>
              <a:rPr lang="en-US" sz="2000" dirty="0" smtClean="0">
                <a:solidFill>
                  <a:srgbClr val="FF0000"/>
                </a:solidFill>
              </a:rPr>
              <a:t>projects</a:t>
            </a:r>
            <a:r>
              <a:rPr lang="en-US" sz="2000" dirty="0" smtClean="0"/>
              <a:t> property (whose value defaults to an empty array, intended to have an array of strings as its value).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solidFill>
                  <a:srgbClr val="FF0000"/>
                </a:solidFill>
              </a:rPr>
              <a:t>SalesPerson</a:t>
            </a:r>
            <a:r>
              <a:rPr lang="en-US" sz="2000" dirty="0" smtClean="0"/>
              <a:t> is based on </a:t>
            </a:r>
            <a:r>
              <a:rPr lang="en-US" sz="2000" dirty="0" err="1" smtClean="0">
                <a:solidFill>
                  <a:srgbClr val="FF0000"/>
                </a:solidFill>
              </a:rPr>
              <a:t>WorkerBee</a:t>
            </a:r>
            <a:r>
              <a:rPr lang="en-US" sz="2000" dirty="0" smtClean="0"/>
              <a:t>. It adds the </a:t>
            </a:r>
            <a:r>
              <a:rPr lang="en-US" sz="2000" dirty="0" smtClean="0">
                <a:solidFill>
                  <a:srgbClr val="FF0000"/>
                </a:solidFill>
              </a:rPr>
              <a:t>quota</a:t>
            </a:r>
            <a:r>
              <a:rPr lang="en-US" sz="2000" dirty="0" smtClean="0"/>
              <a:t> property (whose value defaults to 100). It also </a:t>
            </a:r>
            <a:r>
              <a:rPr lang="en-US" sz="2000" dirty="0" smtClean="0">
                <a:solidFill>
                  <a:srgbClr val="FF0000"/>
                </a:solidFill>
              </a:rPr>
              <a:t>overrides the </a:t>
            </a:r>
            <a:r>
              <a:rPr lang="en-US" sz="2000" dirty="0" err="1" smtClean="0">
                <a:solidFill>
                  <a:srgbClr val="FF0000"/>
                </a:solidFill>
              </a:rPr>
              <a:t>dept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property with the value "</a:t>
            </a:r>
            <a:r>
              <a:rPr lang="en-US" sz="2000" dirty="0" smtClean="0">
                <a:solidFill>
                  <a:srgbClr val="FF0000"/>
                </a:solidFill>
              </a:rPr>
              <a:t>sales</a:t>
            </a:r>
            <a:r>
              <a:rPr lang="en-US" sz="2000" dirty="0" smtClean="0"/>
              <a:t>", indicating that all salespersons are in the same department.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rgbClr val="FF0000"/>
                </a:solidFill>
              </a:rPr>
              <a:t>Engineer</a:t>
            </a:r>
            <a:r>
              <a:rPr lang="en-US" sz="2000" dirty="0" smtClean="0"/>
              <a:t> is based on </a:t>
            </a:r>
            <a:r>
              <a:rPr lang="en-US" sz="2000" dirty="0" err="1" smtClean="0">
                <a:solidFill>
                  <a:srgbClr val="FF0000"/>
                </a:solidFill>
              </a:rPr>
              <a:t>WorkerBee</a:t>
            </a:r>
            <a:r>
              <a:rPr lang="en-US" sz="2000" dirty="0" smtClean="0"/>
              <a:t>. It adds the </a:t>
            </a:r>
            <a:r>
              <a:rPr lang="en-US" sz="2000" dirty="0" smtClean="0">
                <a:solidFill>
                  <a:srgbClr val="FF0000"/>
                </a:solidFill>
              </a:rPr>
              <a:t>machine</a:t>
            </a:r>
            <a:r>
              <a:rPr lang="en-US" sz="2000" dirty="0" smtClean="0"/>
              <a:t> property (whose value defaults to the empty string) and also </a:t>
            </a:r>
            <a:r>
              <a:rPr lang="en-US" sz="2000" dirty="0" smtClean="0">
                <a:solidFill>
                  <a:srgbClr val="FF0000"/>
                </a:solidFill>
              </a:rPr>
              <a:t>overrides the </a:t>
            </a:r>
            <a:r>
              <a:rPr lang="en-US" sz="2000" dirty="0" err="1" smtClean="0">
                <a:solidFill>
                  <a:srgbClr val="FF0000"/>
                </a:solidFill>
              </a:rPr>
              <a:t>dept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property with the value "</a:t>
            </a:r>
            <a:r>
              <a:rPr lang="en-US" sz="2000" dirty="0" smtClean="0">
                <a:solidFill>
                  <a:srgbClr val="FF0000"/>
                </a:solidFill>
              </a:rPr>
              <a:t>engineering</a:t>
            </a:r>
            <a:r>
              <a:rPr lang="en-US" sz="2000" dirty="0" smtClean="0"/>
              <a:t>".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852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Set objects are collections of values. You can iterate its elements in insertion order. A value in a Set may only occur once; it is unique in the Set's collection</a:t>
            </a:r>
            <a:r>
              <a:rPr lang="en-US" dirty="0" smtClean="0"/>
              <a:t>.</a:t>
            </a:r>
          </a:p>
          <a:p>
            <a:r>
              <a:rPr lang="en-US" dirty="0"/>
              <a:t>Set constructor accepts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convert to Array </a:t>
            </a:r>
            <a:r>
              <a:rPr lang="en-US" dirty="0" smtClean="0"/>
              <a:t>in </a:t>
            </a:r>
            <a:r>
              <a:rPr lang="en-US" dirty="0"/>
              <a:t>the other </a:t>
            </a:r>
            <a:r>
              <a:rPr lang="en-US" dirty="0" smtClean="0"/>
              <a:t>direction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and Set compared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Checking whether an element exists in a collection using </a:t>
            </a:r>
            <a:r>
              <a:rPr lang="en-US" dirty="0" err="1">
                <a:solidFill>
                  <a:srgbClr val="FF0000"/>
                </a:solidFill>
              </a:rPr>
              <a:t>indexOf</a:t>
            </a:r>
            <a:r>
              <a:rPr lang="en-US" dirty="0"/>
              <a:t> for arrays is </a:t>
            </a:r>
            <a:r>
              <a:rPr lang="en-US" dirty="0">
                <a:solidFill>
                  <a:srgbClr val="FF0000"/>
                </a:solidFill>
              </a:rPr>
              <a:t>slow</a:t>
            </a:r>
            <a:r>
              <a:rPr lang="en-US" dirty="0"/>
              <a:t>.</a:t>
            </a:r>
          </a:p>
          <a:p>
            <a:r>
              <a:rPr lang="en-US" dirty="0"/>
              <a:t>Set objects let you </a:t>
            </a:r>
            <a:r>
              <a:rPr lang="en-US" dirty="0">
                <a:solidFill>
                  <a:srgbClr val="FF0000"/>
                </a:solidFill>
              </a:rPr>
              <a:t>delete elements by their value</a:t>
            </a:r>
            <a:r>
              <a:rPr lang="en-US" dirty="0"/>
              <a:t>. With an array you would have to splice based on an element's index.</a:t>
            </a:r>
          </a:p>
          <a:p>
            <a:r>
              <a:rPr lang="en-US" dirty="0"/>
              <a:t>The value </a:t>
            </a:r>
            <a:r>
              <a:rPr lang="en-US" dirty="0" err="1"/>
              <a:t>NaN</a:t>
            </a:r>
            <a:r>
              <a:rPr lang="en-US" dirty="0"/>
              <a:t> cannot be found with </a:t>
            </a:r>
            <a:r>
              <a:rPr lang="en-US" dirty="0" err="1"/>
              <a:t>indexOf</a:t>
            </a:r>
            <a:r>
              <a:rPr lang="en-US" dirty="0"/>
              <a:t> in an array.</a:t>
            </a:r>
          </a:p>
          <a:p>
            <a:r>
              <a:rPr lang="en-US" dirty="0"/>
              <a:t>Set objects store unique values; you don't have to keep track of duplicates by yourself.</a:t>
            </a:r>
          </a:p>
        </p:txBody>
      </p:sp>
    </p:spTree>
    <p:extLst>
      <p:ext uri="{BB962C8B-B14F-4D97-AF65-F5344CB8AC3E}">
        <p14:creationId xmlns:p14="http://schemas.microsoft.com/office/powerpoint/2010/main" val="29077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353" y="5204925"/>
            <a:ext cx="8683348" cy="1143000"/>
          </a:xfrm>
        </p:spPr>
        <p:txBody>
          <a:bodyPr/>
          <a:lstStyle/>
          <a:p>
            <a:r>
              <a:rPr lang="en-US" b="0" dirty="0">
                <a:effectLst/>
              </a:rPr>
              <a:t>Cookies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49087" y="731519"/>
            <a:ext cx="10711542" cy="4265023"/>
          </a:xfrm>
        </p:spPr>
        <p:txBody>
          <a:bodyPr>
            <a:normAutofit/>
          </a:bodyPr>
          <a:lstStyle/>
          <a:p>
            <a:r>
              <a:rPr lang="en-US" dirty="0"/>
              <a:t>Your server sends some data to the visitor's browser in the form of a </a:t>
            </a:r>
            <a:r>
              <a:rPr lang="en-US" dirty="0" smtClean="0"/>
              <a:t>cookie</a:t>
            </a:r>
          </a:p>
          <a:p>
            <a:r>
              <a:rPr lang="en-US" dirty="0"/>
              <a:t>Cookies are plain text data record of 5 variable-length fields.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Expires</a:t>
            </a:r>
            <a:r>
              <a:rPr lang="en-US" dirty="0"/>
              <a:t> − The date the cookie will expire. If this is blank, the cookie will expire when the visitor quits the browser.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Domain</a:t>
            </a:r>
            <a:r>
              <a:rPr lang="en-US" dirty="0"/>
              <a:t> − The domain name of your site.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Path</a:t>
            </a:r>
            <a:r>
              <a:rPr lang="en-US" dirty="0"/>
              <a:t> − The path to the directory or web page that sets the cookie. This may be blank</a:t>
            </a:r>
            <a:r>
              <a:rPr lang="en-US" dirty="0" smtClean="0"/>
              <a:t>,.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Secure</a:t>
            </a:r>
            <a:r>
              <a:rPr lang="en-US" dirty="0"/>
              <a:t> − If this field contains the word "secure", then the cookie may only be retrieved with a secure server. 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Name </a:t>
            </a:r>
            <a:r>
              <a:rPr lang="en-US" b="1" dirty="0">
                <a:solidFill>
                  <a:srgbClr val="FF0000"/>
                </a:solidFill>
              </a:rPr>
              <a:t>= Value</a:t>
            </a:r>
            <a:r>
              <a:rPr lang="en-US" dirty="0"/>
              <a:t> − Cookies are set and retrieved in the form of key-value pairs.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7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JSON 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exchanging data between a browser and a server, the data can only be text.</a:t>
            </a:r>
          </a:p>
          <a:p>
            <a:r>
              <a:rPr lang="en-US" dirty="0">
                <a:solidFill>
                  <a:srgbClr val="FF0000"/>
                </a:solidFill>
              </a:rPr>
              <a:t>JSON is text</a:t>
            </a:r>
            <a:r>
              <a:rPr lang="en-US" dirty="0"/>
              <a:t>, and we can convert any JavaScript object into JSON, and send JSON to the server.</a:t>
            </a:r>
          </a:p>
          <a:p>
            <a:r>
              <a:rPr lang="en-US" dirty="0"/>
              <a:t>We can also convert any JSON received from the server into JavaScript objects.</a:t>
            </a:r>
          </a:p>
          <a:p>
            <a:r>
              <a:rPr lang="en-US" dirty="0"/>
              <a:t>This way we can work with the data as JavaScript objects, with no complicated parsing and translations.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Session Storage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i="1" dirty="0">
                <a:solidFill>
                  <a:srgbClr val="FF0000"/>
                </a:solidFill>
              </a:rPr>
              <a:t>Session Storage</a:t>
            </a:r>
            <a:r>
              <a:rPr lang="en-US" dirty="0"/>
              <a:t> is designed for scenarios where the user is carrying out a single transaction, but could be carrying out multiple transactions in different windows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15497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Local Storage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i="1" dirty="0">
                <a:solidFill>
                  <a:srgbClr val="FF0000"/>
                </a:solidFill>
              </a:rPr>
              <a:t>Local Storage</a:t>
            </a:r>
            <a:r>
              <a:rPr lang="en-US" dirty="0"/>
              <a:t> is designed for storage that spans multiple windows, and lasts beyond the current session. In particular, Web applications may wish to store megabytes of user data, such as entire user-authored documents or a user's mailbox, on the client side for performance reasons.</a:t>
            </a:r>
          </a:p>
          <a:p>
            <a:r>
              <a:rPr lang="en-US" dirty="0"/>
              <a:t>Again, </a:t>
            </a:r>
            <a:r>
              <a:rPr lang="en-US" dirty="0">
                <a:solidFill>
                  <a:srgbClr val="FF0000"/>
                </a:solidFill>
              </a:rPr>
              <a:t>cookies</a:t>
            </a:r>
            <a:r>
              <a:rPr lang="en-US" dirty="0"/>
              <a:t> do not handle this case well, because they are transmitted with every request.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5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AJAX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XMLHttpRequest</a:t>
            </a:r>
            <a:r>
              <a:rPr lang="en-US" dirty="0"/>
              <a:t> object can be used to exchange data with a web server behind the scenes. This means that it is possible to update parts of a web page, without reloading the whole page.</a:t>
            </a:r>
          </a:p>
          <a:p>
            <a:pPr marL="4572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5" y="5531496"/>
            <a:ext cx="10502901" cy="1143000"/>
          </a:xfrm>
        </p:spPr>
        <p:txBody>
          <a:bodyPr/>
          <a:lstStyle/>
          <a:p>
            <a:r>
              <a:rPr lang="en-US" b="0" dirty="0" err="1">
                <a:effectLst/>
              </a:rPr>
              <a:t>XMLHttpRequest</a:t>
            </a:r>
            <a:r>
              <a:rPr lang="en-US" b="0" dirty="0">
                <a:effectLst/>
              </a:rPr>
              <a:t> Object Properties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1115" y="731520"/>
            <a:ext cx="11054442" cy="457526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onreadystatechange</a:t>
            </a:r>
            <a:r>
              <a:rPr lang="en-US" dirty="0"/>
              <a:t>	Defines a function to be called when the </a:t>
            </a:r>
            <a:r>
              <a:rPr lang="en-US" dirty="0" err="1"/>
              <a:t>readyState</a:t>
            </a:r>
            <a:r>
              <a:rPr lang="en-US" dirty="0"/>
              <a:t> property changes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readyState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0</a:t>
            </a:r>
            <a:r>
              <a:rPr lang="en-US" dirty="0"/>
              <a:t>: request not initialized </a:t>
            </a:r>
          </a:p>
          <a:p>
            <a:pPr lvl="1"/>
            <a:r>
              <a:rPr lang="en-US" dirty="0"/>
              <a:t>1: server connection established</a:t>
            </a:r>
          </a:p>
          <a:p>
            <a:pPr lvl="1"/>
            <a:r>
              <a:rPr lang="en-US" dirty="0"/>
              <a:t>2: request received </a:t>
            </a:r>
          </a:p>
          <a:p>
            <a:pPr lvl="1"/>
            <a:r>
              <a:rPr lang="en-US" dirty="0"/>
              <a:t>3: processing request </a:t>
            </a:r>
          </a:p>
          <a:p>
            <a:pPr lvl="1"/>
            <a:r>
              <a:rPr lang="en-US" dirty="0"/>
              <a:t>4: request finished and response is ready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responseText</a:t>
            </a:r>
            <a:r>
              <a:rPr lang="en-US" dirty="0"/>
              <a:t>	Returns the response data as a string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responseXML</a:t>
            </a:r>
            <a:r>
              <a:rPr lang="en-US" dirty="0"/>
              <a:t>	Returns the response data as XML data</a:t>
            </a:r>
          </a:p>
          <a:p>
            <a:r>
              <a:rPr lang="en-US" b="1" dirty="0">
                <a:solidFill>
                  <a:srgbClr val="FF0000"/>
                </a:solidFill>
              </a:rPr>
              <a:t>status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200: "OK"</a:t>
            </a:r>
          </a:p>
          <a:p>
            <a:pPr lvl="1"/>
            <a:r>
              <a:rPr lang="en-US" dirty="0"/>
              <a:t>403: "Forbidden"</a:t>
            </a:r>
          </a:p>
          <a:p>
            <a:pPr lvl="1"/>
            <a:r>
              <a:rPr lang="en-US" dirty="0"/>
              <a:t>404: "Not Found"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statusText</a:t>
            </a:r>
            <a:r>
              <a:rPr lang="en-US" dirty="0"/>
              <a:t>	Returns the status-text (e.g. "OK" or "Not Found")</a:t>
            </a:r>
          </a:p>
        </p:txBody>
      </p:sp>
    </p:spTree>
    <p:extLst>
      <p:ext uri="{BB962C8B-B14F-4D97-AF65-F5344CB8AC3E}">
        <p14:creationId xmlns:p14="http://schemas.microsoft.com/office/powerpoint/2010/main" val="28863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052" y="1897380"/>
            <a:ext cx="8683348" cy="1143000"/>
          </a:xfrm>
        </p:spPr>
        <p:txBody>
          <a:bodyPr/>
          <a:lstStyle/>
          <a:p>
            <a:pPr algn="ctr"/>
            <a:r>
              <a:rPr lang="en-US" dirty="0" smtClean="0"/>
              <a:t>Advanced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65E8A91759B4DB7AACDDCF8C0A3A2" ma:contentTypeVersion="7" ma:contentTypeDescription="Create a new document." ma:contentTypeScope="" ma:versionID="1821d6a7137b7a39fd9982b950681b6c">
  <xsd:schema xmlns:xsd="http://www.w3.org/2001/XMLSchema" xmlns:xs="http://www.w3.org/2001/XMLSchema" xmlns:p="http://schemas.microsoft.com/office/2006/metadata/properties" xmlns:ns2="d43c1280-4834-421b-8186-147e51489707" targetNamespace="http://schemas.microsoft.com/office/2006/metadata/properties" ma:root="true" ma:fieldsID="8e2e21aa56567b5f89796eff7baee1cd" ns2:_="">
    <xsd:import namespace="d43c1280-4834-421b-8186-147e514897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c1280-4834-421b-8186-147e514897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24F98C-80DF-4BC4-8B9C-3F3AB56642BA}"/>
</file>

<file path=customXml/itemProps2.xml><?xml version="1.0" encoding="utf-8"?>
<ds:datastoreItem xmlns:ds="http://schemas.openxmlformats.org/officeDocument/2006/customXml" ds:itemID="{B8917559-A6A1-494F-A5D1-60D6C67954CF}"/>
</file>

<file path=customXml/itemProps3.xml><?xml version="1.0" encoding="utf-8"?>
<ds:datastoreItem xmlns:ds="http://schemas.openxmlformats.org/officeDocument/2006/customXml" ds:itemID="{88D98DD2-3B2D-43F0-8D8D-5190077C6AA1}"/>
</file>

<file path=docProps/app.xml><?xml version="1.0" encoding="utf-8"?>
<Properties xmlns="http://schemas.openxmlformats.org/officeDocument/2006/extended-properties" xmlns:vt="http://schemas.openxmlformats.org/officeDocument/2006/docPropsVTypes">
  <TotalTime>53887</TotalTime>
  <Words>3538</Words>
  <Application>Microsoft Office PowerPoint</Application>
  <PresentationFormat>Widescreen</PresentationFormat>
  <Paragraphs>517</Paragraphs>
  <Slides>27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Georgia</vt:lpstr>
      <vt:lpstr>Trebuchet MS</vt:lpstr>
      <vt:lpstr>Wingdings</vt:lpstr>
      <vt:lpstr>Office Theme</vt:lpstr>
      <vt:lpstr>1_Slipstream</vt:lpstr>
      <vt:lpstr>setTimeout() Method </vt:lpstr>
      <vt:lpstr>setInterval() Method </vt:lpstr>
      <vt:lpstr>Cookies </vt:lpstr>
      <vt:lpstr>JSON  </vt:lpstr>
      <vt:lpstr>Session Storage </vt:lpstr>
      <vt:lpstr>Local Storage </vt:lpstr>
      <vt:lpstr>AJAX </vt:lpstr>
      <vt:lpstr>XMLHttpRequest Object Properties </vt:lpstr>
      <vt:lpstr>Advanced Javascript</vt:lpstr>
      <vt:lpstr>Object.freeze() Function</vt:lpstr>
      <vt:lpstr>Object.seal() Function</vt:lpstr>
      <vt:lpstr>Defining getters and setters</vt:lpstr>
      <vt:lpstr>Object.defineProperty() </vt:lpstr>
      <vt:lpstr>Object.defineProperty() </vt:lpstr>
      <vt:lpstr>Object.defineProperties()</vt:lpstr>
      <vt:lpstr>Object-Oriented Programming Concepts </vt:lpstr>
      <vt:lpstr>Object() Constructor Function</vt:lpstr>
      <vt:lpstr>Object prototype(hierarchy)</vt:lpstr>
      <vt:lpstr>The Object.create Method </vt:lpstr>
      <vt:lpstr>Encapsulation</vt:lpstr>
      <vt:lpstr> Classes </vt:lpstr>
      <vt:lpstr>Accessing Functions </vt:lpstr>
      <vt:lpstr>Class Inheritance </vt:lpstr>
      <vt:lpstr>Class Inheritance and Method Overriding</vt:lpstr>
      <vt:lpstr>The employee example </vt:lpstr>
      <vt:lpstr>Set </vt:lpstr>
      <vt:lpstr>Array and Set compared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ITD-ahmed</dc:creator>
  <cp:lastModifiedBy>Ahmed</cp:lastModifiedBy>
  <cp:revision>396</cp:revision>
  <dcterms:created xsi:type="dcterms:W3CDTF">2018-08-09T09:28:37Z</dcterms:created>
  <dcterms:modified xsi:type="dcterms:W3CDTF">2023-02-08T22:26:35Z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0x0101006FC65E8A91759B4DB7AACDDCF8C0A3A2</vt:lpwstr>
  </property>
</Properties>
</file>