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3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0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2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sldIdLst>
    <p:sldId id="256" r:id="rId3"/>
    <p:sldId id="257" r:id="rId4"/>
    <p:sldId id="422" r:id="rId5"/>
    <p:sldId id="426" r:id="rId6"/>
    <p:sldId id="423" r:id="rId7"/>
    <p:sldId id="424" r:id="rId8"/>
    <p:sldId id="383" r:id="rId9"/>
    <p:sldId id="258" r:id="rId10"/>
    <p:sldId id="259" r:id="rId11"/>
    <p:sldId id="428" r:id="rId12"/>
    <p:sldId id="425" r:id="rId13"/>
    <p:sldId id="269" r:id="rId14"/>
    <p:sldId id="260" r:id="rId15"/>
    <p:sldId id="262" r:id="rId16"/>
    <p:sldId id="263" r:id="rId17"/>
    <p:sldId id="264" r:id="rId18"/>
    <p:sldId id="265" r:id="rId19"/>
    <p:sldId id="379" r:id="rId20"/>
    <p:sldId id="427" r:id="rId21"/>
    <p:sldId id="266" r:id="rId22"/>
    <p:sldId id="380" r:id="rId23"/>
    <p:sldId id="261" r:id="rId24"/>
    <p:sldId id="267" r:id="rId25"/>
    <p:sldId id="268" r:id="rId26"/>
    <p:sldId id="271" r:id="rId27"/>
    <p:sldId id="273" r:id="rId28"/>
    <p:sldId id="272" r:id="rId29"/>
    <p:sldId id="384" r:id="rId30"/>
    <p:sldId id="270" r:id="rId31"/>
    <p:sldId id="275" r:id="rId32"/>
    <p:sldId id="430" r:id="rId33"/>
    <p:sldId id="431" r:id="rId34"/>
    <p:sldId id="42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111" autoAdjust="0"/>
  </p:normalViewPr>
  <p:slideViewPr>
    <p:cSldViewPr snapToGrid="0">
      <p:cViewPr varScale="1">
        <p:scale>
          <a:sx n="58" d="100"/>
          <a:sy n="58" d="100"/>
        </p:scale>
        <p:origin x="12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ustomXml" Target="../customXml/item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ustomXml" Target="../customXml/item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B3A9-A64C-4961-A89F-4F40C7C5DC0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341AF-CD13-40E2-BD08-9D27AF09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6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&lt;script</a:t>
            </a:r>
            <a:r>
              <a:rPr lang="en-US" dirty="0">
                <a:effectLst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type="text/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dirty="0">
                <a:effectLst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="filename.js"</a:t>
            </a:r>
            <a:r>
              <a:rPr lang="en-US" dirty="0">
                <a:effectLst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&gt;&lt;/script&gt;</a:t>
            </a:r>
          </a:p>
          <a:p>
            <a:r>
              <a:rPr lang="en-US" dirty="0" err="1">
                <a:effectLst/>
              </a:rPr>
              <a:t>document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>
                <a:effectLst/>
              </a:rPr>
              <a:t>write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("Hello World")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&lt;body&gt;</a:t>
            </a:r>
            <a:r>
              <a:rPr lang="en-US" dirty="0">
                <a:effectLst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&lt;input</a:t>
            </a:r>
            <a:r>
              <a:rPr lang="en-US" dirty="0">
                <a:effectLst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type="button"</a:t>
            </a:r>
            <a:r>
              <a:rPr lang="en-US" dirty="0">
                <a:effectLst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dirty="0" err="1">
                <a:effectLst/>
              </a:rPr>
              <a:t>sayHello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()"</a:t>
            </a:r>
            <a:r>
              <a:rPr lang="en-US" dirty="0">
                <a:effectLst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value="Say Hello"</a:t>
            </a:r>
            <a:r>
              <a:rPr lang="en-US" dirty="0">
                <a:effectLst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/&gt;</a:t>
            </a:r>
            <a:r>
              <a:rPr lang="en-US" dirty="0">
                <a:effectLst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&lt;/body&gt;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26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 = 'The answer is ' + 42 // "The answer is 42"</a:t>
            </a:r>
          </a:p>
          <a:p>
            <a:r>
              <a:rPr lang="en-US" dirty="0"/>
              <a:t>y = 42 + ' is the answer' // "42 is the answer“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'37' - 7 // 30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'37' + 7 // "377"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85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//this is single line comment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/* This is a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Multi-line comment */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7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&lt;body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onload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checkscope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&lt;script type = "text/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"global"; // Declare a global variable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checkscope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) {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"local"; // Declare a local variable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document.write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2; 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is implicitly understood as: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2;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//===================================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x() 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y = 1; 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= 2; }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x();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console.log(y); // logs "1“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console.log(z); // Throws 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ReferenceError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z is not defined outside x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//===================================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console.log(a); // Throws 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ReferenceError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console.log('still going...'); // Never executes.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&lt;/script&gt;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&lt;/body&gt;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54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test() { 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100 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console.log("value of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test() "+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console.log("Inner Block begins") 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200 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console.log("value of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"+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test()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//=====================</a:t>
            </a:r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n-NO" dirty="0"/>
              <a:t>let no = 10;</a:t>
            </a:r>
          </a:p>
          <a:p>
            <a:r>
              <a:rPr lang="nn-NO" dirty="0"/>
              <a:t> let no = 20; </a:t>
            </a:r>
          </a:p>
          <a:p>
            <a:r>
              <a:rPr lang="nn-NO" dirty="0"/>
              <a:t>console.log(no);</a:t>
            </a:r>
          </a:p>
          <a:p>
            <a:r>
              <a:rPr lang="nn-NO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//====================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letTest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let x = 1;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if (true)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let x = 2;  // different variable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console.log(x);  // 2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console.log(x);  // 1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6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42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a;</a:t>
            </a:r>
          </a:p>
          <a:p>
            <a:r>
              <a:rPr lang="en-US" dirty="0"/>
              <a:t>console.log('The value of a is ' + a); // The value of a is undefined</a:t>
            </a:r>
          </a:p>
          <a:p>
            <a:endParaRPr lang="en-US" dirty="0"/>
          </a:p>
          <a:p>
            <a:r>
              <a:rPr lang="en-US" dirty="0"/>
              <a:t>console.log('The value of b is ' + b); // The value of b is undefined</a:t>
            </a:r>
          </a:p>
          <a:p>
            <a:r>
              <a:rPr lang="en-US" dirty="0" err="1"/>
              <a:t>var</a:t>
            </a:r>
            <a:r>
              <a:rPr lang="en-US" dirty="0"/>
              <a:t> b;</a:t>
            </a:r>
          </a:p>
          <a:p>
            <a:endParaRPr lang="en-US" dirty="0"/>
          </a:p>
          <a:p>
            <a:r>
              <a:rPr lang="en-US" dirty="0"/>
              <a:t>console.log('The value of c is ' + c); // Uncaught </a:t>
            </a:r>
            <a:r>
              <a:rPr lang="en-US" dirty="0" err="1"/>
              <a:t>ReferenceError</a:t>
            </a:r>
            <a:r>
              <a:rPr lang="en-US" dirty="0"/>
              <a:t>: c is not defined</a:t>
            </a:r>
          </a:p>
          <a:p>
            <a:endParaRPr lang="en-US" dirty="0"/>
          </a:p>
          <a:p>
            <a:r>
              <a:rPr lang="en-US" dirty="0"/>
              <a:t>let x;</a:t>
            </a:r>
          </a:p>
          <a:p>
            <a:r>
              <a:rPr lang="en-US" dirty="0"/>
              <a:t>console.log('The value of x is ' + x); // The value of x is undefined</a:t>
            </a:r>
          </a:p>
          <a:p>
            <a:endParaRPr lang="en-US" dirty="0"/>
          </a:p>
          <a:p>
            <a:r>
              <a:rPr lang="en-US" dirty="0"/>
              <a:t>console.log('The value of y is ' + y); // Uncaught </a:t>
            </a:r>
            <a:r>
              <a:rPr lang="en-US" dirty="0" err="1"/>
              <a:t>ReferenceError</a:t>
            </a:r>
            <a:r>
              <a:rPr lang="en-US" dirty="0"/>
              <a:t>: y is not defined</a:t>
            </a:r>
          </a:p>
          <a:p>
            <a:r>
              <a:rPr lang="en-US" dirty="0"/>
              <a:t>let y;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34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x = 10 </a:t>
            </a:r>
          </a:p>
          <a:p>
            <a:r>
              <a:rPr lang="en-US" dirty="0"/>
              <a:t>x = 12 // will result in an error!!</a:t>
            </a:r>
          </a:p>
          <a:p>
            <a:endParaRPr lang="en-US" dirty="0"/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works on objects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MY_OBJECT = {'key': 'value'};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Attempting to overwrite the object throws an error - Uncaught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TypeError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Assignment to constant variable.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//MY_OBJECT = {'OTHER_KEY': 'value'};</a:t>
            </a:r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However, object keys are not protected,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so the following statement is executed without problem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MY_OBJECT.value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otherValue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'; 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console.log(MY_OBJECT) 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MY_OBJECT.dd="hi"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76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alert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("This is a warning message!");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console.log(prompt("enter tour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name","your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hear"))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//----------------------------------------</a:t>
            </a:r>
          </a:p>
          <a:p>
            <a:r>
              <a:rPr lang="en-US" dirty="0"/>
              <a:t>function </a:t>
            </a:r>
            <a:r>
              <a:rPr lang="en-US" dirty="0" err="1"/>
              <a:t>getConfirmation</a:t>
            </a:r>
            <a:r>
              <a:rPr lang="en-US" dirty="0"/>
              <a:t>(){  </a:t>
            </a:r>
          </a:p>
          <a:p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retVal</a:t>
            </a:r>
            <a:r>
              <a:rPr lang="en-US" dirty="0"/>
              <a:t> = confirm("Do you want to continue ?");  </a:t>
            </a:r>
          </a:p>
          <a:p>
            <a:r>
              <a:rPr lang="en-US" dirty="0"/>
              <a:t>            </a:t>
            </a:r>
          </a:p>
          <a:p>
            <a:r>
              <a:rPr lang="en-US" dirty="0"/>
              <a:t>            if( </a:t>
            </a:r>
            <a:r>
              <a:rPr lang="en-US" dirty="0" err="1"/>
              <a:t>retVal</a:t>
            </a:r>
            <a:r>
              <a:rPr lang="en-US" dirty="0"/>
              <a:t> == true ){  </a:t>
            </a:r>
          </a:p>
          <a:p>
            <a:r>
              <a:rPr lang="en-US" dirty="0"/>
              <a:t>               </a:t>
            </a:r>
            <a:r>
              <a:rPr lang="en-US" dirty="0" err="1"/>
              <a:t>document.write</a:t>
            </a:r>
            <a:r>
              <a:rPr lang="en-US" dirty="0"/>
              <a:t> ("User wants to continue!");  </a:t>
            </a:r>
          </a:p>
          <a:p>
            <a:r>
              <a:rPr lang="en-US" dirty="0"/>
              <a:t>               return true;  </a:t>
            </a:r>
          </a:p>
          <a:p>
            <a:r>
              <a:rPr lang="en-US" dirty="0"/>
              <a:t>            } else {  </a:t>
            </a:r>
          </a:p>
          <a:p>
            <a:r>
              <a:rPr lang="en-US" dirty="0"/>
              <a:t>               </a:t>
            </a:r>
            <a:r>
              <a:rPr lang="en-US" dirty="0" err="1"/>
              <a:t>Document.write</a:t>
            </a:r>
            <a:r>
              <a:rPr lang="en-US" dirty="0"/>
              <a:t> ("User does not want to continue!");  </a:t>
            </a:r>
          </a:p>
          <a:p>
            <a:r>
              <a:rPr lang="en-US" dirty="0"/>
              <a:t>               return false;  </a:t>
            </a:r>
          </a:p>
          <a:p>
            <a:r>
              <a:rPr lang="en-US" dirty="0"/>
              <a:t>            }  </a:t>
            </a:r>
          </a:p>
          <a:p>
            <a:r>
              <a:rPr lang="en-US" dirty="0"/>
              <a:t>         } </a:t>
            </a:r>
          </a:p>
          <a:p>
            <a:endParaRPr lang="en-US" dirty="0"/>
          </a:p>
          <a:p>
            <a:r>
              <a:rPr lang="en-US" dirty="0"/>
              <a:t>//============================</a:t>
            </a:r>
          </a:p>
          <a:p>
            <a:r>
              <a:rPr lang="en-US" dirty="0"/>
              <a:t> function </a:t>
            </a:r>
            <a:r>
              <a:rPr lang="en-US" dirty="0" err="1"/>
              <a:t>getValue</a:t>
            </a:r>
            <a:r>
              <a:rPr lang="en-US" dirty="0"/>
              <a:t>(){  </a:t>
            </a:r>
          </a:p>
          <a:p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retVal</a:t>
            </a:r>
            <a:r>
              <a:rPr lang="en-US" dirty="0"/>
              <a:t> = prompt("Enter your name : ", "your name here");  </a:t>
            </a:r>
          </a:p>
          <a:p>
            <a:r>
              <a:rPr lang="en-US" dirty="0"/>
              <a:t>            </a:t>
            </a:r>
            <a:r>
              <a:rPr lang="en-US" dirty="0" err="1"/>
              <a:t>document.write</a:t>
            </a:r>
            <a:r>
              <a:rPr lang="en-US" dirty="0"/>
              <a:t>("You have entered : " + </a:t>
            </a:r>
            <a:r>
              <a:rPr lang="en-US" dirty="0" err="1"/>
              <a:t>retVal</a:t>
            </a:r>
            <a:r>
              <a:rPr lang="en-US" dirty="0"/>
              <a:t>);  </a:t>
            </a:r>
          </a:p>
          <a:p>
            <a:r>
              <a:rPr lang="en-US" dirty="0"/>
              <a:t>         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11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sales = 'Toyota';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carTypes</a:t>
            </a:r>
            <a:r>
              <a:rPr lang="en-US" dirty="0"/>
              <a:t>(name) {</a:t>
            </a:r>
          </a:p>
          <a:p>
            <a:r>
              <a:rPr lang="en-US" dirty="0"/>
              <a:t>  if (name === 'Honda') {</a:t>
            </a:r>
          </a:p>
          <a:p>
            <a:r>
              <a:rPr lang="en-US" dirty="0"/>
              <a:t>    return name;</a:t>
            </a:r>
          </a:p>
          <a:p>
            <a:r>
              <a:rPr lang="en-US" dirty="0"/>
              <a:t>  } else {</a:t>
            </a:r>
          </a:p>
          <a:p>
            <a:r>
              <a:rPr lang="en-US" dirty="0"/>
              <a:t>    return "Sorry, we don't sell " + name + ".";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car = { </a:t>
            </a:r>
            <a:r>
              <a:rPr lang="en-US" dirty="0" err="1"/>
              <a:t>myCar</a:t>
            </a:r>
            <a:r>
              <a:rPr lang="en-US" dirty="0"/>
              <a:t>: 'Saturn', </a:t>
            </a:r>
            <a:r>
              <a:rPr lang="en-US" dirty="0" err="1"/>
              <a:t>getCar</a:t>
            </a:r>
            <a:r>
              <a:rPr lang="en-US" dirty="0"/>
              <a:t>: </a:t>
            </a:r>
            <a:r>
              <a:rPr lang="en-US" dirty="0" err="1"/>
              <a:t>carTypes</a:t>
            </a:r>
            <a:r>
              <a:rPr lang="en-US" dirty="0"/>
              <a:t>('Honda'), special: sales };</a:t>
            </a:r>
          </a:p>
          <a:p>
            <a:endParaRPr lang="en-US" dirty="0"/>
          </a:p>
          <a:p>
            <a:r>
              <a:rPr lang="en-US" dirty="0"/>
              <a:t>console.log(</a:t>
            </a:r>
            <a:r>
              <a:rPr lang="en-US" dirty="0" err="1"/>
              <a:t>car.myCar</a:t>
            </a:r>
            <a:r>
              <a:rPr lang="en-US" dirty="0"/>
              <a:t>);   // Saturn</a:t>
            </a:r>
          </a:p>
          <a:p>
            <a:r>
              <a:rPr lang="en-US" dirty="0"/>
              <a:t>console.log(</a:t>
            </a:r>
            <a:r>
              <a:rPr lang="en-US" dirty="0" err="1"/>
              <a:t>car.getCar</a:t>
            </a:r>
            <a:r>
              <a:rPr lang="en-US" dirty="0"/>
              <a:t>);  // Honda</a:t>
            </a:r>
          </a:p>
          <a:p>
            <a:r>
              <a:rPr lang="en-US" dirty="0"/>
              <a:t>console.log(</a:t>
            </a:r>
            <a:r>
              <a:rPr lang="en-US" dirty="0" err="1"/>
              <a:t>car.special</a:t>
            </a:r>
            <a:r>
              <a:rPr lang="en-US" dirty="0"/>
              <a:t>); // Toyota</a:t>
            </a:r>
          </a:p>
          <a:p>
            <a:r>
              <a:rPr lang="en-US" dirty="0"/>
              <a:t>//===========================</a:t>
            </a:r>
          </a:p>
          <a:p>
            <a:r>
              <a:rPr lang="en-US" dirty="0" err="1"/>
              <a:t>var</a:t>
            </a:r>
            <a:r>
              <a:rPr lang="en-US" dirty="0"/>
              <a:t> car = { </a:t>
            </a:r>
            <a:r>
              <a:rPr lang="en-US" dirty="0" err="1"/>
              <a:t>manyCars</a:t>
            </a:r>
            <a:r>
              <a:rPr lang="en-US" dirty="0"/>
              <a:t>: {a: 'Saab', b: 'Jeep'}, 7: 'Mazda' };</a:t>
            </a:r>
          </a:p>
          <a:p>
            <a:endParaRPr lang="en-US" dirty="0"/>
          </a:p>
          <a:p>
            <a:r>
              <a:rPr lang="en-US" dirty="0"/>
              <a:t>console.log(</a:t>
            </a:r>
            <a:r>
              <a:rPr lang="en-US" dirty="0" err="1"/>
              <a:t>car.manyCars.b</a:t>
            </a:r>
            <a:r>
              <a:rPr lang="en-US" dirty="0"/>
              <a:t>); // Jeep</a:t>
            </a:r>
          </a:p>
          <a:p>
            <a:r>
              <a:rPr lang="en-US" dirty="0"/>
              <a:t>console.log(car[7]); // Mazda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0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1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2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14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50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3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9883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7523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361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8659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1291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83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750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19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3614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23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1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9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8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2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8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5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6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FCC04-FC71-4D90-B1EB-F77A2C21E66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9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85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elashry@outlook.com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1" y="1600200"/>
            <a:ext cx="6512511" cy="1143000"/>
          </a:xfrm>
        </p:spPr>
        <p:txBody>
          <a:bodyPr/>
          <a:lstStyle/>
          <a:p>
            <a:pPr algn="ctr"/>
            <a:r>
              <a:rPr lang="en-US" dirty="0">
                <a:effectLst/>
              </a:rPr>
              <a:t>JavaScript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6000" y="5638801"/>
            <a:ext cx="4572001" cy="790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Ahmed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Elashry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  <a:hlinkClick r:id="rId2"/>
              </a:rPr>
              <a:t>aelashry@outlook.com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8971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524" y="4372168"/>
            <a:ext cx="10209877" cy="1143000"/>
          </a:xfrm>
        </p:spPr>
        <p:txBody>
          <a:bodyPr/>
          <a:lstStyle/>
          <a:p>
            <a:pPr algn="l"/>
            <a:r>
              <a:rPr lang="en-US" sz="4000" dirty="0"/>
              <a:t>What You Can Not Do with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May not </a:t>
            </a:r>
            <a:r>
              <a:rPr lang="en-US" dirty="0">
                <a:solidFill>
                  <a:srgbClr val="FF0000"/>
                </a:solidFill>
              </a:rPr>
              <a:t>read/write</a:t>
            </a:r>
            <a:r>
              <a:rPr lang="en-US" dirty="0"/>
              <a:t> files on the hard disk, </a:t>
            </a:r>
            <a:r>
              <a:rPr lang="en-US" dirty="0">
                <a:solidFill>
                  <a:srgbClr val="FF0000"/>
                </a:solidFill>
              </a:rPr>
              <a:t>copy them or execute programs</a:t>
            </a:r>
            <a:r>
              <a:rPr lang="en-US" dirty="0"/>
              <a:t>. It has no direct access to OS system functions.</a:t>
            </a:r>
          </a:p>
          <a:p>
            <a:r>
              <a:rPr lang="en-US" dirty="0"/>
              <a:t>There are ways to interact with </a:t>
            </a:r>
            <a:r>
              <a:rPr lang="en-US" dirty="0">
                <a:solidFill>
                  <a:srgbClr val="FF0000"/>
                </a:solidFill>
              </a:rPr>
              <a:t>camera/microphone</a:t>
            </a:r>
            <a:r>
              <a:rPr lang="en-US" dirty="0"/>
              <a:t> and other devices, but they require a user’s explicit permission.</a:t>
            </a:r>
          </a:p>
          <a:p>
            <a:r>
              <a:rPr lang="en-US" dirty="0">
                <a:solidFill>
                  <a:srgbClr val="FF0000"/>
                </a:solidFill>
              </a:rPr>
              <a:t>Different tabs/windows </a:t>
            </a:r>
            <a:r>
              <a:rPr lang="en-US" dirty="0"/>
              <a:t>generally do not know about each other.</a:t>
            </a:r>
          </a:p>
        </p:txBody>
      </p:sp>
    </p:spTree>
    <p:extLst>
      <p:ext uri="{BB962C8B-B14F-4D97-AF65-F5344CB8AC3E}">
        <p14:creationId xmlns:p14="http://schemas.microsoft.com/office/powerpoint/2010/main" val="4146977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816" y="5631873"/>
            <a:ext cx="8683348" cy="1143000"/>
          </a:xfrm>
        </p:spPr>
        <p:txBody>
          <a:bodyPr/>
          <a:lstStyle/>
          <a:p>
            <a:r>
              <a:rPr lang="en-US" dirty="0"/>
              <a:t>Languages over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019" y="731519"/>
            <a:ext cx="11139054" cy="49003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syntax of JavaScript does not suit everyone’s needs. Different people want different features.</a:t>
            </a:r>
          </a:p>
          <a:p>
            <a:r>
              <a:rPr lang="en-US" dirty="0"/>
              <a:t>So recently a plethora of new languages appeared, which are transpired (converted) to JavaScript before they run in the browser.</a:t>
            </a:r>
          </a:p>
          <a:p>
            <a:r>
              <a:rPr lang="en-US" u="sng" dirty="0">
                <a:solidFill>
                  <a:srgbClr val="FF0000"/>
                </a:solidFill>
              </a:rPr>
              <a:t>Examples of such languages:</a:t>
            </a:r>
          </a:p>
          <a:p>
            <a:r>
              <a:rPr lang="en-US" dirty="0" err="1">
                <a:solidFill>
                  <a:srgbClr val="FF0000"/>
                </a:solidFill>
              </a:rPr>
              <a:t>CoffeeScript</a:t>
            </a:r>
            <a:r>
              <a:rPr lang="en-US" dirty="0"/>
              <a:t> It introduces shorter syntax, allowing us to write clearer and more precise code. Usually, </a:t>
            </a:r>
            <a:r>
              <a:rPr lang="en-US" dirty="0">
                <a:solidFill>
                  <a:srgbClr val="FF0000"/>
                </a:solidFill>
              </a:rPr>
              <a:t>Ruby</a:t>
            </a:r>
            <a:r>
              <a:rPr lang="en-US" dirty="0"/>
              <a:t> </a:t>
            </a:r>
            <a:r>
              <a:rPr lang="en-US" dirty="0" err="1"/>
              <a:t>devs</a:t>
            </a:r>
            <a:r>
              <a:rPr lang="en-US" dirty="0"/>
              <a:t> like it.</a:t>
            </a:r>
          </a:p>
          <a:p>
            <a:r>
              <a:rPr lang="en-US" dirty="0" err="1">
                <a:solidFill>
                  <a:srgbClr val="FF0000"/>
                </a:solidFill>
              </a:rPr>
              <a:t>TypeScript</a:t>
            </a:r>
            <a:r>
              <a:rPr lang="en-US" dirty="0"/>
              <a:t> is concentrated on adding “</a:t>
            </a:r>
            <a:r>
              <a:rPr lang="en-US" dirty="0">
                <a:solidFill>
                  <a:srgbClr val="FF0000"/>
                </a:solidFill>
              </a:rPr>
              <a:t>strict data typing</a:t>
            </a:r>
            <a:r>
              <a:rPr lang="en-US" dirty="0"/>
              <a:t>” to simplify the development and support of complex systems. It is developed by Microsoft.</a:t>
            </a:r>
          </a:p>
          <a:p>
            <a:r>
              <a:rPr lang="en-US" dirty="0">
                <a:solidFill>
                  <a:srgbClr val="FF0000"/>
                </a:solidFill>
              </a:rPr>
              <a:t>Flow</a:t>
            </a:r>
            <a:r>
              <a:rPr lang="en-US" dirty="0"/>
              <a:t> also adds data typing, but in a different way. Developed by Facebook.</a:t>
            </a:r>
          </a:p>
          <a:p>
            <a:r>
              <a:rPr lang="en-US" dirty="0">
                <a:solidFill>
                  <a:srgbClr val="FF0000"/>
                </a:solidFill>
              </a:rPr>
              <a:t>Dart</a:t>
            </a:r>
            <a:r>
              <a:rPr lang="en-US" dirty="0"/>
              <a:t> is a standalone language that has its own engine that runs in </a:t>
            </a:r>
            <a:r>
              <a:rPr lang="en-US" dirty="0">
                <a:solidFill>
                  <a:srgbClr val="FF0000"/>
                </a:solidFill>
              </a:rPr>
              <a:t>non-browser environments (like mobile apps), </a:t>
            </a:r>
            <a:r>
              <a:rPr lang="en-US" dirty="0"/>
              <a:t>but also can be </a:t>
            </a:r>
            <a:r>
              <a:rPr lang="en-US" dirty="0" err="1"/>
              <a:t>transpiled</a:t>
            </a:r>
            <a:r>
              <a:rPr lang="en-US" dirty="0"/>
              <a:t> to JavaScript. Developed by Google</a:t>
            </a:r>
          </a:p>
        </p:txBody>
      </p:sp>
    </p:spTree>
    <p:extLst>
      <p:ext uri="{BB962C8B-B14F-4D97-AF65-F5344CB8AC3E}">
        <p14:creationId xmlns:p14="http://schemas.microsoft.com/office/powerpoint/2010/main" val="382565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Placement in HTML File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Script in 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&gt;...&lt;</a:t>
            </a:r>
            <a:r>
              <a:rPr lang="en-US" dirty="0">
                <a:solidFill>
                  <a:srgbClr val="FF0000"/>
                </a:solidFill>
              </a:rPr>
              <a:t>/head</a:t>
            </a:r>
            <a:r>
              <a:rPr lang="en-US" dirty="0"/>
              <a:t>&gt; section.</a:t>
            </a:r>
          </a:p>
          <a:p>
            <a:r>
              <a:rPr lang="en-US" dirty="0"/>
              <a:t>Script in 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&gt;...&lt;</a:t>
            </a:r>
            <a:r>
              <a:rPr lang="en-US" dirty="0">
                <a:solidFill>
                  <a:srgbClr val="FF0000"/>
                </a:solidFill>
              </a:rPr>
              <a:t>/body</a:t>
            </a:r>
            <a:r>
              <a:rPr lang="en-US" dirty="0"/>
              <a:t>&gt; section.</a:t>
            </a:r>
          </a:p>
          <a:p>
            <a:r>
              <a:rPr lang="en-US" dirty="0"/>
              <a:t>Script in 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&gt;...&lt;</a:t>
            </a:r>
            <a:r>
              <a:rPr lang="en-US" dirty="0">
                <a:solidFill>
                  <a:srgbClr val="FF0000"/>
                </a:solidFill>
              </a:rPr>
              <a:t>/body</a:t>
            </a:r>
            <a:r>
              <a:rPr lang="en-US" dirty="0"/>
              <a:t>&gt; and 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&gt;...&lt;</a:t>
            </a:r>
            <a:r>
              <a:rPr lang="en-US" dirty="0">
                <a:solidFill>
                  <a:srgbClr val="FF0000"/>
                </a:solidFill>
              </a:rPr>
              <a:t>/head</a:t>
            </a:r>
            <a:r>
              <a:rPr lang="en-US" dirty="0"/>
              <a:t>&gt; sections.</a:t>
            </a:r>
          </a:p>
          <a:p>
            <a:r>
              <a:rPr lang="en-US" dirty="0"/>
              <a:t>Script in an external file and then include in 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&gt;...&lt;</a:t>
            </a:r>
            <a:r>
              <a:rPr lang="en-US" dirty="0">
                <a:solidFill>
                  <a:srgbClr val="FF0000"/>
                </a:solidFill>
              </a:rPr>
              <a:t>/head</a:t>
            </a:r>
            <a:r>
              <a:rPr lang="en-US" dirty="0"/>
              <a:t>&gt; section.</a:t>
            </a:r>
          </a:p>
          <a:p>
            <a:pPr marL="45720" indent="0">
              <a:buNone/>
            </a:pPr>
            <a:r>
              <a:rPr lang="en-US" dirty="0">
                <a:solidFill>
                  <a:srgbClr val="FF0000"/>
                </a:solidFill>
              </a:rPr>
              <a:t>Tip</a:t>
            </a:r>
            <a:r>
              <a:rPr lang="en-US" dirty="0"/>
              <a:t>: You can place any number of &lt;script&gt; element in a single </a:t>
            </a:r>
            <a:r>
              <a:rPr lang="en-US" dirty="0" err="1"/>
              <a:t>document.However</a:t>
            </a:r>
            <a:r>
              <a:rPr lang="en-US" dirty="0"/>
              <a:t>, they are processed in the order in which they appear in the document, from top to bottom.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80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Syntax</a:t>
            </a:r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Variables</a:t>
            </a:r>
            <a:r>
              <a:rPr lang="en-US" dirty="0"/>
              <a:t> − Represents a named memory block that can store values for the program.</a:t>
            </a:r>
          </a:p>
          <a:p>
            <a:r>
              <a:rPr lang="en-US" b="1" dirty="0">
                <a:solidFill>
                  <a:srgbClr val="FF0000"/>
                </a:solidFill>
              </a:rPr>
              <a:t>Operators</a:t>
            </a:r>
            <a:r>
              <a:rPr lang="en-US" dirty="0"/>
              <a:t> − Symbols that define how the operands will be processed.</a:t>
            </a:r>
          </a:p>
          <a:p>
            <a:r>
              <a:rPr lang="en-US" b="1" dirty="0">
                <a:solidFill>
                  <a:srgbClr val="FF0000"/>
                </a:solidFill>
              </a:rPr>
              <a:t>Keywords</a:t>
            </a:r>
            <a:r>
              <a:rPr lang="en-US" dirty="0"/>
              <a:t> − Words that have a special meaning in the context of a language.</a:t>
            </a:r>
          </a:p>
          <a:p>
            <a:r>
              <a:rPr lang="en-US" b="1" dirty="0">
                <a:solidFill>
                  <a:srgbClr val="FF0000"/>
                </a:solidFill>
              </a:rPr>
              <a:t>Comments</a:t>
            </a:r>
            <a:r>
              <a:rPr lang="en-US" dirty="0"/>
              <a:t> − Used to improve code readability. These are ignored by the JavaScript engine.</a:t>
            </a:r>
          </a:p>
          <a:p>
            <a:r>
              <a:rPr lang="en-US" b="1" dirty="0">
                <a:solidFill>
                  <a:srgbClr val="FF0000"/>
                </a:solidFill>
              </a:rPr>
              <a:t>Identifiers</a:t>
            </a:r>
            <a:r>
              <a:rPr lang="en-US" dirty="0"/>
              <a:t> − These are the names given to elements in a program like variables, functions, etc.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50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Whitespace and Line Breaks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>
                <a:solidFill>
                  <a:srgbClr val="FF0000"/>
                </a:solidFill>
              </a:rPr>
              <a:t>ignores spaces, tabs, and newlines </a:t>
            </a:r>
            <a:r>
              <a:rPr lang="en-US" dirty="0"/>
              <a:t>that appear in programs. You can use spaces, tabs, and newlines freely in your program and you are free to format and indent your programs in a neat and consistent way that makes the code easy to read and understand.</a:t>
            </a:r>
          </a:p>
        </p:txBody>
      </p:sp>
    </p:spTree>
    <p:extLst>
      <p:ext uri="{BB962C8B-B14F-4D97-AF65-F5344CB8AC3E}">
        <p14:creationId xmlns:p14="http://schemas.microsoft.com/office/powerpoint/2010/main" val="3808588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JavaScript is Case-sensitive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JavaScript is </a:t>
            </a:r>
            <a:r>
              <a:rPr lang="en-US" dirty="0">
                <a:solidFill>
                  <a:srgbClr val="FF0000"/>
                </a:solidFill>
              </a:rPr>
              <a:t>case-sensitive</a:t>
            </a:r>
            <a:r>
              <a:rPr lang="en-US" dirty="0"/>
              <a:t>. This means that JavaScript differentiates between the uppercase and the lowercase characters.</a:t>
            </a:r>
          </a:p>
        </p:txBody>
      </p:sp>
    </p:spTree>
    <p:extLst>
      <p:ext uri="{BB962C8B-B14F-4D97-AF65-F5344CB8AC3E}">
        <p14:creationId xmlns:p14="http://schemas.microsoft.com/office/powerpoint/2010/main" val="1016355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Semicolons are Optional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Each line of instruction is called a </a:t>
            </a:r>
            <a:r>
              <a:rPr lang="en-US" b="1">
                <a:solidFill>
                  <a:srgbClr val="FF0000"/>
                </a:solidFill>
              </a:rPr>
              <a:t>statement</a:t>
            </a:r>
            <a:r>
              <a:rPr lang="en-US"/>
              <a:t>.</a:t>
            </a:r>
          </a:p>
          <a:p>
            <a:r>
              <a:rPr lang="en-US"/>
              <a:t> </a:t>
            </a:r>
            <a:r>
              <a:rPr lang="en-US" dirty="0">
                <a:solidFill>
                  <a:srgbClr val="FF0000"/>
                </a:solidFill>
              </a:rPr>
              <a:t>Semicolons</a:t>
            </a:r>
            <a:r>
              <a:rPr lang="en-US" dirty="0"/>
              <a:t> are optional in JavaScript.</a:t>
            </a:r>
          </a:p>
        </p:txBody>
      </p:sp>
    </p:spTree>
    <p:extLst>
      <p:ext uri="{BB962C8B-B14F-4D97-AF65-F5344CB8AC3E}">
        <p14:creationId xmlns:p14="http://schemas.microsoft.com/office/powerpoint/2010/main" val="144485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Comments in JavaScript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Single-line comments (</a:t>
            </a:r>
            <a:r>
              <a:rPr lang="en-US" b="1" dirty="0">
                <a:solidFill>
                  <a:srgbClr val="FF0000"/>
                </a:solidFill>
              </a:rPr>
              <a:t>//</a:t>
            </a:r>
            <a:r>
              <a:rPr lang="en-US" b="1" dirty="0"/>
              <a:t>)</a:t>
            </a:r>
            <a:r>
              <a:rPr lang="en-US" dirty="0"/>
              <a:t> − Any text between a // and the end of a line is treated as a comment.</a:t>
            </a:r>
          </a:p>
          <a:p>
            <a:r>
              <a:rPr lang="en-US" b="1" dirty="0"/>
              <a:t>Multi-line comments (</a:t>
            </a:r>
            <a:r>
              <a:rPr lang="en-US" b="1" dirty="0">
                <a:solidFill>
                  <a:srgbClr val="FF0000"/>
                </a:solidFill>
              </a:rPr>
              <a:t>/* */</a:t>
            </a:r>
            <a:r>
              <a:rPr lang="en-US" b="1" dirty="0"/>
              <a:t>)</a:t>
            </a:r>
            <a:r>
              <a:rPr lang="en-US" dirty="0"/>
              <a:t> − These comments may span multiple lines.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64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Using console.log()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All modern web browsers, Node.js as well as almost every other JavaScript environments support writing messages</a:t>
            </a:r>
            <a:br>
              <a:rPr lang="en-US" dirty="0"/>
            </a:br>
            <a:r>
              <a:rPr lang="en-US" dirty="0"/>
              <a:t>to a console using a suite of logging methods. The most common of these methods </a:t>
            </a:r>
            <a:r>
              <a:rPr lang="en-US" dirty="0">
                <a:solidFill>
                  <a:srgbClr val="FF0000"/>
                </a:solidFill>
              </a:rPr>
              <a:t>is console.log().</a:t>
            </a:r>
            <a:br>
              <a:rPr lang="en-US" dirty="0"/>
            </a:br>
            <a:r>
              <a:rPr lang="en-US" dirty="0"/>
              <a:t>In a browser environment, the console.log() function is predominantly </a:t>
            </a:r>
            <a:r>
              <a:rPr lang="en-US" dirty="0">
                <a:solidFill>
                  <a:srgbClr val="FF0000"/>
                </a:solidFill>
              </a:rPr>
              <a:t>used for debugging purposes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81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Variable?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Variables are fundamental to all programming languages.</a:t>
            </a:r>
          </a:p>
          <a:p>
            <a:r>
              <a:rPr lang="en-US" dirty="0"/>
              <a:t>Variables are </a:t>
            </a:r>
            <a:r>
              <a:rPr lang="en-US" dirty="0">
                <a:solidFill>
                  <a:srgbClr val="FF0000"/>
                </a:solidFill>
              </a:rPr>
              <a:t>used to store data</a:t>
            </a:r>
            <a:r>
              <a:rPr lang="en-US" dirty="0"/>
              <a:t>, like string of text, numbers, etc.</a:t>
            </a:r>
          </a:p>
          <a:p>
            <a:r>
              <a:rPr lang="en-US" dirty="0"/>
              <a:t>The data or value stored in the variables can be set, </a:t>
            </a:r>
            <a:r>
              <a:rPr lang="en-US" dirty="0">
                <a:solidFill>
                  <a:srgbClr val="FF0000"/>
                </a:solidFill>
              </a:rPr>
              <a:t>updated, and retrieved </a:t>
            </a:r>
            <a:r>
              <a:rPr lang="en-US" dirty="0"/>
              <a:t>whenever needed.</a:t>
            </a:r>
          </a:p>
          <a:p>
            <a:r>
              <a:rPr lang="en-US" dirty="0"/>
              <a:t>variables are symbolic names for values.</a:t>
            </a:r>
          </a:p>
        </p:txBody>
      </p:sp>
    </p:spTree>
    <p:extLst>
      <p:ext uri="{BB962C8B-B14F-4D97-AF65-F5344CB8AC3E}">
        <p14:creationId xmlns:p14="http://schemas.microsoft.com/office/powerpoint/2010/main" val="234100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What is JavaScript?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JavaScript is a cross-platform, object-oriented scripting language used to make webpages interactive.</a:t>
            </a:r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r>
              <a:rPr lang="en-US" sz="3600" i="1" dirty="0">
                <a:solidFill>
                  <a:schemeClr val="bg2">
                    <a:lumMod val="50000"/>
                  </a:schemeClr>
                </a:solidFill>
              </a:rPr>
              <a:t>JavaScript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 was initially created to “</a:t>
            </a:r>
            <a:r>
              <a:rPr lang="en-US" sz="3600" dirty="0">
                <a:solidFill>
                  <a:schemeClr val="accent5"/>
                </a:solidFill>
              </a:rPr>
              <a:t>make web pages alive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920952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Declarations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/>
              <a:t> Declares a variable, optionally initializing it to a value.</a:t>
            </a:r>
          </a:p>
          <a:p>
            <a:r>
              <a:rPr lang="en-US" dirty="0">
                <a:solidFill>
                  <a:srgbClr val="FF0000"/>
                </a:solidFill>
              </a:rPr>
              <a:t>let</a:t>
            </a:r>
            <a:r>
              <a:rPr lang="en-US" dirty="0"/>
              <a:t> Declares a block-scoped, local variable, optionally initializing it to a value.</a:t>
            </a:r>
          </a:p>
          <a:p>
            <a:r>
              <a:rPr lang="en-US" dirty="0" err="1">
                <a:solidFill>
                  <a:srgbClr val="FF0000"/>
                </a:solidFill>
              </a:rPr>
              <a:t>const</a:t>
            </a:r>
            <a:r>
              <a:rPr lang="en-US" dirty="0"/>
              <a:t> Declares a block-scoped, read-only named constant.</a:t>
            </a:r>
          </a:p>
        </p:txBody>
      </p:sp>
    </p:spTree>
    <p:extLst>
      <p:ext uri="{BB962C8B-B14F-4D97-AF65-F5344CB8AC3E}">
        <p14:creationId xmlns:p14="http://schemas.microsoft.com/office/powerpoint/2010/main" val="3252792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variable_name</a:t>
            </a:r>
            <a:r>
              <a:rPr lang="en-US" dirty="0"/>
              <a:t> {</a:t>
            </a:r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} The name of the variable: used when calling it.</a:t>
            </a:r>
          </a:p>
          <a:p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[</a:t>
            </a:r>
            <a:r>
              <a:rPr lang="en-US" dirty="0">
                <a:solidFill>
                  <a:srgbClr val="FF0000"/>
                </a:solidFill>
              </a:rPr>
              <a:t>Optional</a:t>
            </a:r>
            <a:r>
              <a:rPr lang="en-US" dirty="0"/>
              <a:t>] Assignment (defining the variable)</a:t>
            </a:r>
          </a:p>
          <a:p>
            <a:r>
              <a:rPr lang="en-US" dirty="0">
                <a:solidFill>
                  <a:srgbClr val="FF0000"/>
                </a:solidFill>
              </a:rPr>
              <a:t>value</a:t>
            </a:r>
            <a:r>
              <a:rPr lang="en-US" dirty="0"/>
              <a:t> {</a:t>
            </a:r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 when using Assignment} The value of a variable [</a:t>
            </a:r>
            <a:r>
              <a:rPr lang="en-US" dirty="0">
                <a:solidFill>
                  <a:srgbClr val="FF0000"/>
                </a:solidFill>
              </a:rPr>
              <a:t>default: undefined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28648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Identifiers</a:t>
            </a:r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Identifiers can include both, characters and digits. However, the </a:t>
            </a:r>
            <a:r>
              <a:rPr lang="en-US" dirty="0">
                <a:solidFill>
                  <a:srgbClr val="FF0000"/>
                </a:solidFill>
              </a:rPr>
              <a:t>identifier cannot begin with a digit</a:t>
            </a:r>
            <a:r>
              <a:rPr lang="en-US" dirty="0"/>
              <a:t>.</a:t>
            </a:r>
          </a:p>
          <a:p>
            <a:r>
              <a:rPr lang="en-US" dirty="0"/>
              <a:t>Identifiers cannot include special symbols except for underscore (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/>
              <a:t>) or a dollar sign (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/>
              <a:t>).</a:t>
            </a:r>
          </a:p>
          <a:p>
            <a:r>
              <a:rPr lang="en-US" dirty="0"/>
              <a:t>Identifiers cannot be </a:t>
            </a:r>
            <a:r>
              <a:rPr lang="en-US" dirty="0">
                <a:solidFill>
                  <a:srgbClr val="FF0000"/>
                </a:solidFill>
              </a:rPr>
              <a:t>keywords</a:t>
            </a:r>
            <a:r>
              <a:rPr lang="en-US" dirty="0"/>
              <a:t>. They must be unique.</a:t>
            </a:r>
          </a:p>
          <a:p>
            <a:r>
              <a:rPr lang="en-US" dirty="0"/>
              <a:t>Identifiers are </a:t>
            </a:r>
            <a:r>
              <a:rPr lang="en-US" dirty="0">
                <a:solidFill>
                  <a:srgbClr val="FF0000"/>
                </a:solidFill>
              </a:rPr>
              <a:t>case sensitive</a:t>
            </a:r>
            <a:r>
              <a:rPr lang="en-US" dirty="0"/>
              <a:t>.</a:t>
            </a:r>
          </a:p>
          <a:p>
            <a:r>
              <a:rPr lang="en-US" dirty="0"/>
              <a:t> Identifiers </a:t>
            </a:r>
            <a:r>
              <a:rPr lang="en-US" dirty="0">
                <a:solidFill>
                  <a:srgbClr val="FF0000"/>
                </a:solidFill>
              </a:rPr>
              <a:t>cannot contain spaces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5925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effectLst/>
              </a:rPr>
              <a:t>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/>
              <a:t> declarations, wherever they occur, are processed before any code is executed. This is called hoisting.</a:t>
            </a:r>
          </a:p>
          <a:p>
            <a:r>
              <a:rPr lang="en-US" dirty="0"/>
              <a:t>Assigning a value to an undeclared variable implicitly creates it as a global variable</a:t>
            </a:r>
          </a:p>
          <a:p>
            <a:r>
              <a:rPr lang="en-US" dirty="0"/>
              <a:t>declaring a variable anywhere in the code is equivalent to declaring it at the top. This also means that a </a:t>
            </a:r>
            <a:r>
              <a:rPr lang="en-US" dirty="0">
                <a:solidFill>
                  <a:srgbClr val="FF0000"/>
                </a:solidFill>
              </a:rPr>
              <a:t>variable can appear to be used before it's declared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0138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Let and Block Scope</a:t>
            </a: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block scope restricts a variable’s access to the block in which it is declared. The </a:t>
            </a:r>
            <a:r>
              <a:rPr lang="en-US" b="1" dirty="0" err="1">
                <a:solidFill>
                  <a:srgbClr val="FF0000"/>
                </a:solidFill>
              </a:rPr>
              <a:t>var</a:t>
            </a:r>
            <a:r>
              <a:rPr lang="en-US" dirty="0"/>
              <a:t> keyword assigns a function scope to the variable. Unlike the 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/>
              <a:t> keyword, the </a:t>
            </a:r>
            <a:r>
              <a:rPr lang="en-US" b="1" dirty="0">
                <a:solidFill>
                  <a:srgbClr val="FF0000"/>
                </a:solidFill>
              </a:rPr>
              <a:t>let</a:t>
            </a:r>
            <a:r>
              <a:rPr lang="en-US" dirty="0"/>
              <a:t> keyword allows the script to restrict access to the variable to the nearest enclosing block.  </a:t>
            </a:r>
          </a:p>
        </p:txBody>
      </p:sp>
    </p:spTree>
    <p:extLst>
      <p:ext uri="{BB962C8B-B14F-4D97-AF65-F5344CB8AC3E}">
        <p14:creationId xmlns:p14="http://schemas.microsoft.com/office/powerpoint/2010/main" val="4274915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Variable Scope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Global Variables</a:t>
            </a:r>
            <a:r>
              <a:rPr lang="en-US" dirty="0"/>
              <a:t> − A global variable has global scope which means it can be defined anywhere in your JavaScript code.</a:t>
            </a:r>
          </a:p>
          <a:p>
            <a:r>
              <a:rPr lang="en-US" b="1" dirty="0">
                <a:solidFill>
                  <a:srgbClr val="FF0000"/>
                </a:solidFill>
              </a:rPr>
              <a:t>Local Variables</a:t>
            </a:r>
            <a:r>
              <a:rPr lang="en-US" dirty="0"/>
              <a:t> − A local variable will be visible only within a function where it is defined. Function parameters are always local to that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65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Evaluating variables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variable declared using the 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let</a:t>
            </a:r>
            <a:r>
              <a:rPr lang="en-US" dirty="0"/>
              <a:t> statement with no assigned value specified has the value of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An attempt to access an undeclared variable results in a </a:t>
            </a:r>
            <a:r>
              <a:rPr lang="en-US" dirty="0" err="1">
                <a:solidFill>
                  <a:srgbClr val="FF0000"/>
                </a:solidFill>
              </a:rPr>
              <a:t>ReferenceError</a:t>
            </a:r>
            <a:r>
              <a:rPr lang="en-US" dirty="0">
                <a:solidFill>
                  <a:srgbClr val="FF0000"/>
                </a:solidFill>
              </a:rPr>
              <a:t> exception </a:t>
            </a:r>
            <a:r>
              <a:rPr lang="en-US" dirty="0"/>
              <a:t>being thrown:</a:t>
            </a:r>
          </a:p>
        </p:txBody>
      </p:sp>
    </p:spTree>
    <p:extLst>
      <p:ext uri="{BB962C8B-B14F-4D97-AF65-F5344CB8AC3E}">
        <p14:creationId xmlns:p14="http://schemas.microsoft.com/office/powerpoint/2010/main" val="2101007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The </a:t>
            </a:r>
            <a:r>
              <a:rPr lang="en-US" b="0" dirty="0" err="1">
                <a:effectLst/>
              </a:rPr>
              <a:t>const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15937"/>
          </a:xfrm>
        </p:spPr>
        <p:txBody>
          <a:bodyPr/>
          <a:lstStyle/>
          <a:p>
            <a:r>
              <a:rPr lang="en-US" dirty="0"/>
              <a:t>This declaration creates a constant whose scope can be either global or local to the block in which it is declared. An initializer for a constant is required; that is, you must specify its value in the same statement in which it's declared (which makes sense, given that it can't be changed later).Constants cannot be reassigned a value.</a:t>
            </a:r>
          </a:p>
          <a:p>
            <a:pPr lvl="1"/>
            <a:r>
              <a:rPr lang="en-US" dirty="0"/>
              <a:t>A constant </a:t>
            </a:r>
            <a:r>
              <a:rPr lang="en-US" b="1" dirty="0">
                <a:solidFill>
                  <a:srgbClr val="FF0000"/>
                </a:solidFill>
              </a:rPr>
              <a:t>cannot be re-declared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value assigned to a </a:t>
            </a:r>
            <a:r>
              <a:rPr lang="en-US" b="1" dirty="0" err="1">
                <a:solidFill>
                  <a:srgbClr val="FF0000"/>
                </a:solidFill>
              </a:rPr>
              <a:t>const</a:t>
            </a:r>
            <a:r>
              <a:rPr lang="en-US" b="1" dirty="0"/>
              <a:t> </a:t>
            </a:r>
            <a:r>
              <a:rPr lang="en-US" dirty="0"/>
              <a:t>variable is immutable.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23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Dialog Boxes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alert() </a:t>
            </a:r>
            <a:r>
              <a:rPr lang="en-US" dirty="0"/>
              <a:t>Alert Dialog Box mostly used to send a warning message to the users. </a:t>
            </a:r>
          </a:p>
          <a:p>
            <a:r>
              <a:rPr lang="en-US" b="1" dirty="0">
                <a:solidFill>
                  <a:srgbClr val="FF0000"/>
                </a:solidFill>
              </a:rPr>
              <a:t>confirm()</a:t>
            </a:r>
            <a:r>
              <a:rPr lang="en-US" b="1" dirty="0"/>
              <a:t> </a:t>
            </a:r>
            <a:r>
              <a:rPr lang="en-US" dirty="0"/>
              <a:t>Confirmation Dialog Box It displays a dialog box with two buttons: OK and Cancel.</a:t>
            </a:r>
          </a:p>
          <a:p>
            <a:r>
              <a:rPr lang="en-US" b="1" dirty="0">
                <a:solidFill>
                  <a:srgbClr val="FF0000"/>
                </a:solidFill>
              </a:rPr>
              <a:t>prompt()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Prompt Dialog Box useful when you want to pop-up a text box to get a user input.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43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Variables Data </a:t>
            </a:r>
            <a:r>
              <a:rPr lang="en-US" dirty="0"/>
              <a:t>types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JavaScript allows you to work with three primitive data types −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Numbers</a:t>
            </a:r>
            <a:r>
              <a:rPr lang="en-US" b="1" dirty="0"/>
              <a:t>,</a:t>
            </a:r>
            <a:r>
              <a:rPr lang="en-US" dirty="0"/>
              <a:t> </a:t>
            </a:r>
            <a:r>
              <a:rPr lang="en-US" dirty="0" err="1"/>
              <a:t>eg</a:t>
            </a:r>
            <a:r>
              <a:rPr lang="en-US" dirty="0"/>
              <a:t>. 123, 120.50 etc.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Strings</a:t>
            </a:r>
            <a:r>
              <a:rPr lang="en-US" dirty="0"/>
              <a:t> of text e.g. "This text string" etc.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Boolean</a:t>
            </a:r>
            <a:r>
              <a:rPr lang="en-US" dirty="0"/>
              <a:t> e.g. true or false.</a:t>
            </a:r>
          </a:p>
          <a:p>
            <a:r>
              <a:rPr lang="en-US" dirty="0"/>
              <a:t>trivial data types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null</a:t>
            </a:r>
            <a:r>
              <a:rPr lang="en-US" dirty="0">
                <a:solidFill>
                  <a:srgbClr val="FF0000"/>
                </a:solidFill>
              </a:rPr>
              <a:t> 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Undefined</a:t>
            </a:r>
          </a:p>
          <a:p>
            <a:r>
              <a:rPr lang="en-US" dirty="0"/>
              <a:t>composite data type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object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78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206" y="5430004"/>
            <a:ext cx="8683348" cy="1143000"/>
          </a:xfrm>
        </p:spPr>
        <p:txBody>
          <a:bodyPr/>
          <a:lstStyle/>
          <a:p>
            <a:r>
              <a:rPr lang="en-US" dirty="0">
                <a:effectLst/>
              </a:rPr>
              <a:t>What is JavaScript?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27529" y="731520"/>
            <a:ext cx="11044517" cy="4698484"/>
          </a:xfrm>
        </p:spPr>
        <p:txBody>
          <a:bodyPr>
            <a:normAutofit/>
          </a:bodyPr>
          <a:lstStyle/>
          <a:p>
            <a:r>
              <a:rPr lang="en-US" dirty="0"/>
              <a:t>Most popular and widely used client-side scripting language.</a:t>
            </a:r>
          </a:p>
          <a:p>
            <a:pPr marL="45720" indent="0">
              <a:buNone/>
            </a:pPr>
            <a:r>
              <a:rPr lang="en-US" dirty="0"/>
              <a:t>• Client-side scripting refers to scripts that run within your web browser.</a:t>
            </a:r>
          </a:p>
          <a:p>
            <a:pPr marL="45720" indent="0">
              <a:buNone/>
            </a:pPr>
            <a:r>
              <a:rPr lang="en-US" dirty="0"/>
              <a:t>• Designed to add interactivity and dynamic effects to the web pages by manipulating the content returned from a web server.</a:t>
            </a:r>
          </a:p>
          <a:p>
            <a:pPr marL="45720" indent="0">
              <a:buNone/>
            </a:pPr>
            <a:r>
              <a:rPr lang="en-US" dirty="0"/>
              <a:t>• JavaScript was originally developed </a:t>
            </a:r>
            <a:r>
              <a:rPr lang="en-US" dirty="0">
                <a:solidFill>
                  <a:srgbClr val="FF0000"/>
                </a:solidFill>
              </a:rPr>
              <a:t>as </a:t>
            </a:r>
            <a:r>
              <a:rPr lang="en-US" dirty="0" err="1">
                <a:solidFill>
                  <a:srgbClr val="FF0000"/>
                </a:solidFill>
              </a:rPr>
              <a:t>LiveScript</a:t>
            </a:r>
            <a:r>
              <a:rPr lang="en-US" dirty="0">
                <a:solidFill>
                  <a:srgbClr val="FF0000"/>
                </a:solidFill>
              </a:rPr>
              <a:t> by Netscape </a:t>
            </a:r>
            <a:r>
              <a:rPr lang="en-US" dirty="0"/>
              <a:t>in the mid 1990s.</a:t>
            </a:r>
          </a:p>
          <a:p>
            <a:pPr marL="45720" indent="0">
              <a:buNone/>
            </a:pPr>
            <a:r>
              <a:rPr lang="en-US" dirty="0"/>
              <a:t>• It was later renamed to </a:t>
            </a:r>
            <a:r>
              <a:rPr lang="en-US" dirty="0">
                <a:solidFill>
                  <a:srgbClr val="FF0000"/>
                </a:solidFill>
              </a:rPr>
              <a:t>JavaScript</a:t>
            </a:r>
            <a:r>
              <a:rPr lang="en-US" dirty="0"/>
              <a:t> in 1995, and became an </a:t>
            </a:r>
            <a:r>
              <a:rPr lang="en-US" dirty="0">
                <a:solidFill>
                  <a:srgbClr val="FF0000"/>
                </a:solidFill>
              </a:rPr>
              <a:t>ECMA standard </a:t>
            </a:r>
            <a:r>
              <a:rPr lang="en-US" dirty="0"/>
              <a:t>in 1997.</a:t>
            </a:r>
          </a:p>
          <a:p>
            <a:pPr marL="45720" indent="0">
              <a:buNone/>
            </a:pPr>
            <a:r>
              <a:rPr lang="en-US" dirty="0"/>
              <a:t>• Now JavaScript is the standard client-side scripting language for web-based applications, and it is</a:t>
            </a:r>
          </a:p>
          <a:p>
            <a:pPr marL="45720" indent="0">
              <a:buNone/>
            </a:pPr>
            <a:r>
              <a:rPr lang="en-US" dirty="0"/>
              <a:t>supported by virtually all web browsers available today, such as Google Chrome, Mozilla Firefox, Apple Safari, etc.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47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Data type conversion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JavaScript is a dynamically typed language. That means you don't have to specify the data type of a variable when you declare it, and data types are </a:t>
            </a:r>
            <a:r>
              <a:rPr lang="en-US" dirty="0">
                <a:solidFill>
                  <a:srgbClr val="FF0000"/>
                </a:solidFill>
              </a:rPr>
              <a:t>converted automatically </a:t>
            </a:r>
            <a:r>
              <a:rPr lang="en-US" dirty="0"/>
              <a:t>as needed during script execution</a:t>
            </a:r>
          </a:p>
        </p:txBody>
      </p:sp>
    </p:spTree>
    <p:extLst>
      <p:ext uri="{BB962C8B-B14F-4D97-AF65-F5344CB8AC3E}">
        <p14:creationId xmlns:p14="http://schemas.microsoft.com/office/powerpoint/2010/main" val="2334275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9306-DC8E-445F-B08A-73675458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6321B-9103-4D1B-9419-93BD55016E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44009CBC-8B1D-4515-85F0-AF50DB77E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207245"/>
              </p:ext>
            </p:extLst>
          </p:nvPr>
        </p:nvGraphicFramePr>
        <p:xfrm>
          <a:off x="2267543" y="731520"/>
          <a:ext cx="7115994" cy="345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9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7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5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205">
                <a:tc>
                  <a:txBody>
                    <a:bodyPr/>
                    <a:lstStyle/>
                    <a:p>
                      <a:pPr marL="3175" algn="ctr">
                        <a:lnSpc>
                          <a:spcPct val="200000"/>
                        </a:lnSpc>
                      </a:pPr>
                      <a:r>
                        <a:rPr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200000"/>
                        </a:lnSpc>
                      </a:pPr>
                      <a:r>
                        <a:rPr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200000"/>
                        </a:lnSpc>
                      </a:pPr>
                      <a:r>
                        <a:rPr sz="1400" b="1" spc="-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  <a:endParaRPr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200000"/>
                        </a:lnSpc>
                      </a:pPr>
                      <a:r>
                        <a:rPr sz="1400" b="1" spc="-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</a:t>
                      </a:r>
                      <a:endParaRPr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861">
                <a:tc>
                  <a:txBody>
                    <a:bodyPr/>
                    <a:lstStyle/>
                    <a:p>
                      <a:pPr marL="6350" algn="ctr">
                        <a:lnSpc>
                          <a:spcPct val="250000"/>
                        </a:lnSpc>
                      </a:pPr>
                      <a:r>
                        <a:rPr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250000"/>
                        </a:lnSpc>
                      </a:pPr>
                      <a:r>
                        <a:rPr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Addition</a:t>
                      </a: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250000"/>
                        </a:lnSpc>
                      </a:pPr>
                      <a:r>
                        <a:rPr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x=y+2</a:t>
                      </a: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250000"/>
                        </a:lnSpc>
                      </a:pPr>
                      <a:r>
                        <a:rPr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x=7</a:t>
                      </a: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77">
                <a:tc>
                  <a:txBody>
                    <a:bodyPr/>
                    <a:lstStyle/>
                    <a:p>
                      <a:pPr marL="5080" algn="ctr">
                        <a:lnSpc>
                          <a:spcPct val="250000"/>
                        </a:lnSpc>
                      </a:pPr>
                      <a:r>
                        <a:rPr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250000"/>
                        </a:lnSpc>
                      </a:pPr>
                      <a:r>
                        <a:rPr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Subtraction</a:t>
                      </a: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250000"/>
                        </a:lnSpc>
                      </a:pPr>
                      <a:r>
                        <a:rPr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x=y-2</a:t>
                      </a:r>
                      <a:endParaRPr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250000"/>
                        </a:lnSpc>
                      </a:pPr>
                      <a:r>
                        <a:rPr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x=3</a:t>
                      </a: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860">
                <a:tc>
                  <a:txBody>
                    <a:bodyPr/>
                    <a:lstStyle/>
                    <a:p>
                      <a:pPr marL="5080" algn="ctr">
                        <a:lnSpc>
                          <a:spcPct val="250000"/>
                        </a:lnSpc>
                      </a:pPr>
                      <a:r>
                        <a:rPr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250000"/>
                        </a:lnSpc>
                      </a:pPr>
                      <a:r>
                        <a:rPr sz="1400" b="1" spc="-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Multiplication</a:t>
                      </a:r>
                      <a:endParaRPr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250000"/>
                        </a:lnSpc>
                      </a:pPr>
                      <a:r>
                        <a:rPr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x=y*2</a:t>
                      </a:r>
                      <a:endParaRPr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250000"/>
                        </a:lnSpc>
                      </a:pPr>
                      <a:r>
                        <a:rPr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x=10</a:t>
                      </a: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860">
                <a:tc>
                  <a:txBody>
                    <a:bodyPr/>
                    <a:lstStyle/>
                    <a:p>
                      <a:pPr marL="6350" algn="ctr">
                        <a:lnSpc>
                          <a:spcPct val="250000"/>
                        </a:lnSpc>
                      </a:pPr>
                      <a:r>
                        <a:rPr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endParaRPr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250000"/>
                        </a:lnSpc>
                      </a:pPr>
                      <a:r>
                        <a:rPr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Division</a:t>
                      </a:r>
                      <a:endParaRPr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250000"/>
                        </a:lnSpc>
                      </a:pPr>
                      <a:r>
                        <a:rPr sz="1400" b="1" spc="-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x=y/2</a:t>
                      </a:r>
                      <a:endParaRPr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250000"/>
                        </a:lnSpc>
                      </a:pPr>
                      <a:r>
                        <a:rPr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x=2.5</a:t>
                      </a: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861">
                <a:tc>
                  <a:txBody>
                    <a:bodyPr/>
                    <a:lstStyle/>
                    <a:p>
                      <a:pPr marL="5715" algn="ctr">
                        <a:lnSpc>
                          <a:spcPct val="250000"/>
                        </a:lnSpc>
                      </a:pPr>
                      <a:r>
                        <a:rPr sz="1400" b="1" spc="-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++</a:t>
                      </a:r>
                      <a:endParaRPr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250000"/>
                        </a:lnSpc>
                      </a:pPr>
                      <a:r>
                        <a:rPr sz="1400" b="1" spc="-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Increment</a:t>
                      </a:r>
                      <a:endParaRPr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250000"/>
                        </a:lnSpc>
                      </a:pPr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x=++y</a:t>
                      </a:r>
                      <a:endParaRPr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250000"/>
                        </a:lnSpc>
                      </a:pPr>
                      <a:r>
                        <a:rPr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x=6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 cap="flat" cmpd="sng" algn="ctr">
                      <a:solidFill>
                        <a:srgbClr val="1D5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860">
                <a:tc>
                  <a:txBody>
                    <a:bodyPr/>
                    <a:lstStyle/>
                    <a:p>
                      <a:pPr marL="5715" algn="ctr">
                        <a:lnSpc>
                          <a:spcPct val="250000"/>
                        </a:lnSpc>
                      </a:pPr>
                      <a:r>
                        <a:rPr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  <a:endParaRPr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250000"/>
                        </a:lnSpc>
                      </a:pPr>
                      <a:r>
                        <a:rPr sz="1400" b="1" spc="-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Decrement</a:t>
                      </a:r>
                      <a:endParaRPr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250000"/>
                        </a:lnSpc>
                      </a:pPr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x=--y</a:t>
                      </a:r>
                      <a:endParaRPr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250000"/>
                        </a:lnSpc>
                      </a:pPr>
                      <a:r>
                        <a:rPr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x=4</a:t>
                      </a: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11">
            <a:extLst>
              <a:ext uri="{FF2B5EF4-FFF2-40B4-BE49-F238E27FC236}">
                <a16:creationId xmlns:a16="http://schemas.microsoft.com/office/drawing/2014/main" id="{4A494C91-12DF-42D1-AB27-58C358C5CC8D}"/>
              </a:ext>
            </a:extLst>
          </p:cNvPr>
          <p:cNvSpPr txBox="1"/>
          <p:nvPr/>
        </p:nvSpPr>
        <p:spPr>
          <a:xfrm>
            <a:off x="4393099" y="235784"/>
            <a:ext cx="3175628" cy="351521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121680" rIns="0" bIns="0" rtlCol="0">
            <a:spAutoFit/>
          </a:bodyPr>
          <a:lstStyle/>
          <a:p>
            <a:pPr algn="ctr" defTabSz="554492">
              <a:spcBef>
                <a:spcPts val="958"/>
              </a:spcBef>
            </a:pPr>
            <a:r>
              <a:rPr lang="en-US" sz="1486" kern="0" dirty="0">
                <a:solidFill>
                  <a:srgbClr val="444444"/>
                </a:solidFill>
                <a:latin typeface="Arial"/>
                <a:cs typeface="Arial"/>
              </a:rPr>
              <a:t>y  = 5</a:t>
            </a:r>
            <a:endParaRPr sz="1486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7610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E6D8-2C59-4BBC-B576-7059915F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1301" y="4565705"/>
            <a:ext cx="8683348" cy="1143000"/>
          </a:xfrm>
        </p:spPr>
        <p:txBody>
          <a:bodyPr/>
          <a:lstStyle/>
          <a:p>
            <a:r>
              <a:rPr lang="en-US" sz="4400" dirty="0"/>
              <a:t>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379D7-C1BF-4D38-A3C7-096D625AF4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07BF3078-88F3-48A2-A4F1-206C65C522B4}"/>
              </a:ext>
            </a:extLst>
          </p:cNvPr>
          <p:cNvSpPr txBox="1"/>
          <p:nvPr/>
        </p:nvSpPr>
        <p:spPr>
          <a:xfrm>
            <a:off x="4093841" y="58213"/>
            <a:ext cx="3175628" cy="351521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121680" rIns="0" bIns="0" rtlCol="0">
            <a:spAutoFit/>
          </a:bodyPr>
          <a:lstStyle/>
          <a:p>
            <a:pPr algn="ctr" defTabSz="554492">
              <a:spcBef>
                <a:spcPts val="958"/>
              </a:spcBef>
            </a:pPr>
            <a:r>
              <a:rPr lang="en-US" sz="1486" kern="0" dirty="0">
                <a:solidFill>
                  <a:srgbClr val="444444"/>
                </a:solidFill>
                <a:latin typeface="Arial"/>
                <a:cs typeface="Arial"/>
              </a:rPr>
              <a:t>x = 10 , y  = 5</a:t>
            </a:r>
            <a:endParaRPr sz="1486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F48B914-6876-466A-B221-6A3AB064A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145853"/>
              </p:ext>
            </p:extLst>
          </p:nvPr>
        </p:nvGraphicFramePr>
        <p:xfrm>
          <a:off x="2002940" y="731520"/>
          <a:ext cx="7023578" cy="3512399"/>
        </p:xfrm>
        <a:graphic>
          <a:graphicData uri="http://schemas.openxmlformats.org/drawingml/2006/table">
            <a:tbl>
              <a:tblPr firstRow="1" bandRow="1"/>
              <a:tblGrid>
                <a:gridCol w="1641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235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540" algn="ctr">
                        <a:lnSpc>
                          <a:spcPct val="200000"/>
                        </a:lnSpc>
                      </a:pPr>
                      <a:r>
                        <a:rPr sz="1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Operator</a:t>
                      </a:r>
                      <a:endParaRPr sz="1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445" algn="ctr">
                        <a:lnSpc>
                          <a:spcPct val="200000"/>
                        </a:lnSpc>
                      </a:pPr>
                      <a:r>
                        <a:rPr sz="1900" b="1" spc="-5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Example</a:t>
                      </a:r>
                      <a:endParaRPr sz="1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445" algn="ctr">
                        <a:lnSpc>
                          <a:spcPct val="200000"/>
                        </a:lnSpc>
                      </a:pPr>
                      <a:r>
                        <a:rPr sz="1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Same</a:t>
                      </a:r>
                      <a:r>
                        <a:rPr sz="1900" b="1" spc="-13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As</a:t>
                      </a:r>
                      <a:endParaRPr sz="1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5715" algn="ctr">
                        <a:lnSpc>
                          <a:spcPct val="200000"/>
                        </a:lnSpc>
                      </a:pPr>
                      <a:r>
                        <a:rPr sz="1900" b="1" spc="-5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Result</a:t>
                      </a:r>
                      <a:endParaRPr sz="1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006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5080" algn="ctr">
                        <a:lnSpc>
                          <a:spcPct val="200000"/>
                        </a:lnSpc>
                      </a:pPr>
                      <a:r>
                        <a:rPr sz="1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445" algn="ctr">
                        <a:lnSpc>
                          <a:spcPct val="200000"/>
                        </a:lnSpc>
                      </a:pPr>
                      <a:r>
                        <a:rPr sz="1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x=y</a:t>
                      </a: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200000"/>
                        </a:lnSpc>
                      </a:pPr>
                      <a:endParaRPr sz="1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5080" algn="ctr">
                        <a:lnSpc>
                          <a:spcPct val="200000"/>
                        </a:lnSpc>
                      </a:pPr>
                      <a:r>
                        <a:rPr sz="1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x=5</a:t>
                      </a: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789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445" algn="ctr">
                        <a:lnSpc>
                          <a:spcPct val="200000"/>
                        </a:lnSpc>
                      </a:pPr>
                      <a:r>
                        <a:rPr sz="1900" spc="-5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+=</a:t>
                      </a:r>
                      <a:endParaRPr sz="1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445" algn="ctr">
                        <a:lnSpc>
                          <a:spcPct val="200000"/>
                        </a:lnSpc>
                      </a:pPr>
                      <a:r>
                        <a:rPr sz="1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x+=y</a:t>
                      </a: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350" algn="ctr">
                        <a:lnSpc>
                          <a:spcPct val="200000"/>
                        </a:lnSpc>
                      </a:pPr>
                      <a:r>
                        <a:rPr sz="1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x=x+y</a:t>
                      </a:r>
                      <a:endParaRPr sz="1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5715" algn="ctr">
                        <a:lnSpc>
                          <a:spcPct val="200000"/>
                        </a:lnSpc>
                      </a:pPr>
                      <a:r>
                        <a:rPr sz="1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x=15</a:t>
                      </a: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791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5080" algn="ctr">
                        <a:lnSpc>
                          <a:spcPct val="200000"/>
                        </a:lnSpc>
                      </a:pPr>
                      <a:r>
                        <a:rPr sz="1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-=</a:t>
                      </a:r>
                      <a:endParaRPr sz="1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445" algn="ctr">
                        <a:lnSpc>
                          <a:spcPct val="200000"/>
                        </a:lnSpc>
                      </a:pPr>
                      <a:r>
                        <a:rPr sz="1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x-=y</a:t>
                      </a:r>
                      <a:endParaRPr sz="1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350" algn="ctr">
                        <a:lnSpc>
                          <a:spcPct val="200000"/>
                        </a:lnSpc>
                      </a:pPr>
                      <a:r>
                        <a:rPr sz="1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x=x-y</a:t>
                      </a:r>
                      <a:endParaRPr sz="1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5080" algn="ctr">
                        <a:lnSpc>
                          <a:spcPct val="200000"/>
                        </a:lnSpc>
                      </a:pPr>
                      <a:r>
                        <a:rPr sz="1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x=5</a:t>
                      </a: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789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5715" algn="ctr">
                        <a:lnSpc>
                          <a:spcPct val="200000"/>
                        </a:lnSpc>
                      </a:pPr>
                      <a:r>
                        <a:rPr sz="1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*=</a:t>
                      </a:r>
                      <a:endParaRPr sz="1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5080" algn="ctr">
                        <a:lnSpc>
                          <a:spcPct val="200000"/>
                        </a:lnSpc>
                      </a:pPr>
                      <a:r>
                        <a:rPr sz="1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x*=y</a:t>
                      </a:r>
                      <a:endParaRPr sz="1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350" algn="ctr">
                        <a:lnSpc>
                          <a:spcPct val="200000"/>
                        </a:lnSpc>
                      </a:pPr>
                      <a:r>
                        <a:rPr sz="1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x=x*y</a:t>
                      </a:r>
                      <a:endParaRPr sz="1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5715" algn="ctr">
                        <a:lnSpc>
                          <a:spcPct val="200000"/>
                        </a:lnSpc>
                      </a:pPr>
                      <a:r>
                        <a:rPr sz="1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x=50</a:t>
                      </a: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789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445" algn="ctr">
                        <a:lnSpc>
                          <a:spcPct val="200000"/>
                        </a:lnSpc>
                      </a:pPr>
                      <a:r>
                        <a:rPr sz="1900" spc="-1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/=</a:t>
                      </a:r>
                      <a:endParaRPr sz="1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5080" algn="ctr">
                        <a:lnSpc>
                          <a:spcPct val="200000"/>
                        </a:lnSpc>
                      </a:pPr>
                      <a:r>
                        <a:rPr sz="1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x/=y</a:t>
                      </a:r>
                      <a:endParaRPr sz="1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350" algn="ctr">
                        <a:lnSpc>
                          <a:spcPct val="200000"/>
                        </a:lnSpc>
                      </a:pPr>
                      <a:r>
                        <a:rPr sz="1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x=x/y</a:t>
                      </a:r>
                      <a:endParaRPr sz="1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5080" algn="ctr">
                        <a:lnSpc>
                          <a:spcPct val="200000"/>
                        </a:lnSpc>
                      </a:pPr>
                      <a:r>
                        <a:rPr sz="1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/>
                          <a:cs typeface="Times New Roman"/>
                        </a:rPr>
                        <a:t>x=2</a:t>
                      </a:r>
                    </a:p>
                  </a:txBody>
                  <a:tcPr marL="0" marR="0" marT="0" marB="0">
                    <a:lnL w="12700">
                      <a:solidFill>
                        <a:srgbClr val="1D528D"/>
                      </a:solidFill>
                      <a:prstDash val="solid"/>
                    </a:lnL>
                    <a:lnR w="12700">
                      <a:solidFill>
                        <a:srgbClr val="1D528D"/>
                      </a:solidFill>
                      <a:prstDash val="solid"/>
                    </a:lnR>
                    <a:lnT w="12700">
                      <a:solidFill>
                        <a:srgbClr val="1D528D"/>
                      </a:solidFill>
                      <a:prstDash val="solid"/>
                    </a:lnT>
                    <a:lnB w="12700">
                      <a:solidFill>
                        <a:srgbClr val="1D528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488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strict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directive looks like a string: "use strict" or 'use strict’.</a:t>
            </a:r>
          </a:p>
          <a:p>
            <a:r>
              <a:rPr lang="en-US" dirty="0"/>
              <a:t> When it is located at the top of a script, the whole script works the “modern” way.</a:t>
            </a:r>
          </a:p>
          <a:p>
            <a:r>
              <a:rPr lang="en-US" dirty="0"/>
              <a:t> "use strict" switches the engine to the “modern” mode, changing the behavior of some built-in features.</a:t>
            </a:r>
          </a:p>
          <a:p>
            <a:r>
              <a:rPr lang="en-US" dirty="0"/>
              <a:t> Strict mode is supported by all modern browsers.</a:t>
            </a:r>
          </a:p>
          <a:p>
            <a:r>
              <a:rPr lang="en-US" dirty="0"/>
              <a:t>starting scripts with "use strict” is recommended.</a:t>
            </a:r>
          </a:p>
        </p:txBody>
      </p:sp>
    </p:spTree>
    <p:extLst>
      <p:ext uri="{BB962C8B-B14F-4D97-AF65-F5344CB8AC3E}">
        <p14:creationId xmlns:p14="http://schemas.microsoft.com/office/powerpoint/2010/main" val="321626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4372168"/>
            <a:ext cx="10908146" cy="1143000"/>
          </a:xfrm>
        </p:spPr>
        <p:txBody>
          <a:bodyPr/>
          <a:lstStyle/>
          <a:p>
            <a:r>
              <a:rPr lang="en-US" dirty="0"/>
              <a:t>Difference Between Client-side and Server side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Client-side scripting languages </a:t>
            </a:r>
            <a:r>
              <a:rPr lang="en-US" dirty="0"/>
              <a:t>such as JavaScript, VBScript, etc. are interpreted and executed by the web browser.</a:t>
            </a:r>
          </a:p>
          <a:p>
            <a:r>
              <a:rPr lang="en-US" dirty="0">
                <a:solidFill>
                  <a:srgbClr val="FF0000"/>
                </a:solidFill>
              </a:rPr>
              <a:t>Server-side scripting languages </a:t>
            </a:r>
            <a:r>
              <a:rPr lang="en-US" dirty="0"/>
              <a:t>such as PHP, ASP, Java, Python, Ruby, etc. runs on the web server and the output sent back to the web browser in HTML format</a:t>
            </a:r>
          </a:p>
          <a:p>
            <a:endParaRPr lang="en-US" dirty="0"/>
          </a:p>
          <a:p>
            <a:r>
              <a:rPr lang="en-US" dirty="0"/>
              <a:t>Response from a </a:t>
            </a:r>
            <a:r>
              <a:rPr lang="en-US" dirty="0">
                <a:solidFill>
                  <a:srgbClr val="FF0000"/>
                </a:solidFill>
              </a:rPr>
              <a:t>server-side script is slower as compared to a client side script</a:t>
            </a:r>
            <a:r>
              <a:rPr lang="en-US" dirty="0"/>
              <a:t>, because server-side scripts are processed on the remote computer not on the user's local computer</a:t>
            </a:r>
          </a:p>
        </p:txBody>
      </p:sp>
    </p:spTree>
    <p:extLst>
      <p:ext uri="{BB962C8B-B14F-4D97-AF65-F5344CB8AC3E}">
        <p14:creationId xmlns:p14="http://schemas.microsoft.com/office/powerpoint/2010/main" val="335532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Engine.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V8</a:t>
            </a:r>
            <a:r>
              <a:rPr lang="en-US" dirty="0"/>
              <a:t> – in Chrome and Opera.</a:t>
            </a:r>
          </a:p>
          <a:p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SpiderMonkey</a:t>
            </a:r>
            <a:r>
              <a:rPr lang="en-US" dirty="0"/>
              <a:t> – in Firefox.</a:t>
            </a:r>
          </a:p>
          <a:p>
            <a:r>
              <a:rPr lang="en-US" dirty="0"/>
              <a:t>There are other codenames like “</a:t>
            </a:r>
            <a:r>
              <a:rPr lang="en-US" dirty="0">
                <a:solidFill>
                  <a:srgbClr val="FF0000"/>
                </a:solidFill>
              </a:rPr>
              <a:t>Trident</a:t>
            </a:r>
            <a:r>
              <a:rPr lang="en-US" dirty="0"/>
              <a:t>” and “</a:t>
            </a:r>
            <a:r>
              <a:rPr lang="en-US" dirty="0">
                <a:solidFill>
                  <a:srgbClr val="FF0000"/>
                </a:solidFill>
              </a:rPr>
              <a:t>Chakra</a:t>
            </a:r>
            <a:r>
              <a:rPr lang="en-US" dirty="0"/>
              <a:t>” for different versions of IE, “</a:t>
            </a:r>
            <a:r>
              <a:rPr lang="en-US" dirty="0" err="1">
                <a:solidFill>
                  <a:srgbClr val="FF0000"/>
                </a:solidFill>
              </a:rPr>
              <a:t>ChakraCore</a:t>
            </a:r>
            <a:r>
              <a:rPr lang="en-US" dirty="0"/>
              <a:t>” for Microsoft Edge</a:t>
            </a:r>
          </a:p>
          <a:p>
            <a:r>
              <a:rPr lang="en-US" dirty="0"/>
              <a:t> “</a:t>
            </a:r>
            <a:r>
              <a:rPr lang="en-US" dirty="0">
                <a:solidFill>
                  <a:srgbClr val="FF0000"/>
                </a:solidFill>
              </a:rPr>
              <a:t>Nitro</a:t>
            </a:r>
            <a:r>
              <a:rPr lang="en-US" dirty="0"/>
              <a:t>” and “</a:t>
            </a:r>
            <a:r>
              <a:rPr lang="en-US" dirty="0" err="1"/>
              <a:t>SquirrelFish</a:t>
            </a:r>
            <a:r>
              <a:rPr lang="en-US" dirty="0"/>
              <a:t>” for Safari,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3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435" y="4937433"/>
            <a:ext cx="8683348" cy="1143000"/>
          </a:xfrm>
        </p:spPr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What JavaScript can Do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64524" y="731520"/>
            <a:ext cx="9925396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Modify the content </a:t>
            </a:r>
            <a:r>
              <a:rPr lang="en-US" dirty="0"/>
              <a:t>of a web page by adding or removing elements.</a:t>
            </a:r>
          </a:p>
          <a:p>
            <a:r>
              <a:rPr lang="en-US" dirty="0">
                <a:solidFill>
                  <a:srgbClr val="FF0000"/>
                </a:solidFill>
              </a:rPr>
              <a:t>Change the style </a:t>
            </a:r>
            <a:r>
              <a:rPr lang="en-US" dirty="0"/>
              <a:t>and position of the elements on a web page.</a:t>
            </a:r>
          </a:p>
          <a:p>
            <a:r>
              <a:rPr lang="en-US" dirty="0">
                <a:solidFill>
                  <a:srgbClr val="FF0000"/>
                </a:solidFill>
              </a:rPr>
              <a:t>Monitor events </a:t>
            </a:r>
            <a:r>
              <a:rPr lang="en-US" dirty="0"/>
              <a:t>like mouse click, hover, etc. and react to it.</a:t>
            </a:r>
          </a:p>
          <a:p>
            <a:r>
              <a:rPr lang="en-US" dirty="0"/>
              <a:t>Perform and control transitions and animations.</a:t>
            </a:r>
          </a:p>
          <a:p>
            <a:r>
              <a:rPr lang="en-US" dirty="0">
                <a:solidFill>
                  <a:srgbClr val="FF0000"/>
                </a:solidFill>
              </a:rPr>
              <a:t>Create alert pop-ups </a:t>
            </a:r>
            <a:r>
              <a:rPr lang="en-US" dirty="0"/>
              <a:t>to display info or warning messages to the user.</a:t>
            </a:r>
          </a:p>
          <a:p>
            <a:r>
              <a:rPr lang="en-US" dirty="0"/>
              <a:t> Perform operations based on user inputs and display the results.</a:t>
            </a:r>
          </a:p>
          <a:p>
            <a:r>
              <a:rPr lang="en-US" dirty="0">
                <a:solidFill>
                  <a:srgbClr val="FF0000"/>
                </a:solidFill>
              </a:rPr>
              <a:t>Validate user inputs </a:t>
            </a:r>
            <a:r>
              <a:rPr lang="en-US" dirty="0"/>
              <a:t>before submitting it to the server.</a:t>
            </a:r>
          </a:p>
          <a:p>
            <a:r>
              <a:rPr lang="en-US" dirty="0">
                <a:solidFill>
                  <a:srgbClr val="FF0000"/>
                </a:solidFill>
              </a:rPr>
              <a:t>Send requests over the network </a:t>
            </a:r>
            <a:r>
              <a:rPr lang="en-US" dirty="0"/>
              <a:t>to remote servers, download and upload files (so-called AJAX ).</a:t>
            </a:r>
          </a:p>
          <a:p>
            <a:r>
              <a:rPr lang="en-US" dirty="0">
                <a:solidFill>
                  <a:srgbClr val="FF0000"/>
                </a:solidFill>
              </a:rPr>
              <a:t>Get and set cookies</a:t>
            </a:r>
            <a:r>
              <a:rPr lang="en-US" dirty="0"/>
              <a:t>, ask questions to the visitor, show messages.</a:t>
            </a:r>
          </a:p>
          <a:p>
            <a:r>
              <a:rPr lang="en-US" dirty="0">
                <a:solidFill>
                  <a:srgbClr val="FF0000"/>
                </a:solidFill>
              </a:rPr>
              <a:t>Remember the data </a:t>
            </a:r>
            <a:r>
              <a:rPr lang="en-US" dirty="0"/>
              <a:t>on the client-side (“local storage”).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62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Advantages of JavaScript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Less server interaction</a:t>
            </a:r>
            <a:r>
              <a:rPr lang="en-US" dirty="0"/>
              <a:t> − You can validate user input before sending the page off to the server. This saves server traffic, which means less load on your server.</a:t>
            </a:r>
          </a:p>
          <a:p>
            <a:r>
              <a:rPr lang="en-US" b="1" dirty="0">
                <a:solidFill>
                  <a:srgbClr val="FF0000"/>
                </a:solidFill>
              </a:rPr>
              <a:t>Immediate feedback to the visitors</a:t>
            </a:r>
            <a:r>
              <a:rPr lang="en-US" dirty="0"/>
              <a:t> − They don't have to wait for a page reload to see if they have forgotten to enter something.</a:t>
            </a:r>
          </a:p>
          <a:p>
            <a:r>
              <a:rPr lang="en-US" b="1" dirty="0">
                <a:solidFill>
                  <a:srgbClr val="FF0000"/>
                </a:solidFill>
              </a:rPr>
              <a:t>Increased interactivity</a:t>
            </a:r>
            <a:r>
              <a:rPr lang="en-US" dirty="0"/>
              <a:t> − You can create interfaces that react when the user hovers over them with a mouse or activates them via the keyboard.</a:t>
            </a:r>
          </a:p>
          <a:p>
            <a:r>
              <a:rPr lang="en-US" b="1" dirty="0">
                <a:solidFill>
                  <a:srgbClr val="FF0000"/>
                </a:solidFill>
              </a:rPr>
              <a:t>Richer interfaces</a:t>
            </a:r>
            <a:r>
              <a:rPr lang="en-US" dirty="0"/>
              <a:t> − You can use JavaScript to include such items as drag-and-drop components and sliders to give a Rich Interface to your site visitors.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18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Limitations of JavaScript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Client-side</a:t>
            </a:r>
            <a:r>
              <a:rPr lang="en-US" dirty="0"/>
              <a:t> JavaScript does not allow the reading or writing of files. This has been kept for security reason.</a:t>
            </a:r>
          </a:p>
          <a:p>
            <a:r>
              <a:rPr lang="en-US" dirty="0"/>
              <a:t>JavaScript cannot be used for networking applications because there is no such support available.</a:t>
            </a:r>
          </a:p>
          <a:p>
            <a:r>
              <a:rPr lang="en-US" dirty="0"/>
              <a:t>JavaScript doesn't have any multithreading or multiprocessor capabilities.</a:t>
            </a:r>
          </a:p>
          <a:p>
            <a:r>
              <a:rPr lang="en-US" dirty="0"/>
              <a:t>Different tabs/windows generally do not know about each 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2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C65E8A91759B4DB7AACDDCF8C0A3A2" ma:contentTypeVersion="7" ma:contentTypeDescription="Create a new document." ma:contentTypeScope="" ma:versionID="1821d6a7137b7a39fd9982b950681b6c">
  <xsd:schema xmlns:xsd="http://www.w3.org/2001/XMLSchema" xmlns:xs="http://www.w3.org/2001/XMLSchema" xmlns:p="http://schemas.microsoft.com/office/2006/metadata/properties" xmlns:ns2="d43c1280-4834-421b-8186-147e51489707" targetNamespace="http://schemas.microsoft.com/office/2006/metadata/properties" ma:root="true" ma:fieldsID="8e2e21aa56567b5f89796eff7baee1cd" ns2:_="">
    <xsd:import namespace="d43c1280-4834-421b-8186-147e514897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3c1280-4834-421b-8186-147e514897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6FF783-18D4-42DB-9B69-43C22C6AE861}"/>
</file>

<file path=customXml/itemProps2.xml><?xml version="1.0" encoding="utf-8"?>
<ds:datastoreItem xmlns:ds="http://schemas.openxmlformats.org/officeDocument/2006/customXml" ds:itemID="{A2CDD1A5-31AE-4D3B-A1EB-A21F2A52D8D4}"/>
</file>

<file path=customXml/itemProps3.xml><?xml version="1.0" encoding="utf-8"?>
<ds:datastoreItem xmlns:ds="http://schemas.openxmlformats.org/officeDocument/2006/customXml" ds:itemID="{2355426B-8D9A-4756-B8BD-2EAB59AA5C38}"/>
</file>

<file path=docProps/app.xml><?xml version="1.0" encoding="utf-8"?>
<Properties xmlns="http://schemas.openxmlformats.org/officeDocument/2006/extended-properties" xmlns:vt="http://schemas.openxmlformats.org/officeDocument/2006/docPropsVTypes">
  <TotalTime>55297</TotalTime>
  <Words>2914</Words>
  <Application>Microsoft Office PowerPoint</Application>
  <PresentationFormat>Widescreen</PresentationFormat>
  <Paragraphs>331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Georgia</vt:lpstr>
      <vt:lpstr>Times New Roman</vt:lpstr>
      <vt:lpstr>Trebuchet MS</vt:lpstr>
      <vt:lpstr>Office Theme</vt:lpstr>
      <vt:lpstr>1_Slipstream</vt:lpstr>
      <vt:lpstr>JavaScript</vt:lpstr>
      <vt:lpstr>What is JavaScript? </vt:lpstr>
      <vt:lpstr>What is JavaScript? </vt:lpstr>
      <vt:lpstr>Difference Between Client-side and Server side Scripting</vt:lpstr>
      <vt:lpstr>JS Engine.</vt:lpstr>
      <vt:lpstr>PowerPoint Presentation</vt:lpstr>
      <vt:lpstr>What JavaScript can Do ?</vt:lpstr>
      <vt:lpstr>Advantages of JavaScript </vt:lpstr>
      <vt:lpstr>Limitations of JavaScript </vt:lpstr>
      <vt:lpstr>What You Can Not Do with JavaScript</vt:lpstr>
      <vt:lpstr>Languages over JavaScript</vt:lpstr>
      <vt:lpstr>Placement in HTML File </vt:lpstr>
      <vt:lpstr>Syntax </vt:lpstr>
      <vt:lpstr>Whitespace and Line Breaks </vt:lpstr>
      <vt:lpstr>JavaScript is Case-sensitive </vt:lpstr>
      <vt:lpstr>Semicolons are Optional </vt:lpstr>
      <vt:lpstr>Comments in JavaScript </vt:lpstr>
      <vt:lpstr>Using console.log()  </vt:lpstr>
      <vt:lpstr>What is Variable?</vt:lpstr>
      <vt:lpstr>Declarations </vt:lpstr>
      <vt:lpstr>JavaScript Variables</vt:lpstr>
      <vt:lpstr>Identifiers </vt:lpstr>
      <vt:lpstr>var</vt:lpstr>
      <vt:lpstr>Let and Block Scope  </vt:lpstr>
      <vt:lpstr>Variable Scope </vt:lpstr>
      <vt:lpstr>Evaluating variables </vt:lpstr>
      <vt:lpstr>The const </vt:lpstr>
      <vt:lpstr>Dialog Boxes </vt:lpstr>
      <vt:lpstr>Variables Data types </vt:lpstr>
      <vt:lpstr>Data type conversion </vt:lpstr>
      <vt:lpstr>OPERATORS</vt:lpstr>
      <vt:lpstr>OPERATORS</vt:lpstr>
      <vt:lpstr>Use strict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ITD-ahmed</dc:creator>
  <cp:lastModifiedBy>aalashry</cp:lastModifiedBy>
  <cp:revision>398</cp:revision>
  <dcterms:created xsi:type="dcterms:W3CDTF">2018-08-09T09:28:37Z</dcterms:created>
  <dcterms:modified xsi:type="dcterms:W3CDTF">2023-12-03T07:00:39Z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0x0101006FC65E8A91759B4DB7AACDDCF8C0A3A2</vt:lpwstr>
  </property>
</Properties>
</file>