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Helvetica Neue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474">
          <p15:clr>
            <a:srgbClr val="A4A3A4"/>
          </p15:clr>
        </p15:guide>
        <p15:guide id="2" pos="30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F6CD88D-0096-47FB-8BE3-9871E70FCE61}">
  <a:tblStyle styleId="{BF6CD88D-0096-47FB-8BE3-9871E70FCE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474" orient="horz"/>
        <p:guide pos="306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5.xml"/><Relationship Id="rId33" Type="http://schemas.openxmlformats.org/officeDocument/2006/relationships/font" Target="fonts/HelveticaNeue-bold.fntdata"/><Relationship Id="rId10" Type="http://schemas.openxmlformats.org/officeDocument/2006/relationships/slide" Target="slides/slide4.xml"/><Relationship Id="rId32" Type="http://schemas.openxmlformats.org/officeDocument/2006/relationships/font" Target="fonts/HelveticaNeue-regular.fntdata"/><Relationship Id="rId13" Type="http://schemas.openxmlformats.org/officeDocument/2006/relationships/slide" Target="slides/slide7.xml"/><Relationship Id="rId35" Type="http://schemas.openxmlformats.org/officeDocument/2006/relationships/font" Target="fonts/HelveticaNeue-boldItalic.fntdata"/><Relationship Id="rId12" Type="http://schemas.openxmlformats.org/officeDocument/2006/relationships/slide" Target="slides/slide6.xml"/><Relationship Id="rId34" Type="http://schemas.openxmlformats.org/officeDocument/2006/relationships/font" Target="fonts/HelveticaNeue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156afbaa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156afbaa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ade58d7b3_2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ade58d7b3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ade58d7b3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ade58d7b3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540fd2b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540fd2b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3ac03cd0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3ac03cd0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ade58d7b3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ade58d7b3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3ac03cd0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d3ac03cd0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a43ee92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a43ee92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ade58d7b3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ade58d7b3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ade58d7b3_2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ade58d7b3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ade58d7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ade58d7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32fdea7e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32fdea7e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Modéle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d6d8445c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d6d8445c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7ade58d7b3_2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7ade58d7b3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156afbaa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156afbaa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e005cda2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e005cda2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ade58d7b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ade58d7b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ade58d7b3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ade58d7b3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ade58d7b3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ade58d7b3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ade58d7b3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ade58d7b3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ade58d7b3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ade58d7b3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34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Char char="●"/>
              <a:defRPr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112250" y="1636600"/>
            <a:ext cx="6919500" cy="9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latin typeface="Helvetica Neue"/>
                <a:ea typeface="Helvetica Neue"/>
                <a:cs typeface="Helvetica Neue"/>
                <a:sym typeface="Helvetica Neue"/>
              </a:rPr>
              <a:t>Détection des clients sensibles à l’éco-</a:t>
            </a:r>
            <a:r>
              <a:rPr b="1" lang="fr" sz="2000">
                <a:latin typeface="Helvetica Neue"/>
                <a:ea typeface="Helvetica Neue"/>
                <a:cs typeface="Helvetica Neue"/>
                <a:sym typeface="Helvetica Neue"/>
              </a:rPr>
              <a:t>responsabilité</a:t>
            </a:r>
            <a:r>
              <a:rPr b="1" lang="fr" sz="2000">
                <a:latin typeface="Helvetica Neue"/>
                <a:ea typeface="Helvetica Neue"/>
                <a:cs typeface="Helvetica Neue"/>
                <a:sym typeface="Helvetica Neue"/>
              </a:rPr>
              <a:t> :</a:t>
            </a:r>
            <a:endParaRPr b="1"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latin typeface="Helvetica Neue"/>
                <a:ea typeface="Helvetica Neue"/>
                <a:cs typeface="Helvetica Neue"/>
                <a:sym typeface="Helvetica Neue"/>
              </a:rPr>
              <a:t>Méthodes de data mining et techniques économétriques</a:t>
            </a:r>
            <a:endParaRPr b="1"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707300" y="395775"/>
            <a:ext cx="5729400" cy="11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latin typeface="Helvetica Neue"/>
                <a:ea typeface="Helvetica Neue"/>
                <a:cs typeface="Helvetica Neue"/>
                <a:sym typeface="Helvetica Neue"/>
              </a:rPr>
              <a:t>Université de Perpignan Via Domitia</a:t>
            </a:r>
            <a:endParaRPr b="1"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latin typeface="Helvetica Neue"/>
                <a:ea typeface="Helvetica Neue"/>
                <a:cs typeface="Helvetica Neue"/>
                <a:sym typeface="Helvetica Neue"/>
              </a:rPr>
              <a:t>LAMPS (EA 4217)</a:t>
            </a:r>
            <a:endParaRPr b="1"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056150" y="3485625"/>
            <a:ext cx="703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Helvetica Neue"/>
                <a:ea typeface="Helvetica Neue"/>
                <a:cs typeface="Helvetica Neue"/>
                <a:sym typeface="Helvetica Neue"/>
              </a:rPr>
              <a:t>Encadrants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latin typeface="Helvetica Neue"/>
                <a:ea typeface="Helvetica Neue"/>
                <a:cs typeface="Helvetica Neue"/>
                <a:sym typeface="Helvetica Neue"/>
              </a:rPr>
              <a:t>BRIEC Walter</a:t>
            </a:r>
            <a:r>
              <a:rPr lang="fr">
                <a:latin typeface="Helvetica Neue"/>
                <a:ea typeface="Helvetica Neue"/>
                <a:cs typeface="Helvetica Neue"/>
                <a:sym typeface="Helvetica Neue"/>
              </a:rPr>
              <a:t>, Professeur à l’Université de Perpignan (LAMPS EA 4217)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latin typeface="Helvetica Neue"/>
                <a:ea typeface="Helvetica Neue"/>
                <a:cs typeface="Helvetica Neue"/>
                <a:sym typeface="Helvetica Neue"/>
              </a:rPr>
              <a:t>DEFOUR David</a:t>
            </a:r>
            <a:r>
              <a:rPr lang="fr">
                <a:latin typeface="Helvetica Neue"/>
                <a:ea typeface="Helvetica Neue"/>
                <a:cs typeface="Helvetica Neue"/>
                <a:sym typeface="Helvetica Neue"/>
              </a:rPr>
              <a:t>, Maître de conférences à l’Université de Perpignan (LAMPS EA 4217)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latin typeface="Helvetica Neue"/>
                <a:ea typeface="Helvetica Neue"/>
                <a:cs typeface="Helvetica Neue"/>
                <a:sym typeface="Helvetica Neue"/>
              </a:rPr>
              <a:t>DUMAS Audrey</a:t>
            </a:r>
            <a:r>
              <a:rPr lang="fr">
                <a:latin typeface="Helvetica Neue"/>
                <a:ea typeface="Helvetica Neue"/>
                <a:cs typeface="Helvetica Neue"/>
                <a:sym typeface="Helvetica Neue"/>
              </a:rPr>
              <a:t>, Maître de conférences à l’Université de Perpignan (CDED EA 4216)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139625" y="2756400"/>
            <a:ext cx="269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Helvetica Neue"/>
                <a:ea typeface="Helvetica Neue"/>
                <a:cs typeface="Helvetica Neue"/>
                <a:sym typeface="Helvetica Neue"/>
              </a:rPr>
              <a:t>Présenté</a:t>
            </a:r>
            <a:r>
              <a:rPr b="1" lang="fr">
                <a:latin typeface="Helvetica Neue"/>
                <a:ea typeface="Helvetica Neue"/>
                <a:cs typeface="Helvetica Neue"/>
                <a:sym typeface="Helvetica Neue"/>
              </a:rPr>
              <a:t> Par: HERHAR Fares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5949" y="4598150"/>
            <a:ext cx="542863" cy="54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" y="4598148"/>
            <a:ext cx="1056150" cy="545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86100" y="4575788"/>
            <a:ext cx="1757895" cy="56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311700" y="184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fr" sz="3520">
                <a:solidFill>
                  <a:srgbClr val="6FA8DC"/>
                </a:solidFill>
              </a:rPr>
              <a:t>Exemple 2 : Forêt Aléatoire </a:t>
            </a:r>
            <a:endParaRPr b="1" sz="3520">
              <a:solidFill>
                <a:srgbClr val="6FA8D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311700" y="1152475"/>
            <a:ext cx="525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Optimisation de l’algorithme de bagging par ajout de randomisation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/>
              <a:t>Propriétés :</a:t>
            </a:r>
            <a:endParaRPr b="1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Fonctionne bien pour des données multidimensionnelles (gd nb de variables explicatives)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Pas d’interprétation directe si agrégation d’arbre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Modèle sensible aux modifications des données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9775" y="1589650"/>
            <a:ext cx="3248025" cy="214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 txBox="1"/>
          <p:nvPr/>
        </p:nvSpPr>
        <p:spPr>
          <a:xfrm>
            <a:off x="6248400" y="3867000"/>
            <a:ext cx="22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Helvetica Neue"/>
                <a:ea typeface="Helvetica Neue"/>
                <a:cs typeface="Helvetica Neue"/>
                <a:sym typeface="Helvetica Neue"/>
              </a:rPr>
              <a:t>Visualisation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2319300" y="113850"/>
            <a:ext cx="45054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3700">
                <a:solidFill>
                  <a:srgbClr val="9FC5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Plan</a:t>
            </a:r>
            <a:endParaRPr b="1" i="1" sz="2100">
              <a:solidFill>
                <a:srgbClr val="9FC5E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3"/>
          <p:cNvSpPr/>
          <p:nvPr/>
        </p:nvSpPr>
        <p:spPr>
          <a:xfrm>
            <a:off x="0" y="1026775"/>
            <a:ext cx="9144000" cy="41277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3"/>
          <p:cNvSpPr txBox="1"/>
          <p:nvPr/>
        </p:nvSpPr>
        <p:spPr>
          <a:xfrm>
            <a:off x="828150" y="1552675"/>
            <a:ext cx="7487700" cy="30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Helvetica Neue"/>
              <a:buAutoNum type="arabicPeriod"/>
            </a:pPr>
            <a:r>
              <a:rPr b="1" lang="fr" sz="2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Calendrier</a:t>
            </a:r>
            <a:endParaRPr b="1" sz="2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Helvetica Neue"/>
              <a:buAutoNum type="arabicPeriod"/>
            </a:pPr>
            <a:r>
              <a:rPr b="1" lang="fr" sz="2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Méthodologie </a:t>
            </a:r>
            <a:endParaRPr b="1" sz="2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600"/>
              <a:buFont typeface="Helvetica Neue"/>
              <a:buAutoNum type="arabicPeriod"/>
            </a:pPr>
            <a:r>
              <a:rPr b="1" lang="fr" sz="26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Sélection des données</a:t>
            </a:r>
            <a:r>
              <a:rPr b="1" lang="fr" sz="2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1" sz="2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Helvetica Neue"/>
              <a:buAutoNum type="arabicPeriod"/>
            </a:pPr>
            <a:r>
              <a:rPr b="1" lang="fr" sz="2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Statistiques descriptives </a:t>
            </a:r>
            <a:endParaRPr b="1" sz="2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Helvetica Neue"/>
              <a:buAutoNum type="arabicPeriod"/>
            </a:pPr>
            <a:r>
              <a:rPr b="1" lang="fr" sz="2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Tests &amp; Résultats</a:t>
            </a:r>
            <a:endParaRPr b="1" sz="2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4"/>
          <p:cNvSpPr txBox="1"/>
          <p:nvPr/>
        </p:nvSpPr>
        <p:spPr>
          <a:xfrm>
            <a:off x="66600" y="0"/>
            <a:ext cx="45054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3000">
                <a:solidFill>
                  <a:srgbClr val="9FC5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Les Variables</a:t>
            </a:r>
            <a:endParaRPr b="1" sz="3000">
              <a:solidFill>
                <a:srgbClr val="9FC5E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fr">
                <a:solidFill>
                  <a:srgbClr val="9FC5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91 Variables</a:t>
            </a:r>
            <a:endParaRPr b="1" i="1">
              <a:solidFill>
                <a:srgbClr val="9FC5E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0" y="755400"/>
            <a:ext cx="4572000" cy="4388100"/>
          </a:xfrm>
          <a:prstGeom prst="rect">
            <a:avLst/>
          </a:prstGeom>
          <a:noFill/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800">
                <a:solidFill>
                  <a:srgbClr val="9FC5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Zéro</a:t>
            </a:r>
            <a:endParaRPr b="1" sz="2800">
              <a:solidFill>
                <a:srgbClr val="9FC5E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100">
                <a:solidFill>
                  <a:srgbClr val="9FC5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 contrats famille Pro Poste Client (QCPRPO)</a:t>
            </a:r>
            <a:endParaRPr b="1" sz="1100">
              <a:solidFill>
                <a:srgbClr val="9FC5E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9FC5E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800">
                <a:solidFill>
                  <a:srgbClr val="9FC5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Non Prédictives</a:t>
            </a:r>
            <a:endParaRPr b="1" sz="2800">
              <a:solidFill>
                <a:srgbClr val="9FC5E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100">
                <a:solidFill>
                  <a:srgbClr val="9FC5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Numéro matricule (COMAX)</a:t>
            </a:r>
            <a:endParaRPr b="1" sz="1100">
              <a:solidFill>
                <a:srgbClr val="9FC5E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9FC5E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800">
                <a:solidFill>
                  <a:srgbClr val="9FC5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Transformées</a:t>
            </a:r>
            <a:endParaRPr b="1" sz="2800">
              <a:solidFill>
                <a:srgbClr val="9FC5E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100">
                <a:solidFill>
                  <a:srgbClr val="9FC5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 postal (COPOST)</a:t>
            </a:r>
            <a:endParaRPr b="1" sz="1100">
              <a:solidFill>
                <a:srgbClr val="9FC5E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9FC5E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800">
                <a:solidFill>
                  <a:srgbClr val="9FC5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Conflit</a:t>
            </a:r>
            <a:endParaRPr b="1" sz="2800">
              <a:solidFill>
                <a:srgbClr val="9FC5E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100">
                <a:solidFill>
                  <a:srgbClr val="9FC5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 de codevi (QCLDD)</a:t>
            </a:r>
            <a:endParaRPr b="1" sz="1100">
              <a:solidFill>
                <a:srgbClr val="9FC5E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9FC5E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800">
                <a:solidFill>
                  <a:srgbClr val="9FC5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Zéro Importance</a:t>
            </a:r>
            <a:endParaRPr b="1" sz="2800">
              <a:solidFill>
                <a:srgbClr val="9FC5E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100">
                <a:solidFill>
                  <a:srgbClr val="9FC5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Flux créditeurs (MTFLCO)</a:t>
            </a:r>
            <a:endParaRPr b="1" sz="2800">
              <a:solidFill>
                <a:srgbClr val="9FC5E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8" name="Google Shape;168;p24"/>
          <p:cNvSpPr txBox="1"/>
          <p:nvPr/>
        </p:nvSpPr>
        <p:spPr>
          <a:xfrm>
            <a:off x="4572000" y="755400"/>
            <a:ext cx="4572000" cy="4388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TR7S</a:t>
            </a:r>
            <a:endParaRPr b="1" sz="2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Contracts</a:t>
            </a:r>
            <a:endParaRPr b="1" sz="15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TR35</a:t>
            </a:r>
            <a:endParaRPr b="1" sz="2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Méta-Table des Clients</a:t>
            </a:r>
            <a:endParaRPr b="1" sz="15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TJER</a:t>
            </a:r>
            <a:endParaRPr b="1" sz="2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Projet Epargne</a:t>
            </a:r>
            <a:endParaRPr b="1" sz="15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TJ39</a:t>
            </a:r>
            <a:endParaRPr b="1" sz="2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Patrimoine Particulier</a:t>
            </a:r>
            <a:endParaRPr b="1" sz="15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TJDR</a:t>
            </a:r>
            <a:endParaRPr b="1" sz="2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Historisation des avis d’imposition</a:t>
            </a:r>
            <a:endParaRPr b="1" sz="15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" name="Google Shape;169;p24"/>
          <p:cNvSpPr txBox="1"/>
          <p:nvPr/>
        </p:nvSpPr>
        <p:spPr>
          <a:xfrm>
            <a:off x="4605300" y="0"/>
            <a:ext cx="45054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3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Les Tables</a:t>
            </a:r>
            <a:endParaRPr b="1" sz="3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fr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17</a:t>
            </a:r>
            <a:r>
              <a:rPr b="1" i="1" lang="fr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Tables</a:t>
            </a:r>
            <a:endParaRPr b="1" i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" name="Google Shape;174;p25"/>
          <p:cNvGraphicFramePr/>
          <p:nvPr/>
        </p:nvGraphicFramePr>
        <p:xfrm>
          <a:off x="111600" y="9911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{BF6CD88D-0096-47FB-8BE3-9871E70FCE61}</a:tableStyleId>
              </a:tblPr>
              <a:tblGrid>
                <a:gridCol w="2973600"/>
                <a:gridCol w="2973600"/>
                <a:gridCol w="2973600"/>
              </a:tblGrid>
              <a:tr h="37137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600">
                          <a:solidFill>
                            <a:srgbClr val="9FC5E8"/>
                          </a:solidFill>
                        </a:rPr>
                        <a:t>CREDIT</a:t>
                      </a:r>
                      <a:endParaRPr b="1" sz="1600">
                        <a:solidFill>
                          <a:srgbClr val="9FC5E8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42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fr" sz="1200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PRET PREVAIR Energie Renouvelable</a:t>
                      </a:r>
                      <a:endParaRPr b="1" i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i="1" lang="fr" sz="1200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VCC - Prêt TRAVAUX DD projet futur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i="1" lang="fr" sz="1200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VCC - Prêt TRAVAUX DD standard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fr" sz="1200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PRET PREVAIR</a:t>
                      </a:r>
                      <a:endParaRPr b="1" i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fr" sz="1200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PRET ECO PTZ</a:t>
                      </a:r>
                      <a:endParaRPr b="1" i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i="1" lang="fr" sz="1200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PRET PREVAIR PLUS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371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fr" sz="1200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VCC - Prévair auto standard</a:t>
                      </a:r>
                      <a:endParaRPr b="1" i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fr" sz="1200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P4-ECOPTZ stock filiales</a:t>
                      </a:r>
                      <a:endParaRPr b="1" i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fr" sz="1200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PROV'AIR</a:t>
                      </a:r>
                      <a:endParaRPr b="1" i="1" sz="1200">
                        <a:solidFill>
                          <a:schemeClr val="l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371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fr" sz="1200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VCC - Prévair auto projet futur</a:t>
                      </a:r>
                      <a:endParaRPr b="1" i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fr" sz="1200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EQUIPEMENT CODEVI</a:t>
                      </a:r>
                      <a:endParaRPr b="1" i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i="1" lang="fr" sz="1200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VCC-PRET PRIME CONVERSION AUTO</a:t>
                      </a:r>
                      <a:endParaRPr b="1" i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37137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600">
                          <a:solidFill>
                            <a:srgbClr val="9FC5E8"/>
                          </a:solidFill>
                        </a:rPr>
                        <a:t>DÉPÔT MONÉTAIRE</a:t>
                      </a:r>
                      <a:endParaRPr b="1" i="1" sz="1600">
                        <a:solidFill>
                          <a:srgbClr val="9FC5E8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  <a:tr h="371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fr" sz="1200">
                          <a:solidFill>
                            <a:schemeClr val="lt1"/>
                          </a:solidFill>
                        </a:rPr>
                        <a:t>CODEVAIR</a:t>
                      </a:r>
                      <a:endParaRPr b="1" i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lt1"/>
                          </a:solidFill>
                        </a:rPr>
                        <a:t>LIVRET DEVELOPPEMENT DURABLE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fr" sz="1200">
                          <a:solidFill>
                            <a:schemeClr val="lt1"/>
                          </a:solidFill>
                        </a:rPr>
                        <a:t>LIVRET DEVELOPPEMENT DURABLE ET SOLIDAIRE</a:t>
                      </a:r>
                      <a:endParaRPr b="1" i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37137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600">
                          <a:solidFill>
                            <a:srgbClr val="9FC5E8"/>
                          </a:solidFill>
                        </a:rPr>
                        <a:t>PRODUITS EXTERNES COMMERCIALISÉS</a:t>
                      </a:r>
                      <a:endParaRPr b="1" sz="1600">
                        <a:solidFill>
                          <a:srgbClr val="9FC5E8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  <a:tr h="371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lt1"/>
                          </a:solidFill>
                        </a:rPr>
                        <a:t>CASDEN PREVAIR TRAVAUX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fr" sz="1200">
                          <a:solidFill>
                            <a:schemeClr val="lt1"/>
                          </a:solidFill>
                        </a:rPr>
                        <a:t>CASDEN AUTOVAIR</a:t>
                      </a:r>
                      <a:endParaRPr b="1" i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</a:tbl>
          </a:graphicData>
        </a:graphic>
      </p:graphicFrame>
      <p:sp>
        <p:nvSpPr>
          <p:cNvPr id="175" name="Google Shape;175;p25"/>
          <p:cNvSpPr txBox="1"/>
          <p:nvPr/>
        </p:nvSpPr>
        <p:spPr>
          <a:xfrm>
            <a:off x="392100" y="0"/>
            <a:ext cx="83598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3600">
                <a:solidFill>
                  <a:srgbClr val="9FC5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Les Produits </a:t>
            </a:r>
            <a:r>
              <a:rPr b="1" lang="fr" sz="3600">
                <a:solidFill>
                  <a:srgbClr val="9FC5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Éco</a:t>
            </a:r>
            <a:r>
              <a:rPr b="1" lang="fr" sz="3600">
                <a:solidFill>
                  <a:srgbClr val="9FC5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Responsables</a:t>
            </a:r>
            <a:endParaRPr b="1" sz="3600">
              <a:solidFill>
                <a:srgbClr val="9FC5E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/>
        </p:nvSpPr>
        <p:spPr>
          <a:xfrm>
            <a:off x="2319300" y="113850"/>
            <a:ext cx="45054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3700">
                <a:solidFill>
                  <a:srgbClr val="9FC5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Plan</a:t>
            </a:r>
            <a:endParaRPr b="1" i="1" sz="2100">
              <a:solidFill>
                <a:srgbClr val="9FC5E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1" name="Google Shape;181;p26"/>
          <p:cNvSpPr/>
          <p:nvPr/>
        </p:nvSpPr>
        <p:spPr>
          <a:xfrm>
            <a:off x="0" y="1026775"/>
            <a:ext cx="9144000" cy="41277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6"/>
          <p:cNvSpPr txBox="1"/>
          <p:nvPr/>
        </p:nvSpPr>
        <p:spPr>
          <a:xfrm>
            <a:off x="828150" y="1552675"/>
            <a:ext cx="7487700" cy="30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Helvetica Neue"/>
              <a:buAutoNum type="arabicPeriod"/>
            </a:pPr>
            <a:r>
              <a:rPr b="1" lang="fr" sz="2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Calendrier</a:t>
            </a:r>
            <a:endParaRPr b="1" sz="2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Helvetica Neue"/>
              <a:buAutoNum type="arabicPeriod"/>
            </a:pPr>
            <a:r>
              <a:rPr b="1" lang="fr" sz="2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Méthodologie </a:t>
            </a:r>
            <a:endParaRPr b="1" sz="2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Helvetica Neue"/>
              <a:buAutoNum type="arabicPeriod"/>
            </a:pPr>
            <a:r>
              <a:rPr b="1" lang="fr" sz="2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Sélection des données </a:t>
            </a:r>
            <a:endParaRPr b="1" sz="2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600"/>
              <a:buFont typeface="Helvetica Neue"/>
              <a:buAutoNum type="arabicPeriod"/>
            </a:pPr>
            <a:r>
              <a:rPr b="1" lang="fr" sz="26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Statistiques descriptives</a:t>
            </a:r>
            <a:r>
              <a:rPr b="1" lang="fr" sz="2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1" sz="2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Helvetica Neue"/>
              <a:buAutoNum type="arabicPeriod"/>
            </a:pPr>
            <a:r>
              <a:rPr b="1" lang="fr" sz="2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Tests &amp; Résultats</a:t>
            </a:r>
            <a:endParaRPr b="1" sz="2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7" name="Google Shape;187;p27"/>
          <p:cNvGraphicFramePr/>
          <p:nvPr/>
        </p:nvGraphicFramePr>
        <p:xfrm>
          <a:off x="1860300" y="132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{BF6CD88D-0096-47FB-8BE3-9871E70FCE61}</a:tableStyleId>
              </a:tblPr>
              <a:tblGrid>
                <a:gridCol w="972650"/>
                <a:gridCol w="972650"/>
                <a:gridCol w="972650"/>
                <a:gridCol w="972650"/>
                <a:gridCol w="972650"/>
                <a:gridCol w="972650"/>
              </a:tblGrid>
              <a:tr h="269650"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Clients </a:t>
                      </a: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(Physiques)</a:t>
                      </a: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/ Lignes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269650"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100">
                          <a:solidFill>
                            <a:schemeClr val="dk1"/>
                          </a:solidFill>
                        </a:rPr>
                        <a:t>506392</a:t>
                      </a:r>
                      <a:endParaRPr i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2003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COSEXE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HOMME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100">
                          <a:solidFill>
                            <a:schemeClr val="dk1"/>
                          </a:solidFill>
                        </a:rPr>
                        <a:t>49 %</a:t>
                      </a:r>
                      <a:endParaRPr i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ÂGE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0-17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100">
                          <a:solidFill>
                            <a:schemeClr val="dk1"/>
                          </a:solidFill>
                        </a:rPr>
                        <a:t>19.4</a:t>
                      </a:r>
                      <a:r>
                        <a:rPr i="1" lang="fr" sz="1100">
                          <a:solidFill>
                            <a:schemeClr val="dk1"/>
                          </a:solidFill>
                        </a:rPr>
                        <a:t> %</a:t>
                      </a:r>
                      <a:endParaRPr i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41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FEMME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100">
                          <a:solidFill>
                            <a:schemeClr val="dk1"/>
                          </a:solidFill>
                        </a:rPr>
                        <a:t>51</a:t>
                      </a:r>
                      <a:r>
                        <a:rPr i="1" lang="fr" sz="1100">
                          <a:solidFill>
                            <a:schemeClr val="dk1"/>
                          </a:solidFill>
                        </a:rPr>
                        <a:t> %</a:t>
                      </a:r>
                      <a:endParaRPr i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18-39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100">
                          <a:solidFill>
                            <a:schemeClr val="dk1"/>
                          </a:solidFill>
                        </a:rPr>
                        <a:t>26.7</a:t>
                      </a:r>
                      <a:r>
                        <a:rPr i="1" lang="fr" sz="1100">
                          <a:solidFill>
                            <a:schemeClr val="dk1"/>
                          </a:solidFill>
                        </a:rPr>
                        <a:t> %</a:t>
                      </a:r>
                      <a:endParaRPr i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3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ECO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VRAI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100">
                          <a:solidFill>
                            <a:schemeClr val="dk1"/>
                          </a:solidFill>
                        </a:rPr>
                        <a:t>31.6</a:t>
                      </a:r>
                      <a:r>
                        <a:rPr i="1" lang="fr" sz="1100">
                          <a:solidFill>
                            <a:schemeClr val="dk1"/>
                          </a:solidFill>
                        </a:rPr>
                        <a:t> %</a:t>
                      </a:r>
                      <a:endParaRPr i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40-64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100">
                          <a:solidFill>
                            <a:schemeClr val="dk1"/>
                          </a:solidFill>
                        </a:rPr>
                        <a:t>34.2</a:t>
                      </a:r>
                      <a:r>
                        <a:rPr i="1" lang="fr" sz="1100">
                          <a:solidFill>
                            <a:schemeClr val="dk1"/>
                          </a:solidFill>
                        </a:rPr>
                        <a:t> %</a:t>
                      </a:r>
                      <a:endParaRPr i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7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FAUX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100">
                          <a:solidFill>
                            <a:schemeClr val="dk1"/>
                          </a:solidFill>
                        </a:rPr>
                        <a:t>68.4</a:t>
                      </a:r>
                      <a:r>
                        <a:rPr i="1" lang="fr" sz="1100">
                          <a:solidFill>
                            <a:schemeClr val="dk1"/>
                          </a:solidFill>
                        </a:rPr>
                        <a:t> %</a:t>
                      </a:r>
                      <a:endParaRPr i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&gt;</a:t>
                      </a: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65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100">
                          <a:solidFill>
                            <a:schemeClr val="dk1"/>
                          </a:solidFill>
                        </a:rPr>
                        <a:t>19.6</a:t>
                      </a:r>
                      <a:r>
                        <a:rPr i="1" lang="fr" sz="1100">
                          <a:solidFill>
                            <a:schemeClr val="dk1"/>
                          </a:solidFill>
                        </a:rPr>
                        <a:t> %</a:t>
                      </a:r>
                      <a:endParaRPr i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650"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CATÉGORIE SOCIO PROFESSIONNELLE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4237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ELÈVES </a:t>
                      </a:r>
                      <a:br>
                        <a:rPr b="1" lang="fr" sz="1100">
                          <a:solidFill>
                            <a:schemeClr val="lt1"/>
                          </a:solidFill>
                        </a:rPr>
                      </a:b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ÉTUDIANTS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ANCIENS </a:t>
                      </a:r>
                      <a:br>
                        <a:rPr b="1" lang="fr" sz="1100">
                          <a:solidFill>
                            <a:schemeClr val="lt1"/>
                          </a:solidFill>
                        </a:rPr>
                      </a:b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EMPLOYÉS / OUVRIERS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INACTIFS DIVERS </a:t>
                      </a:r>
                      <a:br>
                        <a:rPr b="1" lang="fr" sz="1100">
                          <a:solidFill>
                            <a:schemeClr val="lt1"/>
                          </a:solidFill>
                        </a:rPr>
                      </a:b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SAUF RET - 60 ANS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 hMerge="1"/>
              </a:tr>
              <a:tr h="2865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100">
                          <a:solidFill>
                            <a:schemeClr val="dk1"/>
                          </a:solidFill>
                        </a:rPr>
                        <a:t>21.1 %</a:t>
                      </a:r>
                      <a:endParaRPr i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100">
                          <a:solidFill>
                            <a:schemeClr val="dk1"/>
                          </a:solidFill>
                        </a:rPr>
                        <a:t>9.8 %</a:t>
                      </a:r>
                      <a:endParaRPr i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100">
                          <a:solidFill>
                            <a:schemeClr val="dk1"/>
                          </a:solidFill>
                        </a:rPr>
                        <a:t>9.5 %</a:t>
                      </a:r>
                      <a:endParaRPr i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188" name="Google Shape;188;p27"/>
          <p:cNvSpPr txBox="1"/>
          <p:nvPr/>
        </p:nvSpPr>
        <p:spPr>
          <a:xfrm>
            <a:off x="815250" y="0"/>
            <a:ext cx="75135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3600">
                <a:solidFill>
                  <a:srgbClr val="9FC5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Statistiques Descriptives Clients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/>
          <p:nvPr/>
        </p:nvSpPr>
        <p:spPr>
          <a:xfrm>
            <a:off x="4186890" y="1484426"/>
            <a:ext cx="1939500" cy="2256000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8"/>
          <p:cNvSpPr txBox="1"/>
          <p:nvPr/>
        </p:nvSpPr>
        <p:spPr>
          <a:xfrm>
            <a:off x="4964079" y="2042785"/>
            <a:ext cx="12438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2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5928</a:t>
            </a:r>
            <a:endParaRPr b="1" i="1" sz="2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5" name="Google Shape;195;p28"/>
          <p:cNvSpPr/>
          <p:nvPr/>
        </p:nvSpPr>
        <p:spPr>
          <a:xfrm>
            <a:off x="920197" y="2109806"/>
            <a:ext cx="1114800" cy="670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8"/>
          <p:cNvSpPr txBox="1"/>
          <p:nvPr/>
        </p:nvSpPr>
        <p:spPr>
          <a:xfrm>
            <a:off x="891698" y="2192975"/>
            <a:ext cx="1171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Dépôt</a:t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7" name="Google Shape;197;p28"/>
          <p:cNvSpPr/>
          <p:nvPr/>
        </p:nvSpPr>
        <p:spPr>
          <a:xfrm>
            <a:off x="7095851" y="2042787"/>
            <a:ext cx="1114800" cy="6768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8"/>
          <p:cNvSpPr txBox="1"/>
          <p:nvPr/>
        </p:nvSpPr>
        <p:spPr>
          <a:xfrm>
            <a:off x="7080500" y="2134825"/>
            <a:ext cx="1171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Credit</a:t>
            </a:r>
            <a:endParaRPr sz="2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9" name="Google Shape;199;p28"/>
          <p:cNvSpPr/>
          <p:nvPr/>
        </p:nvSpPr>
        <p:spPr>
          <a:xfrm>
            <a:off x="2929509" y="1484426"/>
            <a:ext cx="1939500" cy="2256000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8"/>
          <p:cNvSpPr/>
          <p:nvPr/>
        </p:nvSpPr>
        <p:spPr>
          <a:xfrm>
            <a:off x="3595711" y="2692263"/>
            <a:ext cx="1939500" cy="2256000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8"/>
          <p:cNvSpPr/>
          <p:nvPr/>
        </p:nvSpPr>
        <p:spPr>
          <a:xfrm flipH="1">
            <a:off x="3821255" y="1749986"/>
            <a:ext cx="1413300" cy="1684200"/>
          </a:xfrm>
          <a:prstGeom prst="flowChartConnector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8"/>
          <p:cNvSpPr/>
          <p:nvPr/>
        </p:nvSpPr>
        <p:spPr>
          <a:xfrm flipH="1">
            <a:off x="4228380" y="2374022"/>
            <a:ext cx="1413300" cy="1684200"/>
          </a:xfrm>
          <a:prstGeom prst="flowChartConnector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8"/>
          <p:cNvSpPr/>
          <p:nvPr/>
        </p:nvSpPr>
        <p:spPr>
          <a:xfrm flipH="1">
            <a:off x="3493817" y="2374022"/>
            <a:ext cx="1413300" cy="1684200"/>
          </a:xfrm>
          <a:prstGeom prst="flowChartConnector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8"/>
          <p:cNvSpPr txBox="1"/>
          <p:nvPr/>
        </p:nvSpPr>
        <p:spPr>
          <a:xfrm>
            <a:off x="2774866" y="2042785"/>
            <a:ext cx="12438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2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157483</a:t>
            </a:r>
            <a:endParaRPr b="1" i="1" sz="2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5" name="Google Shape;205;p28"/>
          <p:cNvSpPr txBox="1"/>
          <p:nvPr/>
        </p:nvSpPr>
        <p:spPr>
          <a:xfrm>
            <a:off x="3943495" y="4145356"/>
            <a:ext cx="12438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2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b="1" i="1" sz="2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6" name="Google Shape;206;p28"/>
          <p:cNvSpPr txBox="1"/>
          <p:nvPr/>
        </p:nvSpPr>
        <p:spPr>
          <a:xfrm>
            <a:off x="3970388" y="2780409"/>
            <a:ext cx="11148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2000">
                <a:solidFill>
                  <a:srgbClr val="9FC5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3384</a:t>
            </a:r>
            <a:endParaRPr b="1" i="1" sz="2000">
              <a:solidFill>
                <a:srgbClr val="9FC5E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7" name="Google Shape;207;p28"/>
          <p:cNvSpPr/>
          <p:nvPr/>
        </p:nvSpPr>
        <p:spPr>
          <a:xfrm>
            <a:off x="6126531" y="4255757"/>
            <a:ext cx="1572000" cy="6924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8"/>
          <p:cNvSpPr txBox="1"/>
          <p:nvPr/>
        </p:nvSpPr>
        <p:spPr>
          <a:xfrm>
            <a:off x="6041476" y="4355525"/>
            <a:ext cx="1742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Produits</a:t>
            </a:r>
            <a:endParaRPr sz="2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09" name="Google Shape;209;p28"/>
          <p:cNvCxnSpPr>
            <a:stCxn id="196" idx="3"/>
          </p:cNvCxnSpPr>
          <p:nvPr/>
        </p:nvCxnSpPr>
        <p:spPr>
          <a:xfrm>
            <a:off x="2063498" y="2439275"/>
            <a:ext cx="1026000" cy="48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28"/>
          <p:cNvCxnSpPr/>
          <p:nvPr/>
        </p:nvCxnSpPr>
        <p:spPr>
          <a:xfrm>
            <a:off x="6069920" y="2378716"/>
            <a:ext cx="1026000" cy="48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28"/>
          <p:cNvCxnSpPr/>
          <p:nvPr/>
        </p:nvCxnSpPr>
        <p:spPr>
          <a:xfrm>
            <a:off x="5187388" y="4599437"/>
            <a:ext cx="1026000" cy="48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" name="Google Shape;212;p28"/>
          <p:cNvSpPr txBox="1"/>
          <p:nvPr/>
        </p:nvSpPr>
        <p:spPr>
          <a:xfrm>
            <a:off x="815250" y="0"/>
            <a:ext cx="7513500" cy="11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3600">
                <a:solidFill>
                  <a:srgbClr val="9FC5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Statistiques Descriptives Produits </a:t>
            </a:r>
            <a:r>
              <a:rPr b="1" lang="fr" sz="3600">
                <a:solidFill>
                  <a:srgbClr val="9FC5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Éco Responsables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/>
        </p:nvSpPr>
        <p:spPr>
          <a:xfrm>
            <a:off x="2319300" y="113850"/>
            <a:ext cx="45054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3700">
                <a:solidFill>
                  <a:srgbClr val="9FC5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Plan</a:t>
            </a:r>
            <a:endParaRPr b="1" i="1" sz="2100">
              <a:solidFill>
                <a:srgbClr val="9FC5E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8" name="Google Shape;218;p29"/>
          <p:cNvSpPr/>
          <p:nvPr/>
        </p:nvSpPr>
        <p:spPr>
          <a:xfrm>
            <a:off x="0" y="1026775"/>
            <a:ext cx="9144000" cy="41277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9"/>
          <p:cNvSpPr txBox="1"/>
          <p:nvPr/>
        </p:nvSpPr>
        <p:spPr>
          <a:xfrm>
            <a:off x="828150" y="1552675"/>
            <a:ext cx="7487700" cy="30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Helvetica Neue"/>
              <a:buAutoNum type="arabicPeriod"/>
            </a:pPr>
            <a:r>
              <a:rPr b="1" lang="fr" sz="2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Calendrier</a:t>
            </a:r>
            <a:endParaRPr b="1" sz="2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Helvetica Neue"/>
              <a:buAutoNum type="arabicPeriod"/>
            </a:pPr>
            <a:r>
              <a:rPr b="1" lang="fr" sz="2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Méthodologie </a:t>
            </a:r>
            <a:endParaRPr b="1" sz="2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Helvetica Neue"/>
              <a:buAutoNum type="arabicPeriod"/>
            </a:pPr>
            <a:r>
              <a:rPr b="1" lang="fr" sz="2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Sélection des données </a:t>
            </a:r>
            <a:endParaRPr b="1" sz="2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Helvetica Neue"/>
              <a:buAutoNum type="arabicPeriod"/>
            </a:pPr>
            <a:r>
              <a:rPr b="1" lang="fr" sz="2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Statistiques descriptives </a:t>
            </a:r>
            <a:endParaRPr b="1" sz="2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600"/>
              <a:buFont typeface="Helvetica Neue"/>
              <a:buAutoNum type="arabicPeriod"/>
            </a:pPr>
            <a:r>
              <a:rPr b="1" lang="fr" sz="26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Tests &amp; Résultats</a:t>
            </a:r>
            <a:endParaRPr b="1" sz="2600"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>
            <p:ph type="title"/>
          </p:nvPr>
        </p:nvSpPr>
        <p:spPr>
          <a:xfrm>
            <a:off x="311700" y="176925"/>
            <a:ext cx="85206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3620">
                <a:solidFill>
                  <a:srgbClr val="9FC5E8"/>
                </a:solidFill>
              </a:rPr>
              <a:t>Quelques résultats par apprentissage</a:t>
            </a:r>
            <a:endParaRPr b="1" sz="3620">
              <a:solidFill>
                <a:srgbClr val="9FC5E8"/>
              </a:solidFill>
            </a:endParaRPr>
          </a:p>
        </p:txBody>
      </p:sp>
      <p:graphicFrame>
        <p:nvGraphicFramePr>
          <p:cNvPr id="225" name="Google Shape;225;p30"/>
          <p:cNvGraphicFramePr/>
          <p:nvPr/>
        </p:nvGraphicFramePr>
        <p:xfrm>
          <a:off x="1447800" y="114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{BF6CD88D-0096-47FB-8BE3-9871E70FCE61}</a:tableStyleId>
              </a:tblPr>
              <a:tblGrid>
                <a:gridCol w="644275"/>
                <a:gridCol w="622975"/>
                <a:gridCol w="1072250"/>
                <a:gridCol w="1072250"/>
                <a:gridCol w="1072250"/>
                <a:gridCol w="1072250"/>
                <a:gridCol w="1072250"/>
              </a:tblGrid>
              <a:tr h="530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Scénario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tous les produits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tous les produits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 sz="900">
                          <a:solidFill>
                            <a:schemeClr val="lt1"/>
                          </a:solidFill>
                        </a:rPr>
                        <a:t>(-18 ans exclu)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tous les produits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 sz="900">
                          <a:solidFill>
                            <a:schemeClr val="lt1"/>
                          </a:solidFill>
                        </a:rPr>
                        <a:t>(limité à 10 var)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credit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dépôt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3047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Algorithme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Random Forest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 hMerge="1"/>
                <a:tc hMerge="1"/>
                <a:tc hMerge="1"/>
                <a:tc hMerge="1"/>
              </a:tr>
              <a:tr h="33362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ECO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FAUX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100"/>
                        <a:t>88 %</a:t>
                      </a:r>
                      <a:endParaRPr i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100"/>
                        <a:t>84</a:t>
                      </a:r>
                      <a:r>
                        <a:rPr i="1" lang="fr" sz="1100">
                          <a:solidFill>
                            <a:schemeClr val="dk1"/>
                          </a:solidFill>
                        </a:rPr>
                        <a:t> %</a:t>
                      </a:r>
                      <a:endParaRPr i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100"/>
                        <a:t>88</a:t>
                      </a:r>
                      <a:r>
                        <a:rPr i="1" lang="fr" sz="1100">
                          <a:solidFill>
                            <a:schemeClr val="dk1"/>
                          </a:solidFill>
                        </a:rPr>
                        <a:t> %</a:t>
                      </a:r>
                      <a:endParaRPr i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100"/>
                        <a:t>99</a:t>
                      </a:r>
                      <a:r>
                        <a:rPr i="1" lang="fr" sz="1100">
                          <a:solidFill>
                            <a:schemeClr val="dk1"/>
                          </a:solidFill>
                        </a:rPr>
                        <a:t> %</a:t>
                      </a:r>
                      <a:endParaRPr i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100"/>
                        <a:t>89</a:t>
                      </a:r>
                      <a:r>
                        <a:rPr i="1" lang="fr" sz="1100">
                          <a:solidFill>
                            <a:schemeClr val="dk1"/>
                          </a:solidFill>
                        </a:rPr>
                        <a:t> %</a:t>
                      </a:r>
                      <a:endParaRPr i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17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VRAI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100"/>
                        <a:t>79</a:t>
                      </a:r>
                      <a:r>
                        <a:rPr i="1" lang="fr" sz="1100">
                          <a:solidFill>
                            <a:schemeClr val="dk1"/>
                          </a:solidFill>
                        </a:rPr>
                        <a:t> %</a:t>
                      </a:r>
                      <a:endParaRPr i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100"/>
                        <a:t>79</a:t>
                      </a:r>
                      <a:r>
                        <a:rPr i="1" lang="fr" sz="1100">
                          <a:solidFill>
                            <a:schemeClr val="dk1"/>
                          </a:solidFill>
                        </a:rPr>
                        <a:t> %</a:t>
                      </a:r>
                      <a:endParaRPr i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100"/>
                        <a:t>77</a:t>
                      </a:r>
                      <a:r>
                        <a:rPr i="1" lang="fr" sz="1100">
                          <a:solidFill>
                            <a:schemeClr val="dk1"/>
                          </a:solidFill>
                        </a:rPr>
                        <a:t> %</a:t>
                      </a:r>
                      <a:endParaRPr i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100"/>
                        <a:t>60</a:t>
                      </a:r>
                      <a:r>
                        <a:rPr i="1" lang="fr" sz="1100">
                          <a:solidFill>
                            <a:schemeClr val="dk1"/>
                          </a:solidFill>
                        </a:rPr>
                        <a:t> %</a:t>
                      </a:r>
                      <a:endParaRPr i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100"/>
                        <a:t>80</a:t>
                      </a:r>
                      <a:r>
                        <a:rPr i="1" lang="fr" sz="1100">
                          <a:solidFill>
                            <a:schemeClr val="dk1"/>
                          </a:solidFill>
                        </a:rPr>
                        <a:t> %</a:t>
                      </a:r>
                      <a:endParaRPr i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4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précision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100"/>
                        <a:t>86</a:t>
                      </a:r>
                      <a:r>
                        <a:rPr i="1" lang="fr" sz="1100">
                          <a:solidFill>
                            <a:schemeClr val="dk1"/>
                          </a:solidFill>
                        </a:rPr>
                        <a:t> %</a:t>
                      </a:r>
                      <a:endParaRPr i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100"/>
                        <a:t>82</a:t>
                      </a:r>
                      <a:r>
                        <a:rPr i="1" lang="fr" sz="1100">
                          <a:solidFill>
                            <a:schemeClr val="dk1"/>
                          </a:solidFill>
                        </a:rPr>
                        <a:t> %</a:t>
                      </a:r>
                      <a:endParaRPr i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100"/>
                        <a:t>85</a:t>
                      </a:r>
                      <a:r>
                        <a:rPr i="1" lang="fr" sz="1100">
                          <a:solidFill>
                            <a:schemeClr val="dk1"/>
                          </a:solidFill>
                        </a:rPr>
                        <a:t> %</a:t>
                      </a:r>
                      <a:endParaRPr i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100"/>
                        <a:t>99</a:t>
                      </a:r>
                      <a:r>
                        <a:rPr i="1" lang="fr" sz="1100">
                          <a:solidFill>
                            <a:schemeClr val="dk1"/>
                          </a:solidFill>
                        </a:rPr>
                        <a:t> %</a:t>
                      </a:r>
                      <a:endParaRPr i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100"/>
                        <a:t>86</a:t>
                      </a:r>
                      <a:r>
                        <a:rPr i="1" lang="fr" sz="1100">
                          <a:solidFill>
                            <a:schemeClr val="dk1"/>
                          </a:solidFill>
                        </a:rPr>
                        <a:t> %</a:t>
                      </a:r>
                      <a:endParaRPr i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975"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657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Algorithme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KNN</a:t>
                      </a:r>
                      <a:endParaRPr b="1" i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 hMerge="1"/>
                <a:tc hMerge="1"/>
                <a:tc hMerge="1"/>
                <a:tc hMerge="1"/>
              </a:tr>
              <a:tr h="21112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ECO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FAUX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100"/>
                        <a:t>81</a:t>
                      </a:r>
                      <a:r>
                        <a:rPr i="1" lang="fr" sz="1100">
                          <a:solidFill>
                            <a:schemeClr val="dk1"/>
                          </a:solidFill>
                        </a:rPr>
                        <a:t> %</a:t>
                      </a:r>
                      <a:endParaRPr i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100"/>
                        <a:t>75</a:t>
                      </a:r>
                      <a:r>
                        <a:rPr i="1" lang="fr" sz="1100">
                          <a:solidFill>
                            <a:schemeClr val="dk1"/>
                          </a:solidFill>
                        </a:rPr>
                        <a:t> %</a:t>
                      </a:r>
                      <a:endParaRPr i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100"/>
                        <a:t>83</a:t>
                      </a:r>
                      <a:r>
                        <a:rPr i="1" lang="fr" sz="1100">
                          <a:solidFill>
                            <a:schemeClr val="dk1"/>
                          </a:solidFill>
                        </a:rPr>
                        <a:t> %</a:t>
                      </a:r>
                      <a:endParaRPr i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100"/>
                        <a:t>99</a:t>
                      </a:r>
                      <a:r>
                        <a:rPr i="1" lang="fr" sz="1100">
                          <a:solidFill>
                            <a:schemeClr val="dk1"/>
                          </a:solidFill>
                        </a:rPr>
                        <a:t> %</a:t>
                      </a:r>
                      <a:endParaRPr i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100"/>
                        <a:t>82</a:t>
                      </a:r>
                      <a:r>
                        <a:rPr i="1" lang="fr" sz="1100">
                          <a:solidFill>
                            <a:schemeClr val="dk1"/>
                          </a:solidFill>
                        </a:rPr>
                        <a:t> %</a:t>
                      </a:r>
                      <a:endParaRPr i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57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VRAI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100"/>
                        <a:t>65</a:t>
                      </a:r>
                      <a:r>
                        <a:rPr i="1" lang="fr" sz="1100">
                          <a:solidFill>
                            <a:schemeClr val="dk1"/>
                          </a:solidFill>
                        </a:rPr>
                        <a:t> %</a:t>
                      </a:r>
                      <a:endParaRPr i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100"/>
                        <a:t>65</a:t>
                      </a:r>
                      <a:r>
                        <a:rPr i="1" lang="fr" sz="1100">
                          <a:solidFill>
                            <a:schemeClr val="dk1"/>
                          </a:solidFill>
                        </a:rPr>
                        <a:t> %</a:t>
                      </a:r>
                      <a:endParaRPr i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100"/>
                        <a:t>70</a:t>
                      </a:r>
                      <a:r>
                        <a:rPr i="1" lang="fr" sz="1100">
                          <a:solidFill>
                            <a:schemeClr val="dk1"/>
                          </a:solidFill>
                        </a:rPr>
                        <a:t> %</a:t>
                      </a:r>
                      <a:endParaRPr i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100"/>
                        <a:t>37</a:t>
                      </a:r>
                      <a:r>
                        <a:rPr i="1" lang="fr" sz="1100">
                          <a:solidFill>
                            <a:schemeClr val="dk1"/>
                          </a:solidFill>
                        </a:rPr>
                        <a:t> %</a:t>
                      </a:r>
                      <a:endParaRPr i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100"/>
                        <a:t>65</a:t>
                      </a:r>
                      <a:r>
                        <a:rPr i="1" lang="fr" sz="1100">
                          <a:solidFill>
                            <a:schemeClr val="dk1"/>
                          </a:solidFill>
                        </a:rPr>
                        <a:t> %</a:t>
                      </a:r>
                      <a:endParaRPr i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4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précision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100"/>
                        <a:t>77</a:t>
                      </a:r>
                      <a:r>
                        <a:rPr i="1" lang="fr" sz="1100">
                          <a:solidFill>
                            <a:schemeClr val="dk1"/>
                          </a:solidFill>
                        </a:rPr>
                        <a:t> %</a:t>
                      </a:r>
                      <a:endParaRPr i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100"/>
                        <a:t>72</a:t>
                      </a:r>
                      <a:r>
                        <a:rPr i="1" lang="fr" sz="1100">
                          <a:solidFill>
                            <a:schemeClr val="dk1"/>
                          </a:solidFill>
                        </a:rPr>
                        <a:t> %</a:t>
                      </a:r>
                      <a:endParaRPr i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100"/>
                        <a:t>79</a:t>
                      </a:r>
                      <a:r>
                        <a:rPr i="1" lang="fr" sz="1100">
                          <a:solidFill>
                            <a:schemeClr val="dk1"/>
                          </a:solidFill>
                        </a:rPr>
                        <a:t> %</a:t>
                      </a:r>
                      <a:endParaRPr i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100"/>
                        <a:t>99</a:t>
                      </a:r>
                      <a:r>
                        <a:rPr i="1" lang="fr" sz="1100">
                          <a:solidFill>
                            <a:schemeClr val="dk1"/>
                          </a:solidFill>
                        </a:rPr>
                        <a:t> %</a:t>
                      </a:r>
                      <a:endParaRPr i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100"/>
                        <a:t>77</a:t>
                      </a:r>
                      <a:r>
                        <a:rPr i="1" lang="fr" sz="1100">
                          <a:solidFill>
                            <a:schemeClr val="dk1"/>
                          </a:solidFill>
                        </a:rPr>
                        <a:t> %</a:t>
                      </a:r>
                      <a:endParaRPr i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204000" y="2094600"/>
            <a:ext cx="4204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3600">
                <a:solidFill>
                  <a:srgbClr val="9FC5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PROBLÉMATIQUE</a:t>
            </a:r>
            <a:endParaRPr b="1" sz="3600">
              <a:solidFill>
                <a:srgbClr val="9FC5E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4961200" y="1648200"/>
            <a:ext cx="41277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7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Comment </a:t>
            </a:r>
            <a:r>
              <a:rPr b="1" lang="fr" sz="27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modéliser</a:t>
            </a:r>
            <a:r>
              <a:rPr b="1" lang="fr" sz="27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l’ensemble des clients </a:t>
            </a:r>
            <a:r>
              <a:rPr b="1" lang="fr" sz="27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éco</a:t>
            </a:r>
            <a:r>
              <a:rPr b="1" lang="fr" sz="27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-responsable par Data Mining</a:t>
            </a:r>
            <a:endParaRPr b="1" sz="27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 txBox="1"/>
          <p:nvPr>
            <p:ph type="ctrTitle"/>
          </p:nvPr>
        </p:nvSpPr>
        <p:spPr>
          <a:xfrm>
            <a:off x="1680775" y="314875"/>
            <a:ext cx="5626200" cy="6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>
                <a:solidFill>
                  <a:srgbClr val="9FC5E8"/>
                </a:solidFill>
              </a:rPr>
              <a:t>Ex. d’a</a:t>
            </a:r>
            <a:r>
              <a:rPr b="1" lang="fr" sz="3600">
                <a:solidFill>
                  <a:srgbClr val="9FC5E8"/>
                </a:solidFill>
              </a:rPr>
              <a:t>rbre de décision</a:t>
            </a:r>
            <a:endParaRPr b="1" sz="3600">
              <a:solidFill>
                <a:srgbClr val="9FC5E8"/>
              </a:solidFill>
            </a:endParaRPr>
          </a:p>
        </p:txBody>
      </p:sp>
      <p:pic>
        <p:nvPicPr>
          <p:cNvPr id="236" name="Google Shape;23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25" y="3033925"/>
            <a:ext cx="8839204" cy="1325017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2"/>
          <p:cNvSpPr txBox="1"/>
          <p:nvPr/>
        </p:nvSpPr>
        <p:spPr>
          <a:xfrm>
            <a:off x="169275" y="1815825"/>
            <a:ext cx="1359600" cy="319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Helvetica Neue"/>
                <a:ea typeface="Helvetica Neue"/>
                <a:cs typeface="Helvetica Neue"/>
                <a:sym typeface="Helvetica Neue"/>
              </a:rPr>
              <a:t>SGMIM </a:t>
            </a:r>
            <a:r>
              <a:rPr b="1" lang="fr">
                <a:solidFill>
                  <a:srgbClr val="202124"/>
                </a:solidFill>
                <a:highlight>
                  <a:srgbClr val="FFFFFF"/>
                </a:highlight>
              </a:rPr>
              <a:t>≤ 4.5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8" name="Google Shape;238;p32"/>
          <p:cNvSpPr txBox="1"/>
          <p:nvPr/>
        </p:nvSpPr>
        <p:spPr>
          <a:xfrm>
            <a:off x="1764150" y="2297088"/>
            <a:ext cx="1359600" cy="29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Helvetica Neue"/>
                <a:ea typeface="Helvetica Neue"/>
                <a:cs typeface="Helvetica Neue"/>
                <a:sym typeface="Helvetica Neue"/>
              </a:rPr>
              <a:t>CEBPF5 </a:t>
            </a:r>
            <a:r>
              <a:rPr b="1" lang="fr">
                <a:solidFill>
                  <a:srgbClr val="202124"/>
                </a:solidFill>
                <a:highlight>
                  <a:srgbClr val="FFFFFF"/>
                </a:highlight>
              </a:rPr>
              <a:t>≤ 0.5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9" name="Google Shape;239;p32"/>
          <p:cNvSpPr txBox="1"/>
          <p:nvPr/>
        </p:nvSpPr>
        <p:spPr>
          <a:xfrm>
            <a:off x="3381363" y="1801650"/>
            <a:ext cx="1775100" cy="29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Helvetica Neue"/>
                <a:ea typeface="Helvetica Neue"/>
                <a:cs typeface="Helvetica Neue"/>
                <a:sym typeface="Helvetica Neue"/>
              </a:rPr>
              <a:t>MTELEP </a:t>
            </a:r>
            <a:r>
              <a:rPr b="1" lang="fr">
                <a:solidFill>
                  <a:srgbClr val="202124"/>
                </a:solidFill>
                <a:highlight>
                  <a:srgbClr val="FFFFFF"/>
                </a:highlight>
              </a:rPr>
              <a:t>≤ 3060.72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0" name="Google Shape;240;p32"/>
          <p:cNvSpPr txBox="1"/>
          <p:nvPr/>
        </p:nvSpPr>
        <p:spPr>
          <a:xfrm>
            <a:off x="7698825" y="1591450"/>
            <a:ext cx="1467000" cy="29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Helvetica Neue"/>
                <a:ea typeface="Helvetica Neue"/>
                <a:cs typeface="Helvetica Neue"/>
                <a:sym typeface="Helvetica Neue"/>
              </a:rPr>
              <a:t>QTAGCL </a:t>
            </a:r>
            <a:r>
              <a:rPr b="1" lang="fr">
                <a:solidFill>
                  <a:srgbClr val="202124"/>
                </a:solidFill>
                <a:highlight>
                  <a:srgbClr val="FFFFFF"/>
                </a:highlight>
              </a:rPr>
              <a:t>≤ 41.5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1" name="Google Shape;241;p32"/>
          <p:cNvSpPr txBox="1"/>
          <p:nvPr/>
        </p:nvSpPr>
        <p:spPr>
          <a:xfrm>
            <a:off x="5687525" y="2042425"/>
            <a:ext cx="1997400" cy="29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Helvetica Neue"/>
                <a:ea typeface="Helvetica Neue"/>
                <a:cs typeface="Helvetica Neue"/>
                <a:sym typeface="Helvetica Neue"/>
              </a:rPr>
              <a:t>MCTOTA </a:t>
            </a:r>
            <a:r>
              <a:rPr b="1" lang="fr">
                <a:solidFill>
                  <a:srgbClr val="202124"/>
                </a:solidFill>
                <a:highlight>
                  <a:srgbClr val="FFFFFF"/>
                </a:highlight>
              </a:rPr>
              <a:t>≤ 30048.445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2" name="Google Shape;242;p32"/>
          <p:cNvSpPr/>
          <p:nvPr/>
        </p:nvSpPr>
        <p:spPr>
          <a:xfrm>
            <a:off x="4458225" y="2974325"/>
            <a:ext cx="341400" cy="319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2"/>
          <p:cNvSpPr/>
          <p:nvPr/>
        </p:nvSpPr>
        <p:spPr>
          <a:xfrm>
            <a:off x="5373150" y="3174750"/>
            <a:ext cx="458400" cy="402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2"/>
          <p:cNvSpPr/>
          <p:nvPr/>
        </p:nvSpPr>
        <p:spPr>
          <a:xfrm>
            <a:off x="7041775" y="3420475"/>
            <a:ext cx="458400" cy="402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2"/>
          <p:cNvSpPr/>
          <p:nvPr/>
        </p:nvSpPr>
        <p:spPr>
          <a:xfrm>
            <a:off x="7858275" y="3652900"/>
            <a:ext cx="341400" cy="319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2"/>
          <p:cNvSpPr/>
          <p:nvPr/>
        </p:nvSpPr>
        <p:spPr>
          <a:xfrm>
            <a:off x="8284125" y="3852150"/>
            <a:ext cx="458400" cy="402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7" name="Google Shape;247;p32"/>
          <p:cNvCxnSpPr>
            <a:stCxn id="237" idx="2"/>
            <a:endCxn id="242" idx="2"/>
          </p:cNvCxnSpPr>
          <p:nvPr/>
        </p:nvCxnSpPr>
        <p:spPr>
          <a:xfrm flipH="1" rot="-5400000">
            <a:off x="2154375" y="830325"/>
            <a:ext cx="998700" cy="3609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32"/>
          <p:cNvCxnSpPr>
            <a:stCxn id="238" idx="2"/>
            <a:endCxn id="243" idx="0"/>
          </p:cNvCxnSpPr>
          <p:nvPr/>
        </p:nvCxnSpPr>
        <p:spPr>
          <a:xfrm flipH="1" rot="-5400000">
            <a:off x="3732000" y="1304538"/>
            <a:ext cx="582300" cy="3158400"/>
          </a:xfrm>
          <a:prstGeom prst="bentConnector3">
            <a:avLst>
              <a:gd fmla="val 4998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32"/>
          <p:cNvCxnSpPr>
            <a:stCxn id="239" idx="2"/>
            <a:endCxn id="244" idx="1"/>
          </p:cNvCxnSpPr>
          <p:nvPr/>
        </p:nvCxnSpPr>
        <p:spPr>
          <a:xfrm flipH="1" rot="-5400000">
            <a:off x="4997913" y="1368150"/>
            <a:ext cx="1382100" cy="2840100"/>
          </a:xfrm>
          <a:prstGeom prst="bentConnector3">
            <a:avLst>
              <a:gd fmla="val 4787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32"/>
          <p:cNvCxnSpPr>
            <a:stCxn id="241" idx="3"/>
            <a:endCxn id="245" idx="1"/>
          </p:cNvCxnSpPr>
          <p:nvPr/>
        </p:nvCxnSpPr>
        <p:spPr>
          <a:xfrm>
            <a:off x="7684925" y="2190175"/>
            <a:ext cx="223200" cy="1509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32"/>
          <p:cNvCxnSpPr>
            <a:stCxn id="240" idx="2"/>
            <a:endCxn id="246" idx="1"/>
          </p:cNvCxnSpPr>
          <p:nvPr/>
        </p:nvCxnSpPr>
        <p:spPr>
          <a:xfrm rot="5400000">
            <a:off x="7379775" y="2858500"/>
            <a:ext cx="2024100" cy="81000"/>
          </a:xfrm>
          <a:prstGeom prst="bentConnector3">
            <a:avLst>
              <a:gd fmla="val 4854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" name="Google Shape;252;p32"/>
          <p:cNvSpPr txBox="1"/>
          <p:nvPr/>
        </p:nvSpPr>
        <p:spPr>
          <a:xfrm>
            <a:off x="92025" y="1169325"/>
            <a:ext cx="1467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Code Segment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individu du mois</a:t>
            </a:r>
            <a:endParaRPr sz="1200"/>
          </a:p>
        </p:txBody>
      </p:sp>
      <p:sp>
        <p:nvSpPr>
          <p:cNvPr id="253" name="Google Shape;253;p32"/>
          <p:cNvSpPr txBox="1"/>
          <p:nvPr/>
        </p:nvSpPr>
        <p:spPr>
          <a:xfrm>
            <a:off x="1775325" y="1702150"/>
            <a:ext cx="1359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Top produits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Epargne Liquide</a:t>
            </a:r>
            <a:endParaRPr sz="1200"/>
          </a:p>
        </p:txBody>
      </p:sp>
      <p:sp>
        <p:nvSpPr>
          <p:cNvPr id="254" name="Google Shape;254;p32"/>
          <p:cNvSpPr txBox="1"/>
          <p:nvPr/>
        </p:nvSpPr>
        <p:spPr>
          <a:xfrm>
            <a:off x="3351225" y="1345388"/>
            <a:ext cx="109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Encours LEP</a:t>
            </a:r>
            <a:endParaRPr sz="1200"/>
          </a:p>
        </p:txBody>
      </p:sp>
      <p:sp>
        <p:nvSpPr>
          <p:cNvPr id="255" name="Google Shape;255;p32"/>
          <p:cNvSpPr txBox="1"/>
          <p:nvPr/>
        </p:nvSpPr>
        <p:spPr>
          <a:xfrm>
            <a:off x="5687525" y="1591450"/>
            <a:ext cx="135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Total des avoirs</a:t>
            </a:r>
            <a:endParaRPr sz="1200"/>
          </a:p>
        </p:txBody>
      </p:sp>
      <p:sp>
        <p:nvSpPr>
          <p:cNvPr id="256" name="Google Shape;256;p32"/>
          <p:cNvSpPr txBox="1"/>
          <p:nvPr/>
        </p:nvSpPr>
        <p:spPr>
          <a:xfrm>
            <a:off x="7698825" y="1190625"/>
            <a:ext cx="109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Age du client</a:t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 txBox="1"/>
          <p:nvPr>
            <p:ph type="title"/>
          </p:nvPr>
        </p:nvSpPr>
        <p:spPr>
          <a:xfrm>
            <a:off x="311700" y="275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3520">
                <a:solidFill>
                  <a:srgbClr val="6FA8DC"/>
                </a:solidFill>
              </a:rPr>
              <a:t>Conclusion</a:t>
            </a:r>
            <a:endParaRPr b="1" sz="3520">
              <a:solidFill>
                <a:srgbClr val="6FA8DC"/>
              </a:solidFill>
            </a:endParaRPr>
          </a:p>
        </p:txBody>
      </p:sp>
      <p:sp>
        <p:nvSpPr>
          <p:cNvPr id="262" name="Google Shape;262;p33"/>
          <p:cNvSpPr txBox="1"/>
          <p:nvPr>
            <p:ph idx="1" type="body"/>
          </p:nvPr>
        </p:nvSpPr>
        <p:spPr>
          <a:xfrm>
            <a:off x="311700" y="1152475"/>
            <a:ext cx="8520600" cy="21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fr">
                <a:solidFill>
                  <a:schemeClr val="dk1"/>
                </a:solidFill>
              </a:rPr>
              <a:t>Prochaines Étapes</a:t>
            </a:r>
            <a:endParaRPr b="1">
              <a:solidFill>
                <a:schemeClr val="dk1"/>
              </a:solidFill>
            </a:endParaRPr>
          </a:p>
          <a:p>
            <a:pPr indent="-3225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●"/>
            </a:pPr>
            <a:r>
              <a:rPr lang="fr" sz="1600">
                <a:solidFill>
                  <a:schemeClr val="dk1"/>
                </a:solidFill>
              </a:rPr>
              <a:t>Intégration de TR37</a:t>
            </a:r>
            <a:endParaRPr sz="1600">
              <a:solidFill>
                <a:schemeClr val="dk1"/>
              </a:solidFill>
            </a:endParaRPr>
          </a:p>
          <a:p>
            <a:pPr indent="-3225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●"/>
            </a:pPr>
            <a:r>
              <a:rPr lang="fr" sz="1600">
                <a:solidFill>
                  <a:schemeClr val="dk1"/>
                </a:solidFill>
              </a:rPr>
              <a:t>Prévision des séries temporelles</a:t>
            </a:r>
            <a:endParaRPr sz="1600">
              <a:solidFill>
                <a:schemeClr val="dk1"/>
              </a:solidFill>
            </a:endParaRPr>
          </a:p>
          <a:p>
            <a:pPr indent="-3225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●"/>
            </a:pPr>
            <a:r>
              <a:rPr lang="fr" sz="1600">
                <a:solidFill>
                  <a:schemeClr val="dk1"/>
                </a:solidFill>
              </a:rPr>
              <a:t>Déploiement du modèle</a:t>
            </a:r>
            <a:endParaRPr sz="1600">
              <a:solidFill>
                <a:schemeClr val="dk1"/>
              </a:solidFill>
            </a:endParaRPr>
          </a:p>
          <a:p>
            <a:pPr indent="-3225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●"/>
            </a:pPr>
            <a:r>
              <a:rPr lang="fr" sz="1600">
                <a:solidFill>
                  <a:schemeClr val="dk1"/>
                </a:solidFill>
              </a:rPr>
              <a:t>Automatisation du process</a:t>
            </a:r>
            <a:endParaRPr sz="1600">
              <a:solidFill>
                <a:schemeClr val="dk1"/>
              </a:solidFill>
            </a:endParaRPr>
          </a:p>
          <a:p>
            <a:pPr indent="-3225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fr" sz="1600">
                <a:solidFill>
                  <a:schemeClr val="dk1"/>
                </a:solidFill>
              </a:rPr>
              <a:t>Confrontation des modèles par rapport aux méthodes économétriques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Questions</a:t>
            </a:r>
            <a:endParaRPr b="1">
              <a:solidFill>
                <a:schemeClr val="dk1"/>
              </a:solidFill>
            </a:endParaRPr>
          </a:p>
          <a:p>
            <a:pPr indent="-3225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●"/>
            </a:pPr>
            <a:r>
              <a:rPr lang="fr" sz="1600">
                <a:solidFill>
                  <a:schemeClr val="dk1"/>
                </a:solidFill>
              </a:rPr>
              <a:t>Discussions sur la pertinence des variables </a:t>
            </a:r>
            <a:endParaRPr sz="1600">
              <a:solidFill>
                <a:schemeClr val="dk1"/>
              </a:solidFill>
            </a:endParaRPr>
          </a:p>
          <a:p>
            <a:pPr indent="-3225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fr" sz="1600">
                <a:solidFill>
                  <a:schemeClr val="dk1"/>
                </a:solidFill>
              </a:rPr>
              <a:t>Quid de l’intégration de la temporalité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63" name="Google Shape;263;p33"/>
          <p:cNvSpPr/>
          <p:nvPr/>
        </p:nvSpPr>
        <p:spPr>
          <a:xfrm>
            <a:off x="1193000" y="4724400"/>
            <a:ext cx="914400" cy="194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Biblio</a:t>
            </a:r>
            <a:endParaRPr sz="1100"/>
          </a:p>
        </p:txBody>
      </p:sp>
      <p:sp>
        <p:nvSpPr>
          <p:cNvPr id="264" name="Google Shape;264;p33"/>
          <p:cNvSpPr/>
          <p:nvPr/>
        </p:nvSpPr>
        <p:spPr>
          <a:xfrm>
            <a:off x="2717000" y="4724400"/>
            <a:ext cx="5715000" cy="194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Stage M2</a:t>
            </a:r>
            <a:endParaRPr sz="1100"/>
          </a:p>
        </p:txBody>
      </p:sp>
      <p:graphicFrame>
        <p:nvGraphicFramePr>
          <p:cNvPr id="265" name="Google Shape;265;p33"/>
          <p:cNvGraphicFramePr/>
          <p:nvPr/>
        </p:nvGraphicFramePr>
        <p:xfrm>
          <a:off x="1192950" y="424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{BF6CD88D-0096-47FB-8BE3-9871E70FCE61}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Déc.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Jan.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Fév.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Mar.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Avr.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Mai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Juin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</a:tr>
            </a:tbl>
          </a:graphicData>
        </a:graphic>
      </p:graphicFrame>
      <p:sp>
        <p:nvSpPr>
          <p:cNvPr id="266" name="Google Shape;266;p33"/>
          <p:cNvSpPr/>
          <p:nvPr/>
        </p:nvSpPr>
        <p:spPr>
          <a:xfrm>
            <a:off x="6450800" y="4114800"/>
            <a:ext cx="152400" cy="9144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3"/>
          <p:cNvSpPr txBox="1"/>
          <p:nvPr/>
        </p:nvSpPr>
        <p:spPr>
          <a:xfrm>
            <a:off x="762000" y="3255900"/>
            <a:ext cx="1219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Helvetica Neue"/>
                <a:ea typeface="Helvetica Neue"/>
                <a:cs typeface="Helvetica Neue"/>
                <a:sym typeface="Helvetica Neue"/>
              </a:rPr>
              <a:t>Envoie </a:t>
            </a:r>
            <a:br>
              <a:rPr b="1" lang="fr" sz="110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fr" sz="1100">
                <a:latin typeface="Helvetica Neue"/>
                <a:ea typeface="Helvetica Neue"/>
                <a:cs typeface="Helvetica Neue"/>
                <a:sym typeface="Helvetica Neue"/>
              </a:rPr>
              <a:t>tables brutes</a:t>
            </a:r>
            <a:endParaRPr b="1"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68" name="Google Shape;268;p33"/>
          <p:cNvCxnSpPr/>
          <p:nvPr/>
        </p:nvCxnSpPr>
        <p:spPr>
          <a:xfrm>
            <a:off x="1371600" y="3733800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9" name="Google Shape;269;p33"/>
          <p:cNvSpPr txBox="1"/>
          <p:nvPr/>
        </p:nvSpPr>
        <p:spPr>
          <a:xfrm>
            <a:off x="4088600" y="3071100"/>
            <a:ext cx="1447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Helvetica Neue"/>
                <a:ea typeface="Helvetica Neue"/>
                <a:cs typeface="Helvetica Neue"/>
                <a:sym typeface="Helvetica Neue"/>
              </a:rPr>
              <a:t>Envoie meta-tables </a:t>
            </a:r>
            <a:br>
              <a:rPr b="1" lang="fr" sz="110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fr" sz="1100">
                <a:latin typeface="Helvetica Neue"/>
                <a:ea typeface="Helvetica Neue"/>
                <a:cs typeface="Helvetica Neue"/>
                <a:sym typeface="Helvetica Neue"/>
              </a:rPr>
              <a:t>TJ24/TR35/TR37</a:t>
            </a:r>
            <a:endParaRPr b="1"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70" name="Google Shape;270;p33"/>
          <p:cNvCxnSpPr/>
          <p:nvPr/>
        </p:nvCxnSpPr>
        <p:spPr>
          <a:xfrm>
            <a:off x="4774400" y="3733800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1" name="Google Shape;271;p33"/>
          <p:cNvSpPr txBox="1"/>
          <p:nvPr/>
        </p:nvSpPr>
        <p:spPr>
          <a:xfrm>
            <a:off x="7239000" y="3255900"/>
            <a:ext cx="1447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Helvetica Neue"/>
                <a:ea typeface="Helvetica Neue"/>
                <a:cs typeface="Helvetica Neue"/>
                <a:sym typeface="Helvetica Neue"/>
              </a:rPr>
              <a:t>Restitution du travail</a:t>
            </a:r>
            <a:endParaRPr b="1"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72" name="Google Shape;272;p33"/>
          <p:cNvCxnSpPr/>
          <p:nvPr/>
        </p:nvCxnSpPr>
        <p:spPr>
          <a:xfrm>
            <a:off x="8001000" y="3733800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2319300" y="113850"/>
            <a:ext cx="45054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3700">
                <a:solidFill>
                  <a:srgbClr val="9FC5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Plan</a:t>
            </a:r>
            <a:endParaRPr b="1" i="1" sz="2100">
              <a:solidFill>
                <a:srgbClr val="9FC5E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0" y="1026775"/>
            <a:ext cx="9144000" cy="41277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828150" y="1552675"/>
            <a:ext cx="7487700" cy="30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600"/>
              <a:buFont typeface="Helvetica Neue"/>
              <a:buAutoNum type="arabicPeriod"/>
            </a:pPr>
            <a:r>
              <a:rPr b="1" lang="fr" sz="26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Calendrier</a:t>
            </a:r>
            <a:endParaRPr b="1" sz="2600"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Helvetica Neue"/>
              <a:buAutoNum type="arabicPeriod"/>
            </a:pPr>
            <a:r>
              <a:rPr b="1" lang="fr" sz="2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Méthodologie </a:t>
            </a:r>
            <a:endParaRPr b="1" sz="2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Helvetica Neue"/>
              <a:buAutoNum type="arabicPeriod"/>
            </a:pPr>
            <a:r>
              <a:rPr b="1" lang="fr" sz="2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Sélection des données </a:t>
            </a:r>
            <a:endParaRPr b="1" sz="2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Helvetica Neue"/>
              <a:buAutoNum type="arabicPeriod"/>
            </a:pPr>
            <a:r>
              <a:rPr b="1" lang="fr" sz="2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Statistiques descriptives </a:t>
            </a:r>
            <a:endParaRPr b="1" sz="2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Helvetica Neue"/>
              <a:buAutoNum type="arabicPeriod"/>
            </a:pPr>
            <a:r>
              <a:rPr b="1" lang="fr" sz="2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Tests &amp; Résultats</a:t>
            </a:r>
            <a:endParaRPr b="1" sz="2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762699" y="811231"/>
            <a:ext cx="4732500" cy="221400"/>
          </a:xfrm>
          <a:prstGeom prst="flowChartAlternateProcess">
            <a:avLst/>
          </a:prstGeom>
          <a:solidFill>
            <a:srgbClr val="9FC5E8"/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Nettoyage des données</a:t>
            </a:r>
            <a:endParaRPr sz="11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762699" y="1084259"/>
            <a:ext cx="4732500" cy="221400"/>
          </a:xfrm>
          <a:prstGeom prst="flowChartAlternateProcess">
            <a:avLst/>
          </a:prstGeom>
          <a:solidFill>
            <a:srgbClr val="9FC5E8"/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Sélection</a:t>
            </a:r>
            <a:r>
              <a:rPr lang="fr" sz="1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des tables</a:t>
            </a:r>
            <a:endParaRPr sz="11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762699" y="1630316"/>
            <a:ext cx="4732500" cy="221400"/>
          </a:xfrm>
          <a:prstGeom prst="flowChartAlternateProcess">
            <a:avLst/>
          </a:prstGeom>
          <a:solidFill>
            <a:srgbClr val="9FC5E8"/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Sélection</a:t>
            </a:r>
            <a:r>
              <a:rPr lang="fr" sz="1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fr" sz="1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 Variables</a:t>
            </a:r>
            <a:endParaRPr sz="11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762699" y="1357288"/>
            <a:ext cx="4732500" cy="221400"/>
          </a:xfrm>
          <a:prstGeom prst="flowChartAlternateProcess">
            <a:avLst/>
          </a:prstGeom>
          <a:solidFill>
            <a:srgbClr val="9FC5E8"/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Sélection des produits</a:t>
            </a:r>
            <a:endParaRPr sz="11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762699" y="1903345"/>
            <a:ext cx="4732500" cy="221400"/>
          </a:xfrm>
          <a:prstGeom prst="flowChartAlternateProcess">
            <a:avLst/>
          </a:prstGeom>
          <a:solidFill>
            <a:srgbClr val="9FC5E8"/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Création du modèle</a:t>
            </a:r>
            <a:endParaRPr sz="11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762699" y="2176373"/>
            <a:ext cx="4732500" cy="221400"/>
          </a:xfrm>
          <a:prstGeom prst="flowChartAlternateProcess">
            <a:avLst/>
          </a:prstGeom>
          <a:solidFill>
            <a:srgbClr val="3D85C6"/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Validation </a:t>
            </a:r>
            <a:r>
              <a:rPr lang="fr" sz="1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du modèle</a:t>
            </a:r>
            <a:endParaRPr sz="11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762699" y="2449402"/>
            <a:ext cx="4732500" cy="221400"/>
          </a:xfrm>
          <a:prstGeom prst="flowChartAlternateProcess">
            <a:avLst/>
          </a:prstGeom>
          <a:solidFill>
            <a:srgbClr val="3D85C6"/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Visualisation</a:t>
            </a:r>
            <a:r>
              <a:rPr lang="fr" sz="1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fr" sz="1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du modèle</a:t>
            </a:r>
            <a:endParaRPr sz="11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298941" y="562154"/>
            <a:ext cx="380100" cy="194400"/>
          </a:xfrm>
          <a:prstGeom prst="teardrop">
            <a:avLst>
              <a:gd fmla="val 100000" name="adj"/>
            </a:avLst>
          </a:prstGeom>
          <a:solidFill>
            <a:srgbClr val="C9DAF8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1</a:t>
            </a:r>
            <a:endParaRPr sz="1100"/>
          </a:p>
        </p:txBody>
      </p:sp>
      <p:sp>
        <p:nvSpPr>
          <p:cNvPr id="87" name="Google Shape;87;p16"/>
          <p:cNvSpPr/>
          <p:nvPr/>
        </p:nvSpPr>
        <p:spPr>
          <a:xfrm>
            <a:off x="298941" y="832064"/>
            <a:ext cx="380100" cy="194400"/>
          </a:xfrm>
          <a:prstGeom prst="teardrop">
            <a:avLst>
              <a:gd fmla="val 100000" name="adj"/>
            </a:avLst>
          </a:prstGeom>
          <a:solidFill>
            <a:srgbClr val="C9DAF8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2</a:t>
            </a:r>
            <a:endParaRPr sz="1100"/>
          </a:p>
        </p:txBody>
      </p:sp>
      <p:sp>
        <p:nvSpPr>
          <p:cNvPr id="88" name="Google Shape;88;p16"/>
          <p:cNvSpPr/>
          <p:nvPr/>
        </p:nvSpPr>
        <p:spPr>
          <a:xfrm>
            <a:off x="298941" y="1101973"/>
            <a:ext cx="380100" cy="194400"/>
          </a:xfrm>
          <a:prstGeom prst="teardrop">
            <a:avLst>
              <a:gd fmla="val 100000" name="adj"/>
            </a:avLst>
          </a:prstGeom>
          <a:solidFill>
            <a:srgbClr val="C9DAF8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3</a:t>
            </a:r>
            <a:endParaRPr sz="1100"/>
          </a:p>
        </p:txBody>
      </p:sp>
      <p:sp>
        <p:nvSpPr>
          <p:cNvPr id="89" name="Google Shape;89;p16"/>
          <p:cNvSpPr/>
          <p:nvPr/>
        </p:nvSpPr>
        <p:spPr>
          <a:xfrm>
            <a:off x="298941" y="1377865"/>
            <a:ext cx="380100" cy="194400"/>
          </a:xfrm>
          <a:prstGeom prst="teardrop">
            <a:avLst>
              <a:gd fmla="val 100000" name="adj"/>
            </a:avLst>
          </a:prstGeom>
          <a:solidFill>
            <a:srgbClr val="C9DAF8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4</a:t>
            </a:r>
            <a:endParaRPr sz="1100"/>
          </a:p>
        </p:txBody>
      </p:sp>
      <p:sp>
        <p:nvSpPr>
          <p:cNvPr id="90" name="Google Shape;90;p16"/>
          <p:cNvSpPr/>
          <p:nvPr/>
        </p:nvSpPr>
        <p:spPr>
          <a:xfrm>
            <a:off x="298941" y="1652577"/>
            <a:ext cx="380100" cy="194400"/>
          </a:xfrm>
          <a:prstGeom prst="teardrop">
            <a:avLst>
              <a:gd fmla="val 100000" name="adj"/>
            </a:avLst>
          </a:prstGeom>
          <a:solidFill>
            <a:srgbClr val="C9DAF8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5</a:t>
            </a:r>
            <a:endParaRPr sz="1100"/>
          </a:p>
        </p:txBody>
      </p:sp>
      <p:sp>
        <p:nvSpPr>
          <p:cNvPr id="91" name="Google Shape;91;p16"/>
          <p:cNvSpPr/>
          <p:nvPr/>
        </p:nvSpPr>
        <p:spPr>
          <a:xfrm>
            <a:off x="298941" y="1917167"/>
            <a:ext cx="380100" cy="194400"/>
          </a:xfrm>
          <a:prstGeom prst="teardrop">
            <a:avLst>
              <a:gd fmla="val 100000" name="adj"/>
            </a:avLst>
          </a:prstGeom>
          <a:solidFill>
            <a:srgbClr val="C9DAF8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6</a:t>
            </a:r>
            <a:endParaRPr sz="1100"/>
          </a:p>
        </p:txBody>
      </p:sp>
      <p:sp>
        <p:nvSpPr>
          <p:cNvPr id="92" name="Google Shape;92;p16"/>
          <p:cNvSpPr/>
          <p:nvPr/>
        </p:nvSpPr>
        <p:spPr>
          <a:xfrm>
            <a:off x="298941" y="2193577"/>
            <a:ext cx="380100" cy="194400"/>
          </a:xfrm>
          <a:prstGeom prst="teardrop">
            <a:avLst>
              <a:gd fmla="val 100000" name="adj"/>
            </a:avLst>
          </a:prstGeom>
          <a:solidFill>
            <a:srgbClr val="C9DAF8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7</a:t>
            </a:r>
            <a:endParaRPr sz="1100"/>
          </a:p>
        </p:txBody>
      </p:sp>
      <p:sp>
        <p:nvSpPr>
          <p:cNvPr id="93" name="Google Shape;93;p16"/>
          <p:cNvSpPr/>
          <p:nvPr/>
        </p:nvSpPr>
        <p:spPr>
          <a:xfrm>
            <a:off x="762699" y="2722430"/>
            <a:ext cx="4732500" cy="221400"/>
          </a:xfrm>
          <a:prstGeom prst="flowChartAlternateProcess">
            <a:avLst/>
          </a:prstGeom>
          <a:solidFill>
            <a:srgbClr val="9FC5E8"/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Déploiement</a:t>
            </a:r>
            <a:r>
              <a:rPr lang="fr" sz="1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du modèle</a:t>
            </a:r>
            <a:endParaRPr sz="11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298941" y="2466605"/>
            <a:ext cx="380100" cy="194400"/>
          </a:xfrm>
          <a:prstGeom prst="teardrop">
            <a:avLst>
              <a:gd fmla="val 100000" name="adj"/>
            </a:avLst>
          </a:prstGeom>
          <a:solidFill>
            <a:srgbClr val="C9DAF8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8</a:t>
            </a:r>
            <a:endParaRPr sz="1100"/>
          </a:p>
        </p:txBody>
      </p:sp>
      <p:sp>
        <p:nvSpPr>
          <p:cNvPr id="95" name="Google Shape;95;p16"/>
          <p:cNvSpPr/>
          <p:nvPr/>
        </p:nvSpPr>
        <p:spPr>
          <a:xfrm>
            <a:off x="298950" y="2739631"/>
            <a:ext cx="380100" cy="194400"/>
          </a:xfrm>
          <a:prstGeom prst="teardrop">
            <a:avLst>
              <a:gd fmla="val 100000" name="adj"/>
            </a:avLst>
          </a:prstGeom>
          <a:solidFill>
            <a:srgbClr val="C9DAF8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9</a:t>
            </a:r>
            <a:endParaRPr sz="1100"/>
          </a:p>
        </p:txBody>
      </p:sp>
      <p:cxnSp>
        <p:nvCxnSpPr>
          <p:cNvPr id="96" name="Google Shape;96;p16"/>
          <p:cNvCxnSpPr>
            <a:endCxn id="90" idx="4"/>
          </p:cNvCxnSpPr>
          <p:nvPr/>
        </p:nvCxnSpPr>
        <p:spPr>
          <a:xfrm flipH="1" rot="5400000">
            <a:off x="-117759" y="2166477"/>
            <a:ext cx="846900" cy="13500"/>
          </a:xfrm>
          <a:prstGeom prst="curvedConnector4">
            <a:avLst>
              <a:gd fmla="val 9224" name="adj1"/>
              <a:gd fmla="val 1863889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6"/>
          <p:cNvCxnSpPr>
            <a:endCxn id="95" idx="4"/>
          </p:cNvCxnSpPr>
          <p:nvPr/>
        </p:nvCxnSpPr>
        <p:spPr>
          <a:xfrm rot="5400000">
            <a:off x="172650" y="2697031"/>
            <a:ext cx="266100" cy="13500"/>
          </a:xfrm>
          <a:prstGeom prst="curvedConnector4">
            <a:avLst>
              <a:gd fmla="val 4857" name="adj1"/>
              <a:gd fmla="val 1863889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98" name="Google Shape;98;p16"/>
          <p:cNvSpPr/>
          <p:nvPr/>
        </p:nvSpPr>
        <p:spPr>
          <a:xfrm>
            <a:off x="762699" y="538706"/>
            <a:ext cx="4732500" cy="221400"/>
          </a:xfrm>
          <a:prstGeom prst="flowChartAlternateProcess">
            <a:avLst/>
          </a:prstGeom>
          <a:solidFill>
            <a:srgbClr val="9FC5E8"/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Transmission des données</a:t>
            </a:r>
            <a:endParaRPr sz="11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5768550" y="1295400"/>
            <a:ext cx="3281400" cy="1092300"/>
          </a:xfrm>
          <a:prstGeom prst="wedgeRoundRectCallout">
            <a:avLst>
              <a:gd fmla="val -58334" name="adj1"/>
              <a:gd fmla="val 30725" name="adj2"/>
              <a:gd fmla="val 0" name="adj3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00" name="Google Shape;100;p16"/>
          <p:cNvSpPr txBox="1"/>
          <p:nvPr/>
        </p:nvSpPr>
        <p:spPr>
          <a:xfrm>
            <a:off x="5606100" y="1371600"/>
            <a:ext cx="3537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Char char="●"/>
            </a:pPr>
            <a:r>
              <a:rPr lang="fr" sz="1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Ajout de la géolocalisation </a:t>
            </a:r>
            <a:endParaRPr sz="11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Char char="●"/>
            </a:pPr>
            <a:r>
              <a:rPr lang="fr" sz="1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Algorithme KNN</a:t>
            </a:r>
            <a:endParaRPr sz="11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Char char="●"/>
            </a:pPr>
            <a:r>
              <a:rPr lang="fr" sz="1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Algorithme RandomForest</a:t>
            </a:r>
            <a:endParaRPr sz="11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Char char="●"/>
            </a:pPr>
            <a:r>
              <a:rPr lang="fr" sz="1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Intégration de TR35</a:t>
            </a:r>
            <a:endParaRPr sz="11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762000" y="3255900"/>
            <a:ext cx="1219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Helvetica Neue"/>
                <a:ea typeface="Helvetica Neue"/>
                <a:cs typeface="Helvetica Neue"/>
                <a:sym typeface="Helvetica Neue"/>
              </a:rPr>
              <a:t>Envoie </a:t>
            </a:r>
            <a:br>
              <a:rPr b="1" lang="fr" sz="110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fr" sz="1100">
                <a:latin typeface="Helvetica Neue"/>
                <a:ea typeface="Helvetica Neue"/>
                <a:cs typeface="Helvetica Neue"/>
                <a:sym typeface="Helvetica Neue"/>
              </a:rPr>
              <a:t>tables brutes</a:t>
            </a:r>
            <a:endParaRPr b="1"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2" name="Google Shape;102;p16"/>
          <p:cNvCxnSpPr/>
          <p:nvPr/>
        </p:nvCxnSpPr>
        <p:spPr>
          <a:xfrm>
            <a:off x="1371600" y="3733800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6"/>
          <p:cNvSpPr/>
          <p:nvPr/>
        </p:nvSpPr>
        <p:spPr>
          <a:xfrm>
            <a:off x="1193000" y="4724400"/>
            <a:ext cx="914400" cy="194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Biblio</a:t>
            </a:r>
            <a:endParaRPr sz="1100"/>
          </a:p>
        </p:txBody>
      </p:sp>
      <p:sp>
        <p:nvSpPr>
          <p:cNvPr id="104" name="Google Shape;104;p16"/>
          <p:cNvSpPr/>
          <p:nvPr/>
        </p:nvSpPr>
        <p:spPr>
          <a:xfrm>
            <a:off x="2717000" y="4724400"/>
            <a:ext cx="5715000" cy="194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Stage M2</a:t>
            </a:r>
            <a:endParaRPr sz="1100"/>
          </a:p>
        </p:txBody>
      </p:sp>
      <p:graphicFrame>
        <p:nvGraphicFramePr>
          <p:cNvPr id="105" name="Google Shape;105;p16"/>
          <p:cNvGraphicFramePr/>
          <p:nvPr/>
        </p:nvGraphicFramePr>
        <p:xfrm>
          <a:off x="1192950" y="424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{BF6CD88D-0096-47FB-8BE3-9871E70FCE61}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Déc.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Jan.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Fév.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Mar.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Avr.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Mai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Juin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</a:tr>
            </a:tbl>
          </a:graphicData>
        </a:graphic>
      </p:graphicFrame>
      <p:sp>
        <p:nvSpPr>
          <p:cNvPr id="106" name="Google Shape;106;p16"/>
          <p:cNvSpPr txBox="1"/>
          <p:nvPr/>
        </p:nvSpPr>
        <p:spPr>
          <a:xfrm>
            <a:off x="4088600" y="3071100"/>
            <a:ext cx="1447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Helvetica Neue"/>
                <a:ea typeface="Helvetica Neue"/>
                <a:cs typeface="Helvetica Neue"/>
                <a:sym typeface="Helvetica Neue"/>
              </a:rPr>
              <a:t>Envoie meta-tables </a:t>
            </a:r>
            <a:br>
              <a:rPr b="1" lang="fr" sz="110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fr" sz="1100">
                <a:latin typeface="Helvetica Neue"/>
                <a:ea typeface="Helvetica Neue"/>
                <a:cs typeface="Helvetica Neue"/>
                <a:sym typeface="Helvetica Neue"/>
              </a:rPr>
              <a:t>TJ24/TR35/TR37</a:t>
            </a:r>
            <a:endParaRPr b="1"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7" name="Google Shape;107;p16"/>
          <p:cNvCxnSpPr/>
          <p:nvPr/>
        </p:nvCxnSpPr>
        <p:spPr>
          <a:xfrm>
            <a:off x="4774400" y="3733800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6"/>
          <p:cNvSpPr/>
          <p:nvPr/>
        </p:nvSpPr>
        <p:spPr>
          <a:xfrm>
            <a:off x="6450800" y="4114800"/>
            <a:ext cx="152400" cy="9144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7239000" y="3255900"/>
            <a:ext cx="1447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Helvetica Neue"/>
                <a:ea typeface="Helvetica Neue"/>
                <a:cs typeface="Helvetica Neue"/>
                <a:sym typeface="Helvetica Neue"/>
              </a:rPr>
              <a:t>Restitution du travail</a:t>
            </a:r>
            <a:endParaRPr b="1"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10" name="Google Shape;110;p16"/>
          <p:cNvCxnSpPr/>
          <p:nvPr/>
        </p:nvCxnSpPr>
        <p:spPr>
          <a:xfrm>
            <a:off x="8001000" y="3733800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6"/>
          <p:cNvSpPr txBox="1"/>
          <p:nvPr/>
        </p:nvSpPr>
        <p:spPr>
          <a:xfrm>
            <a:off x="0" y="4648200"/>
            <a:ext cx="1018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HERHAR F.</a:t>
            </a:r>
            <a:endParaRPr sz="1100"/>
          </a:p>
        </p:txBody>
      </p:sp>
      <p:cxnSp>
        <p:nvCxnSpPr>
          <p:cNvPr id="112" name="Google Shape;112;p16"/>
          <p:cNvCxnSpPr>
            <a:stCxn id="111" idx="3"/>
            <a:endCxn id="103" idx="1"/>
          </p:cNvCxnSpPr>
          <p:nvPr/>
        </p:nvCxnSpPr>
        <p:spPr>
          <a:xfrm flipH="1" rot="10800000">
            <a:off x="1018800" y="4821600"/>
            <a:ext cx="1743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/>
        </p:nvSpPr>
        <p:spPr>
          <a:xfrm>
            <a:off x="2319300" y="113850"/>
            <a:ext cx="45054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3700">
                <a:solidFill>
                  <a:srgbClr val="9FC5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Plan</a:t>
            </a:r>
            <a:endParaRPr b="1" i="1" sz="2100">
              <a:solidFill>
                <a:srgbClr val="9FC5E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0" y="1026775"/>
            <a:ext cx="9144000" cy="41277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828150" y="1552675"/>
            <a:ext cx="7487700" cy="30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Helvetica Neue"/>
              <a:buAutoNum type="arabicPeriod"/>
            </a:pPr>
            <a:r>
              <a:rPr b="1" lang="fr" sz="2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Calendrier</a:t>
            </a:r>
            <a:endParaRPr b="1" sz="2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600"/>
              <a:buFont typeface="Helvetica Neue"/>
              <a:buAutoNum type="arabicPeriod"/>
            </a:pPr>
            <a:r>
              <a:rPr b="1" lang="fr" sz="26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Méthodologie</a:t>
            </a:r>
            <a:r>
              <a:rPr b="1" lang="fr" sz="2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1" sz="2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Helvetica Neue"/>
              <a:buAutoNum type="arabicPeriod"/>
            </a:pPr>
            <a:r>
              <a:rPr b="1" lang="fr" sz="2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Sélection des données </a:t>
            </a:r>
            <a:endParaRPr b="1" sz="2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Helvetica Neue"/>
              <a:buAutoNum type="arabicPeriod"/>
            </a:pPr>
            <a:r>
              <a:rPr b="1" lang="fr" sz="2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Statistiques descriptives </a:t>
            </a:r>
            <a:endParaRPr b="1" sz="2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Helvetica Neue"/>
              <a:buAutoNum type="arabicPeriod"/>
            </a:pPr>
            <a:r>
              <a:rPr b="1" lang="fr" sz="2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Tests &amp; Résultats</a:t>
            </a:r>
            <a:endParaRPr b="1" sz="2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311700" y="197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3520">
                <a:solidFill>
                  <a:srgbClr val="6FA8DC"/>
                </a:solidFill>
              </a:rPr>
              <a:t>Méthode d’analyse</a:t>
            </a:r>
            <a:endParaRPr b="1" sz="3520">
              <a:solidFill>
                <a:srgbClr val="6FA8DC"/>
              </a:solidFill>
            </a:endParaRPr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Analyse descriptive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Objectif : Construire une photographie de la BD à étudier</a:t>
            </a:r>
            <a:br>
              <a:rPr lang="fr" sz="1600"/>
            </a:b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Apprentissage Supervisé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Objectif : Construire des règles d’inférence et de décision pour le traitement automatique des données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A partir d’un échantillon d’apprentissage D</a:t>
            </a:r>
            <a:r>
              <a:rPr baseline="-25000" lang="fr" sz="1600"/>
              <a:t>n</a:t>
            </a:r>
            <a:r>
              <a:rPr lang="fr" sz="1600"/>
              <a:t>={(x</a:t>
            </a:r>
            <a:r>
              <a:rPr baseline="-25000" lang="fr" sz="1600"/>
              <a:t>1</a:t>
            </a:r>
            <a:r>
              <a:rPr lang="fr" sz="1600"/>
              <a:t>,y</a:t>
            </a:r>
            <a:r>
              <a:rPr baseline="-25000" lang="fr" sz="1600"/>
              <a:t>1</a:t>
            </a:r>
            <a:r>
              <a:rPr lang="fr" sz="1600"/>
              <a:t>,...(x</a:t>
            </a:r>
            <a:r>
              <a:rPr baseline="-25000" lang="fr" sz="1600"/>
              <a:t>n</a:t>
            </a:r>
            <a:r>
              <a:rPr lang="fr" sz="1600"/>
              <a:t>,y</a:t>
            </a:r>
            <a:r>
              <a:rPr baseline="-25000" lang="fr" sz="1600"/>
              <a:t>n</a:t>
            </a:r>
            <a:r>
              <a:rPr lang="fr" sz="1600"/>
              <a:t>)}, inférer la relation entre x et y.</a:t>
            </a:r>
            <a:br>
              <a:rPr lang="fr" sz="1600"/>
            </a:b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Apprentissage Non-Supervisé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Non Applicable dans le cas étudié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311700" y="210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3520">
                <a:solidFill>
                  <a:srgbClr val="6FA8DC"/>
                </a:solidFill>
              </a:rPr>
              <a:t>Stratégie d’apprentissage</a:t>
            </a:r>
            <a:endParaRPr b="1" sz="3520">
              <a:solidFill>
                <a:srgbClr val="6FA8DC"/>
              </a:solidFill>
            </a:endParaRPr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But:</a:t>
            </a:r>
            <a:r>
              <a:rPr lang="fr"/>
              <a:t> </a:t>
            </a:r>
            <a:br>
              <a:rPr lang="fr"/>
            </a:br>
            <a:r>
              <a:rPr lang="fr"/>
              <a:t>Déterminer la stratégie à mettre en oeuvre pour aboutir au bon apprentissage/modèle prédictif à partir des données observées.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/>
              <a:t>Etapes:</a:t>
            </a:r>
            <a:endParaRPr b="1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arenR"/>
            </a:pPr>
            <a:r>
              <a:rPr lang="fr"/>
              <a:t>Extraction des données avec/sans apprentissage par sondage appliqués ou applicables à des BD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fr"/>
              <a:t>Exploration des données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arenR"/>
            </a:pPr>
            <a:r>
              <a:rPr lang="fr"/>
              <a:t>Détection des valeurs aberrantes/atypiques ou des incohérences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arenR"/>
            </a:pPr>
            <a:r>
              <a:rPr lang="fr"/>
              <a:t>Etude des distributions, structures de corrélation, recherche typologiques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arenR"/>
            </a:pPr>
            <a:r>
              <a:rPr lang="fr"/>
              <a:t>Transformation des données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fr"/>
              <a:t>Partition aléatoire des échantillons (apprentissage, validation, test) fonction de la taille et des techniques utilisées pour estimer une erreur de prédiction.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311700" y="2627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fr" sz="3520">
                <a:solidFill>
                  <a:srgbClr val="6FA8DC"/>
                </a:solidFill>
              </a:rPr>
              <a:t>Stratégie d’apprentissage (suite)</a:t>
            </a:r>
            <a:endParaRPr b="1" sz="3520">
              <a:solidFill>
                <a:srgbClr val="6FA8DC"/>
              </a:solidFill>
            </a:endParaRPr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Etapes: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4) Pour chaque méthode considérées </a:t>
            </a:r>
            <a:endParaRPr/>
          </a:p>
          <a:p>
            <a:pPr indent="-334327" lvl="0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Estimer le modèle pour une valeur donnée d’un paramètre de complexité (nb de variable, de voisin, de feuille, de neurones…)</a:t>
            </a:r>
            <a:endParaRPr/>
          </a:p>
          <a:p>
            <a:pPr indent="-334327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Optimiser de paramètre en fonction de la technique d’estimation de l’erreur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5) Comparaison des modèles optimaux retenus (un par méthode)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6) Itération éventuelle (validation croisée) depuis l’étape 3 pour moyenner sur plusieurs cas l’erreur de prédiction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7) Choix de la méthode retenue en fonction de ses capacités de prédiction, de sa robustesse et de l’interprétabilité du modèle obtenu.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311700" y="210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3520">
                <a:solidFill>
                  <a:srgbClr val="6FA8DC"/>
                </a:solidFill>
              </a:rPr>
              <a:t>Exemple 1 : k-NN</a:t>
            </a:r>
            <a:endParaRPr b="1" sz="3520">
              <a:solidFill>
                <a:srgbClr val="6FA8DC"/>
              </a:solidFill>
            </a:endParaRPr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457200" y="1143000"/>
            <a:ext cx="518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Règle des k plus proches voisins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/>
              <a:t>Propriétés 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Simplicité, pas de consistance (mais possible si k=log(n) ), interprétabilité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Problème sur sur-apprentissage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1" y="1295400"/>
            <a:ext cx="2590799" cy="251459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1"/>
          <p:cNvSpPr txBox="1"/>
          <p:nvPr/>
        </p:nvSpPr>
        <p:spPr>
          <a:xfrm>
            <a:off x="6371400" y="3867000"/>
            <a:ext cx="22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Helvetica Neue"/>
                <a:ea typeface="Helvetica Neue"/>
                <a:cs typeface="Helvetica Neue"/>
                <a:sym typeface="Helvetica Neue"/>
              </a:rPr>
              <a:t>Visualisation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