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92D49C-C676-41FF-8112-86753D227507}">
  <a:tblStyle styleId="{1F92D49C-C676-41FF-8112-86753D227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a7cbbcb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a7cbbcb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a7d44bd6c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a7d44bd6c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a7d44bd6c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a7d44bd6c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a7d44bd6c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a7d44bd6c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a7d44bd6c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a7d44bd6c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a7d44bd6c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a7d44bd6c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a7d44bd6c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a7d44bd6c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a7d44bd6c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a7d44bd6c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a7d44bd6c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a7d44bd6c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a7d44bd6c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a7d44bd6c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a7d44bd6c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a7d44bd6c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a7d44bd6c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a7d44bd6c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a7d44bd6c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a7d44bd6c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e535486cf_2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e535486cf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a7cbbcbc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a7cbbcbc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e535486cf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e535486cf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a7d44bd6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a7d44bd6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a7d44bd6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a7d44bd6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a7d44bd6c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a7d44bd6c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a7d44bd6c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a7d44bd6c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a7d44bd6c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a7d44bd6c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12250" y="1636600"/>
            <a:ext cx="69195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Détection des clients sensibles à l’éco-responsabilité :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Méthodes de data mining et techniques économétriques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07300" y="395775"/>
            <a:ext cx="57294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Université de Perpignan Via Domitia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LAMPS (EA 4217)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56150" y="3485625"/>
            <a:ext cx="703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Encadrants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BRIEC Walter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, Professeur à l’Université de Perpignan (LAMPS EA 4217)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DEFOUR David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, Maître de conférences à l’Université de Perpignan (LAMPS EA 4217)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DUMAS Audrey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, Maître de conférences à l’Université de Perpignan (CDED EA 4216)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39625" y="2756400"/>
            <a:ext cx="26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Présenté Par: HERHAR Fares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949" y="4598150"/>
            <a:ext cx="542863" cy="5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" y="4598148"/>
            <a:ext cx="1056150" cy="54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6100" y="4575788"/>
            <a:ext cx="1757895" cy="5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>
            <a:off x="311700" y="184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2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Exemple N°02 : Forêt Aléatoire </a:t>
            </a:r>
            <a:endParaRPr b="1" sz="352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2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204225" y="1152475"/>
            <a:ext cx="538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Optimisation de l’algorithme de bagging par ajout de randomisation.</a:t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Propriétés :</a:t>
            </a:r>
            <a:endParaRPr b="1" sz="18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Helvetica Neue"/>
              <a:buChar char="-"/>
            </a:pP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Fonctionne bien pour des données multidimensionnelles (gd nb de variables explicatives).</a:t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Helvetica Neue"/>
              <a:buChar char="-"/>
            </a:pP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 d’interprétation directe si agrégation d’arbre.</a:t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Helvetica Neue"/>
              <a:buChar char="-"/>
            </a:pP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Modèle sensible aux modifications des données.</a:t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775" y="1589650"/>
            <a:ext cx="3248025" cy="21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6248400" y="3867000"/>
            <a:ext cx="22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Visualisation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2319300" y="113850"/>
            <a:ext cx="45054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7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</a:t>
            </a:r>
            <a:endParaRPr b="1" i="1" sz="21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0" y="1026775"/>
            <a:ext cx="9144000" cy="412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828150" y="1552675"/>
            <a:ext cx="7487700" cy="30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AutoNum type="arabicPeriod"/>
            </a:pPr>
            <a:r>
              <a:rPr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Calendrier.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AutoNum type="arabicPeriod"/>
            </a:pPr>
            <a:r>
              <a:rPr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Méthodologie.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AutoNum type="arabicPeriod"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Sélection des données.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AutoNum type="arabicPeriod"/>
            </a:pPr>
            <a:r>
              <a:rPr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Statistiques descriptives.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AutoNum type="arabicPeriod"/>
            </a:pPr>
            <a:r>
              <a:rPr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 &amp; Résultats.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66600" y="0"/>
            <a:ext cx="45054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 Variables</a:t>
            </a:r>
            <a:endParaRPr b="1" sz="30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91 Variables</a:t>
            </a:r>
            <a:endParaRPr b="1" i="1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0" y="755075"/>
            <a:ext cx="4572000" cy="43884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Zéro</a:t>
            </a:r>
            <a:endParaRPr b="1" sz="28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 contrats famille Pro Poste Client (QCPRPO)</a:t>
            </a:r>
            <a:endParaRPr b="1" sz="11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 Prédictives</a:t>
            </a:r>
            <a:endParaRPr b="1" sz="28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Numéro matricule (COMAX)</a:t>
            </a:r>
            <a:endParaRPr b="1" sz="11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Transformées</a:t>
            </a:r>
            <a:endParaRPr b="1" sz="28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postal (COPOST)</a:t>
            </a:r>
            <a:endParaRPr b="1" sz="11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Conflit</a:t>
            </a:r>
            <a:endParaRPr b="1" sz="28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 de codevi (QCLDD)</a:t>
            </a:r>
            <a:endParaRPr b="1" sz="11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Zéro Importance</a:t>
            </a:r>
            <a:endParaRPr b="1" sz="28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Flux créditeurs (MTFLCO)</a:t>
            </a:r>
            <a:endParaRPr b="1" sz="28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4572000" y="755400"/>
            <a:ext cx="4572000" cy="4388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TR7S</a:t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Contracts</a:t>
            </a:r>
            <a:endParaRPr b="1"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TR35</a:t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Méta-Table des Clients</a:t>
            </a:r>
            <a:endParaRPr b="1"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TJER</a:t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Projet Epargne</a:t>
            </a:r>
            <a:endParaRPr b="1"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TJ39</a:t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Patrimoine Particulier</a:t>
            </a:r>
            <a:endParaRPr b="1"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TJDR</a:t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Historisation des avis d’imposition</a:t>
            </a:r>
            <a:endParaRPr b="1"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4605300" y="0"/>
            <a:ext cx="4505400" cy="75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 Tables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 Tables</a:t>
            </a:r>
            <a:endParaRPr b="1" i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25"/>
          <p:cNvGraphicFramePr/>
          <p:nvPr/>
        </p:nvGraphicFramePr>
        <p:xfrm>
          <a:off x="111600" y="991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{1F92D49C-C676-41FF-8112-86753D227507}</a:tableStyleId>
              </a:tblPr>
              <a:tblGrid>
                <a:gridCol w="2973600"/>
                <a:gridCol w="2973600"/>
                <a:gridCol w="2973600"/>
              </a:tblGrid>
              <a:tr h="3713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9900"/>
                          </a:solidFill>
                        </a:rPr>
                        <a:t>CREDIT</a:t>
                      </a:r>
                      <a:endParaRPr b="1" sz="16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PRET PREVAIR Energie Renouvelable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 sz="1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VCC - Prêt TRAVAUX DD projet futur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 sz="1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VCC - Prêt TRAVAUX DD standard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PRET PREVAIR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PRET ECO PTZ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 sz="1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PRET PREVAIR PLUS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71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VCC - Prévair auto standard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P4-ECOPTZ stock filiales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PROV'AIR</a:t>
                      </a:r>
                      <a:endParaRPr b="1" i="1" sz="12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71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VCC - Prévair auto projet futur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EQUIPEMENT CODEVI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 sz="1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VCC-PRET PRIME CONVERSION AUTO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713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9900"/>
                          </a:solidFill>
                        </a:rPr>
                        <a:t>DÉPÔT MONÉTAIRE</a:t>
                      </a:r>
                      <a:endParaRPr b="1" i="1" sz="16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71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rgbClr val="FFFFFF"/>
                          </a:solidFill>
                        </a:rPr>
                        <a:t>CODEVAIR</a:t>
                      </a:r>
                      <a:endParaRPr b="1" i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LIVRET DEVELOPPEMENT DURABLE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rgbClr val="FFFFFF"/>
                          </a:solidFill>
                        </a:rPr>
                        <a:t>LIVRET DEVELOPPEMENT DURABLE ET SOLIDAIRE</a:t>
                      </a:r>
                      <a:endParaRPr b="1" i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713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9900"/>
                          </a:solidFill>
                        </a:rPr>
                        <a:t>PRODUITS EXTERNES COMMERCIALISÉS</a:t>
                      </a:r>
                      <a:endParaRPr b="1" sz="16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7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CASDEN PREVAIR TRAVAUX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rgbClr val="FFFFFF"/>
                          </a:solidFill>
                        </a:rPr>
                        <a:t>CASDEN AUTOVAIR</a:t>
                      </a:r>
                      <a:endParaRPr b="1" i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72" name="Google Shape;172;p25"/>
          <p:cNvSpPr txBox="1"/>
          <p:nvPr/>
        </p:nvSpPr>
        <p:spPr>
          <a:xfrm>
            <a:off x="392100" y="0"/>
            <a:ext cx="83598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 Produits Éco Responsables</a:t>
            </a:r>
            <a:endParaRPr b="1" sz="36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2319300" y="113850"/>
            <a:ext cx="45054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7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</a:t>
            </a:r>
            <a:endParaRPr b="1" i="1" sz="21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0" y="1026775"/>
            <a:ext cx="9144000" cy="412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828150" y="1552675"/>
            <a:ext cx="7487700" cy="30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AutoNum type="arabicPeriod"/>
            </a:pPr>
            <a:r>
              <a:rPr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Calendrier.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AutoNum type="arabicPeriod"/>
            </a:pPr>
            <a:r>
              <a:rPr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Méthodologie.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AutoNum type="arabicPeriod"/>
            </a:pPr>
            <a:r>
              <a:rPr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Sélection des données.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AutoNum type="arabicPeriod"/>
            </a:pPr>
            <a:r>
              <a:rPr b="1"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Statistiques descriptives.</a:t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AutoNum type="arabicPeriod"/>
            </a:pPr>
            <a:r>
              <a:rPr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 &amp; Résultats.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27"/>
          <p:cNvGraphicFramePr/>
          <p:nvPr/>
        </p:nvGraphicFramePr>
        <p:xfrm>
          <a:off x="624325" y="102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{1F92D49C-C676-41FF-8112-86753D227507}</a:tableStyleId>
              </a:tblPr>
              <a:tblGrid>
                <a:gridCol w="1284075"/>
                <a:gridCol w="1284075"/>
                <a:gridCol w="1284075"/>
                <a:gridCol w="1284075"/>
                <a:gridCol w="1284075"/>
                <a:gridCol w="1284075"/>
              </a:tblGrid>
              <a:tr h="402325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Clients (Physiques) / Lignes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02325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506392</a:t>
                      </a:r>
                      <a:endParaRPr i="1" sz="11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023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COSEXE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HOMME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49 %</a:t>
                      </a:r>
                      <a:endParaRPr i="1" sz="11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ÂGE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0-17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19.4 %</a:t>
                      </a:r>
                      <a:endParaRPr i="1" sz="11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3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FEMME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51 %</a:t>
                      </a:r>
                      <a:endParaRPr i="1" sz="11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18-39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26.7 %</a:t>
                      </a:r>
                      <a:endParaRPr i="1" sz="11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3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ECO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VRAI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27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40-64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34.2 %</a:t>
                      </a:r>
                      <a:endParaRPr i="1" sz="11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3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FAUX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73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&gt;65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19.6 %</a:t>
                      </a:r>
                      <a:endParaRPr i="1" sz="11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325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CATÉGORIE SOCIO PROFESSIONNELLE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94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ELÈVES 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ÉTUDIANTS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ANCIENS 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EMPLOYÉS / OUVRIERS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INACTIFS DIVERS 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SAUF RET - 60 ANS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</a:tr>
              <a:tr h="402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i="1" lang="en" sz="1100"/>
                        <a:t>0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i="1" lang="en" sz="1100"/>
                        <a:t>6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9.8 %</a:t>
                      </a:r>
                      <a:endParaRPr i="1" sz="11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9.5 %</a:t>
                      </a:r>
                      <a:endParaRPr i="1" sz="11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85" name="Google Shape;185;p27"/>
          <p:cNvSpPr txBox="1"/>
          <p:nvPr/>
        </p:nvSpPr>
        <p:spPr>
          <a:xfrm>
            <a:off x="815250" y="0"/>
            <a:ext cx="7513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Statistiques Descriptives Clients</a:t>
            </a:r>
            <a:endParaRPr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>
            <a:off x="4186890" y="1484426"/>
            <a:ext cx="1939500" cy="225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4964079" y="2042785"/>
            <a:ext cx="1243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5928</a:t>
            </a:r>
            <a:endParaRPr b="1" i="1"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920197" y="2109806"/>
            <a:ext cx="1114800" cy="670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891698" y="2192975"/>
            <a:ext cx="1171800" cy="49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Dépôt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7095851" y="2042787"/>
            <a:ext cx="1114800" cy="676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7080500" y="2134825"/>
            <a:ext cx="1171800" cy="492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Credit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2929509" y="1484426"/>
            <a:ext cx="1939500" cy="225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3595711" y="2692263"/>
            <a:ext cx="1939500" cy="225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 flipH="1">
            <a:off x="3821255" y="1749986"/>
            <a:ext cx="1413300" cy="16842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 flipH="1">
            <a:off x="4228380" y="2374022"/>
            <a:ext cx="1413300" cy="16842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 flipH="1">
            <a:off x="3493817" y="2374022"/>
            <a:ext cx="1413300" cy="16842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2774866" y="2042785"/>
            <a:ext cx="1243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157483</a:t>
            </a:r>
            <a:endParaRPr b="1" i="1"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3943495" y="4145356"/>
            <a:ext cx="1243800" cy="49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1" i="1"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3970388" y="2780409"/>
            <a:ext cx="11148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3384</a:t>
            </a:r>
            <a:endParaRPr b="1" i="1" sz="20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6126531" y="4255757"/>
            <a:ext cx="1572000" cy="692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6041476" y="4355525"/>
            <a:ext cx="1742100" cy="49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Produits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6" name="Google Shape;206;p28"/>
          <p:cNvCxnSpPr>
            <a:stCxn id="193" idx="3"/>
          </p:cNvCxnSpPr>
          <p:nvPr/>
        </p:nvCxnSpPr>
        <p:spPr>
          <a:xfrm>
            <a:off x="2063498" y="2439275"/>
            <a:ext cx="1026000" cy="4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8"/>
          <p:cNvCxnSpPr/>
          <p:nvPr/>
        </p:nvCxnSpPr>
        <p:spPr>
          <a:xfrm>
            <a:off x="6069920" y="2378716"/>
            <a:ext cx="1026000" cy="4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8"/>
          <p:cNvCxnSpPr/>
          <p:nvPr/>
        </p:nvCxnSpPr>
        <p:spPr>
          <a:xfrm>
            <a:off x="5187388" y="4599437"/>
            <a:ext cx="1026000" cy="4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8"/>
          <p:cNvSpPr txBox="1"/>
          <p:nvPr/>
        </p:nvSpPr>
        <p:spPr>
          <a:xfrm>
            <a:off x="815250" y="0"/>
            <a:ext cx="75135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Statistiques Descriptives Produits Éco Responsables</a:t>
            </a:r>
            <a:endParaRPr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>
            <a:off x="2319300" y="113850"/>
            <a:ext cx="45054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7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</a:t>
            </a:r>
            <a:endParaRPr b="1" i="1" sz="21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0" y="1026775"/>
            <a:ext cx="9144000" cy="412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828150" y="1552675"/>
            <a:ext cx="7487700" cy="30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AutoNum type="arabicPeriod"/>
            </a:pPr>
            <a:r>
              <a:rPr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Calendrier.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AutoNum type="arabicPeriod"/>
            </a:pPr>
            <a:r>
              <a:rPr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Méthodologie.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AutoNum type="arabicPeriod"/>
            </a:pPr>
            <a:r>
              <a:rPr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Sélection des données.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AutoNum type="arabicPeriod"/>
            </a:pPr>
            <a:r>
              <a:rPr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Statistiques descriptives.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AutoNum type="arabicPeriod"/>
            </a:pP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 &amp; Résultats.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>
            <a:off x="311700" y="176925"/>
            <a:ext cx="8520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2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Quelques résultats par apprentissage</a:t>
            </a:r>
            <a:endParaRPr b="1" sz="362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22" name="Google Shape;222;p30"/>
          <p:cNvGraphicFramePr/>
          <p:nvPr/>
        </p:nvGraphicFramePr>
        <p:xfrm>
          <a:off x="565025" y="1043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{1F92D49C-C676-41FF-8112-86753D227507}</a:tableStyleId>
              </a:tblPr>
              <a:tblGrid>
                <a:gridCol w="777075"/>
                <a:gridCol w="751400"/>
                <a:gridCol w="1293275"/>
                <a:gridCol w="1293275"/>
                <a:gridCol w="1293275"/>
                <a:gridCol w="1293275"/>
                <a:gridCol w="1293275"/>
              </a:tblGrid>
              <a:tr h="672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Scénario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tous les produits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tous les produits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(-18 ans exclu)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tous les produits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(limité à 10 var)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credit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dépôt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59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Algorithme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hMerge="1"/>
              </a:tr>
              <a:tr h="3598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ECO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FAUX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90</a:t>
                      </a:r>
                      <a:r>
                        <a:rPr i="1" lang="en" sz="1100"/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87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90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99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90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8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VRAI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75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75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73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60 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75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précision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86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83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85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99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86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600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75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Algorithme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KNN</a:t>
                      </a:r>
                      <a:endParaRPr b="1" i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hMerge="1"/>
              </a:tr>
              <a:tr h="3598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ECO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FAUX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83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83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85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99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83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8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VRAI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59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59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64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18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59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précision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77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77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80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99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77</a:t>
                      </a:r>
                      <a:r>
                        <a:rPr i="1" lang="en" sz="1100">
                          <a:solidFill>
                            <a:srgbClr val="000000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4572000" y="0"/>
            <a:ext cx="4572000" cy="5254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04000" y="2150100"/>
            <a:ext cx="4204500" cy="9543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PROBLÉMATIQUE</a:t>
            </a:r>
            <a:endParaRPr b="1" sz="36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868700" y="1703700"/>
            <a:ext cx="4127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Comment modéliser  l’ensemble des clients éco-responsable par Data Mining.</a:t>
            </a:r>
            <a:endParaRPr b="1" sz="2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/>
        </p:nvSpPr>
        <p:spPr>
          <a:xfrm>
            <a:off x="1680775" y="314875"/>
            <a:ext cx="562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Ex. d’arbre de décision</a:t>
            </a:r>
            <a:endParaRPr b="1" sz="36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25" y="3033925"/>
            <a:ext cx="8839204" cy="132501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/>
        </p:nvSpPr>
        <p:spPr>
          <a:xfrm>
            <a:off x="169275" y="1815825"/>
            <a:ext cx="1359600" cy="31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SGMIM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</a:rPr>
              <a:t>≤ 4.5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1764150" y="2297088"/>
            <a:ext cx="1359600" cy="29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CEBPF5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</a:rPr>
              <a:t>≤ 0.5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3381363" y="1801650"/>
            <a:ext cx="1775100" cy="29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MTELEP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</a:rPr>
              <a:t>≤ 3060.72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7698825" y="1591450"/>
            <a:ext cx="1467000" cy="29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QTAGCL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</a:rPr>
              <a:t>≤ 41.5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5687525" y="2042425"/>
            <a:ext cx="1997400" cy="29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MCTOTA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</a:rPr>
              <a:t>≤ 30048.445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4458225" y="2974325"/>
            <a:ext cx="341400" cy="31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/>
          <p:nvPr/>
        </p:nvSpPr>
        <p:spPr>
          <a:xfrm>
            <a:off x="5373150" y="3174750"/>
            <a:ext cx="458400" cy="402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/>
          <p:nvPr/>
        </p:nvSpPr>
        <p:spPr>
          <a:xfrm>
            <a:off x="7041775" y="3420475"/>
            <a:ext cx="458400" cy="402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7858275" y="3652900"/>
            <a:ext cx="341400" cy="31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"/>
          <p:cNvSpPr/>
          <p:nvPr/>
        </p:nvSpPr>
        <p:spPr>
          <a:xfrm>
            <a:off x="8284125" y="3852150"/>
            <a:ext cx="458400" cy="402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32"/>
          <p:cNvCxnSpPr>
            <a:stCxn id="234" idx="2"/>
            <a:endCxn id="239" idx="2"/>
          </p:cNvCxnSpPr>
          <p:nvPr/>
        </p:nvCxnSpPr>
        <p:spPr>
          <a:xfrm flipH="1" rot="-5400000">
            <a:off x="2154375" y="830325"/>
            <a:ext cx="998700" cy="36093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2"/>
          <p:cNvCxnSpPr>
            <a:stCxn id="235" idx="2"/>
            <a:endCxn id="240" idx="0"/>
          </p:cNvCxnSpPr>
          <p:nvPr/>
        </p:nvCxnSpPr>
        <p:spPr>
          <a:xfrm flipH="1" rot="-5400000">
            <a:off x="3732000" y="1304538"/>
            <a:ext cx="582300" cy="31584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2"/>
          <p:cNvCxnSpPr>
            <a:stCxn id="236" idx="2"/>
            <a:endCxn id="241" idx="1"/>
          </p:cNvCxnSpPr>
          <p:nvPr/>
        </p:nvCxnSpPr>
        <p:spPr>
          <a:xfrm flipH="1" rot="-5400000">
            <a:off x="4997913" y="1368150"/>
            <a:ext cx="1382100" cy="2840100"/>
          </a:xfrm>
          <a:prstGeom prst="bentConnector3">
            <a:avLst>
              <a:gd fmla="val 4787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2"/>
          <p:cNvCxnSpPr>
            <a:stCxn id="238" idx="3"/>
            <a:endCxn id="242" idx="1"/>
          </p:cNvCxnSpPr>
          <p:nvPr/>
        </p:nvCxnSpPr>
        <p:spPr>
          <a:xfrm>
            <a:off x="7684925" y="2190175"/>
            <a:ext cx="223200" cy="1509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2"/>
          <p:cNvCxnSpPr>
            <a:stCxn id="237" idx="2"/>
            <a:endCxn id="243" idx="1"/>
          </p:cNvCxnSpPr>
          <p:nvPr/>
        </p:nvCxnSpPr>
        <p:spPr>
          <a:xfrm rot="5400000">
            <a:off x="7379775" y="2858500"/>
            <a:ext cx="2024100" cy="81000"/>
          </a:xfrm>
          <a:prstGeom prst="bentConnector3">
            <a:avLst>
              <a:gd fmla="val 48545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2"/>
          <p:cNvSpPr txBox="1"/>
          <p:nvPr/>
        </p:nvSpPr>
        <p:spPr>
          <a:xfrm>
            <a:off x="92025" y="1169325"/>
            <a:ext cx="146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Code Segment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individu du mois</a:t>
            </a:r>
            <a:endParaRPr sz="1200"/>
          </a:p>
        </p:txBody>
      </p:sp>
      <p:sp>
        <p:nvSpPr>
          <p:cNvPr id="250" name="Google Shape;250;p32"/>
          <p:cNvSpPr txBox="1"/>
          <p:nvPr/>
        </p:nvSpPr>
        <p:spPr>
          <a:xfrm>
            <a:off x="1775325" y="1702150"/>
            <a:ext cx="135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 produits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Epargne Liquide</a:t>
            </a:r>
            <a:endParaRPr sz="1200"/>
          </a:p>
        </p:txBody>
      </p:sp>
      <p:sp>
        <p:nvSpPr>
          <p:cNvPr id="251" name="Google Shape;251;p32"/>
          <p:cNvSpPr txBox="1"/>
          <p:nvPr/>
        </p:nvSpPr>
        <p:spPr>
          <a:xfrm>
            <a:off x="3351225" y="1345388"/>
            <a:ext cx="109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Encours LEP</a:t>
            </a:r>
            <a:endParaRPr sz="1200"/>
          </a:p>
        </p:txBody>
      </p:sp>
      <p:sp>
        <p:nvSpPr>
          <p:cNvPr id="252" name="Google Shape;252;p32"/>
          <p:cNvSpPr txBox="1"/>
          <p:nvPr/>
        </p:nvSpPr>
        <p:spPr>
          <a:xfrm>
            <a:off x="5687525" y="1591450"/>
            <a:ext cx="135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 des avoirs</a:t>
            </a:r>
            <a:endParaRPr sz="1200"/>
          </a:p>
        </p:txBody>
      </p:sp>
      <p:sp>
        <p:nvSpPr>
          <p:cNvPr id="253" name="Google Shape;253;p32"/>
          <p:cNvSpPr txBox="1"/>
          <p:nvPr/>
        </p:nvSpPr>
        <p:spPr>
          <a:xfrm>
            <a:off x="7698825" y="1190625"/>
            <a:ext cx="109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Age du client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/>
        </p:nvSpPr>
        <p:spPr>
          <a:xfrm>
            <a:off x="311700" y="275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2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b="1" sz="352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487800" y="1529800"/>
            <a:ext cx="8168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Dans la présentation, nous avons expliqué l'approche, les différentes étapes prises, et résultats obtenus durant le stage.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Sachant, que les résultats obtenus dépendent des critères choisis pour l'analyse, d'où prendre d'autres critères, peut nous donner des conclusions différentes.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/>
        </p:nvSpPr>
        <p:spPr>
          <a:xfrm>
            <a:off x="311700" y="1727850"/>
            <a:ext cx="8520600" cy="16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82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 ?</a:t>
            </a:r>
            <a:endParaRPr sz="982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2097275" y="195175"/>
            <a:ext cx="4505400" cy="7554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1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</a:t>
            </a:r>
            <a:endParaRPr b="1" i="1" sz="35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0" y="1026775"/>
            <a:ext cx="9144000" cy="4127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828150" y="1552675"/>
            <a:ext cx="7487700" cy="30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AutoNum type="arabicPeriod"/>
            </a:pP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Calendrier.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AutoNum type="arabicPeriod"/>
            </a:pPr>
            <a:r>
              <a:rPr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Méthodologie.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AutoNum type="arabicPeriod"/>
            </a:pPr>
            <a:r>
              <a:rPr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Sélection des données.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AutoNum type="arabicPeriod"/>
            </a:pPr>
            <a:r>
              <a:rPr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Statistiques descriptives. 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AutoNum type="arabicPeriod"/>
            </a:pPr>
            <a:r>
              <a:rPr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 &amp; Résultats.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762699" y="811231"/>
            <a:ext cx="4732500" cy="221400"/>
          </a:xfrm>
          <a:prstGeom prst="flowChartAlternateProcess">
            <a:avLst/>
          </a:prstGeom>
          <a:solidFill>
            <a:schemeClr val="accent4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Nettoyage des données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62699" y="1084259"/>
            <a:ext cx="4732500" cy="221400"/>
          </a:xfrm>
          <a:prstGeom prst="flowChartAlternateProcess">
            <a:avLst/>
          </a:prstGeom>
          <a:solidFill>
            <a:schemeClr val="accent4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Sélection des tables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762699" y="1630316"/>
            <a:ext cx="4732500" cy="221400"/>
          </a:xfrm>
          <a:prstGeom prst="flowChartAlternateProcess">
            <a:avLst/>
          </a:prstGeom>
          <a:solidFill>
            <a:schemeClr val="accent4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Sélection des Variables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762699" y="1357288"/>
            <a:ext cx="4732500" cy="221400"/>
          </a:xfrm>
          <a:prstGeom prst="flowChartAlternateProcess">
            <a:avLst/>
          </a:prstGeom>
          <a:solidFill>
            <a:schemeClr val="accent4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Sélection des produits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762699" y="1903345"/>
            <a:ext cx="4732500" cy="221400"/>
          </a:xfrm>
          <a:prstGeom prst="flowChartAlternateProcess">
            <a:avLst/>
          </a:prstGeom>
          <a:solidFill>
            <a:schemeClr val="accent4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Création du modèle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62699" y="2176373"/>
            <a:ext cx="4732500" cy="221400"/>
          </a:xfrm>
          <a:prstGeom prst="flowChartAlternateProcess">
            <a:avLst/>
          </a:prstGeom>
          <a:solidFill>
            <a:schemeClr val="accent4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Validation du modèle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762699" y="2449402"/>
            <a:ext cx="4732500" cy="221400"/>
          </a:xfrm>
          <a:prstGeom prst="flowChartAlternateProcess">
            <a:avLst/>
          </a:prstGeom>
          <a:solidFill>
            <a:schemeClr val="accent4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Visualisation du modèle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298941" y="562154"/>
            <a:ext cx="380100" cy="194400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87" name="Google Shape;87;p16"/>
          <p:cNvSpPr/>
          <p:nvPr/>
        </p:nvSpPr>
        <p:spPr>
          <a:xfrm>
            <a:off x="298941" y="832064"/>
            <a:ext cx="380100" cy="194400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88" name="Google Shape;88;p16"/>
          <p:cNvSpPr/>
          <p:nvPr/>
        </p:nvSpPr>
        <p:spPr>
          <a:xfrm>
            <a:off x="298941" y="1101973"/>
            <a:ext cx="380100" cy="194400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89" name="Google Shape;89;p16"/>
          <p:cNvSpPr/>
          <p:nvPr/>
        </p:nvSpPr>
        <p:spPr>
          <a:xfrm>
            <a:off x="298941" y="1377865"/>
            <a:ext cx="380100" cy="194400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90" name="Google Shape;90;p16"/>
          <p:cNvSpPr/>
          <p:nvPr/>
        </p:nvSpPr>
        <p:spPr>
          <a:xfrm>
            <a:off x="298941" y="1652577"/>
            <a:ext cx="380100" cy="194400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91" name="Google Shape;91;p16"/>
          <p:cNvSpPr/>
          <p:nvPr/>
        </p:nvSpPr>
        <p:spPr>
          <a:xfrm>
            <a:off x="298941" y="1917167"/>
            <a:ext cx="380100" cy="194400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92" name="Google Shape;92;p16"/>
          <p:cNvSpPr/>
          <p:nvPr/>
        </p:nvSpPr>
        <p:spPr>
          <a:xfrm>
            <a:off x="298941" y="2193577"/>
            <a:ext cx="380100" cy="194400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</a:t>
            </a:r>
            <a:endParaRPr sz="1100"/>
          </a:p>
        </p:txBody>
      </p:sp>
      <p:sp>
        <p:nvSpPr>
          <p:cNvPr id="93" name="Google Shape;93;p16"/>
          <p:cNvSpPr/>
          <p:nvPr/>
        </p:nvSpPr>
        <p:spPr>
          <a:xfrm>
            <a:off x="762699" y="2722430"/>
            <a:ext cx="4732500" cy="221400"/>
          </a:xfrm>
          <a:prstGeom prst="flowChartAlternateProcess">
            <a:avLst/>
          </a:prstGeom>
          <a:solidFill>
            <a:schemeClr val="accent4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Déploiement du modèle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98941" y="2466605"/>
            <a:ext cx="380100" cy="194400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</a:t>
            </a:r>
            <a:endParaRPr sz="1100"/>
          </a:p>
        </p:txBody>
      </p:sp>
      <p:sp>
        <p:nvSpPr>
          <p:cNvPr id="95" name="Google Shape;95;p16"/>
          <p:cNvSpPr/>
          <p:nvPr/>
        </p:nvSpPr>
        <p:spPr>
          <a:xfrm>
            <a:off x="298950" y="2739631"/>
            <a:ext cx="380100" cy="194400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</a:t>
            </a:r>
            <a:endParaRPr sz="1100"/>
          </a:p>
        </p:txBody>
      </p:sp>
      <p:cxnSp>
        <p:nvCxnSpPr>
          <p:cNvPr id="96" name="Google Shape;96;p16"/>
          <p:cNvCxnSpPr>
            <a:endCxn id="90" idx="4"/>
          </p:cNvCxnSpPr>
          <p:nvPr/>
        </p:nvCxnSpPr>
        <p:spPr>
          <a:xfrm flipH="1" rot="5400000">
            <a:off x="-117759" y="2166477"/>
            <a:ext cx="846900" cy="13500"/>
          </a:xfrm>
          <a:prstGeom prst="curvedConnector4">
            <a:avLst>
              <a:gd fmla="val 9224" name="adj1"/>
              <a:gd fmla="val 1863889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>
            <a:endCxn id="95" idx="4"/>
          </p:cNvCxnSpPr>
          <p:nvPr/>
        </p:nvCxnSpPr>
        <p:spPr>
          <a:xfrm rot="5400000">
            <a:off x="172650" y="2697031"/>
            <a:ext cx="266100" cy="13500"/>
          </a:xfrm>
          <a:prstGeom prst="curvedConnector4">
            <a:avLst>
              <a:gd fmla="val 4857" name="adj1"/>
              <a:gd fmla="val 1863889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8" name="Google Shape;98;p16"/>
          <p:cNvSpPr/>
          <p:nvPr/>
        </p:nvSpPr>
        <p:spPr>
          <a:xfrm>
            <a:off x="762699" y="538706"/>
            <a:ext cx="4732500" cy="221400"/>
          </a:xfrm>
          <a:prstGeom prst="flowChartAlternateProcess">
            <a:avLst/>
          </a:prstGeom>
          <a:solidFill>
            <a:schemeClr val="accent4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Transmission des données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62000" y="3255900"/>
            <a:ext cx="121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Helvetica Neue"/>
                <a:ea typeface="Helvetica Neue"/>
                <a:cs typeface="Helvetica Neue"/>
                <a:sym typeface="Helvetica Neue"/>
              </a:rPr>
              <a:t>Envoie </a:t>
            </a:r>
            <a:br>
              <a:rPr b="1" lang="en" sz="11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100">
                <a:latin typeface="Helvetica Neue"/>
                <a:ea typeface="Helvetica Neue"/>
                <a:cs typeface="Helvetica Neue"/>
                <a:sym typeface="Helvetica Neue"/>
              </a:rPr>
              <a:t>tables brutes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>
            <a:off x="1371600" y="37338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6"/>
          <p:cNvSpPr/>
          <p:nvPr/>
        </p:nvSpPr>
        <p:spPr>
          <a:xfrm>
            <a:off x="1193000" y="4724400"/>
            <a:ext cx="914400" cy="194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Biblio</a:t>
            </a:r>
            <a:endParaRPr sz="1100"/>
          </a:p>
        </p:txBody>
      </p:sp>
      <p:sp>
        <p:nvSpPr>
          <p:cNvPr id="102" name="Google Shape;102;p16"/>
          <p:cNvSpPr/>
          <p:nvPr/>
        </p:nvSpPr>
        <p:spPr>
          <a:xfrm>
            <a:off x="2717000" y="4724400"/>
            <a:ext cx="5715000" cy="194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Stage M2</a:t>
            </a:r>
            <a:endParaRPr sz="1100"/>
          </a:p>
        </p:txBody>
      </p:sp>
      <p:graphicFrame>
        <p:nvGraphicFramePr>
          <p:cNvPr id="103" name="Google Shape;103;p16"/>
          <p:cNvGraphicFramePr/>
          <p:nvPr/>
        </p:nvGraphicFramePr>
        <p:xfrm>
          <a:off x="1192950" y="424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{1F92D49C-C676-41FF-8112-86753D227507}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Déc.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Fév.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Avr.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Mai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16"/>
          <p:cNvSpPr txBox="1"/>
          <p:nvPr/>
        </p:nvSpPr>
        <p:spPr>
          <a:xfrm>
            <a:off x="4088600" y="3071100"/>
            <a:ext cx="1447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Helvetica Neue"/>
                <a:ea typeface="Helvetica Neue"/>
                <a:cs typeface="Helvetica Neue"/>
                <a:sym typeface="Helvetica Neue"/>
              </a:rPr>
              <a:t>Envoie meta-tables </a:t>
            </a:r>
            <a:br>
              <a:rPr b="1" lang="en" sz="11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100">
                <a:latin typeface="Helvetica Neue"/>
                <a:ea typeface="Helvetica Neue"/>
                <a:cs typeface="Helvetica Neue"/>
                <a:sym typeface="Helvetica Neue"/>
              </a:rPr>
              <a:t>TJ24/TR35/TR37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5" name="Google Shape;105;p16"/>
          <p:cNvCxnSpPr/>
          <p:nvPr/>
        </p:nvCxnSpPr>
        <p:spPr>
          <a:xfrm>
            <a:off x="4774400" y="37338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 txBox="1"/>
          <p:nvPr/>
        </p:nvSpPr>
        <p:spPr>
          <a:xfrm>
            <a:off x="7239000" y="3255900"/>
            <a:ext cx="144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Helvetica Neue"/>
                <a:ea typeface="Helvetica Neue"/>
                <a:cs typeface="Helvetica Neue"/>
                <a:sym typeface="Helvetica Neue"/>
              </a:rPr>
              <a:t>Restitution du travail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>
            <a:off x="8001000" y="37338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 txBox="1"/>
          <p:nvPr/>
        </p:nvSpPr>
        <p:spPr>
          <a:xfrm>
            <a:off x="0" y="4648200"/>
            <a:ext cx="10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HERHAR F.</a:t>
            </a:r>
            <a:endParaRPr sz="1100"/>
          </a:p>
        </p:txBody>
      </p:sp>
      <p:cxnSp>
        <p:nvCxnSpPr>
          <p:cNvPr id="109" name="Google Shape;109;p16"/>
          <p:cNvCxnSpPr>
            <a:stCxn id="108" idx="3"/>
            <a:endCxn id="101" idx="1"/>
          </p:cNvCxnSpPr>
          <p:nvPr/>
        </p:nvCxnSpPr>
        <p:spPr>
          <a:xfrm flipH="1" rot="10800000">
            <a:off x="1018800" y="4821600"/>
            <a:ext cx="174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2319300" y="113850"/>
            <a:ext cx="4505400" cy="7554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7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</a:t>
            </a:r>
            <a:endParaRPr b="1" i="1" sz="21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0" y="1026775"/>
            <a:ext cx="9144000" cy="412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828150" y="1552675"/>
            <a:ext cx="7487700" cy="30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AutoNum type="arabicPeriod"/>
            </a:pPr>
            <a:r>
              <a:rPr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Calendrier.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AutoNum type="arabicPeriod"/>
            </a:pP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Méthodologie.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AutoNum type="arabicPeriod"/>
            </a:pPr>
            <a:r>
              <a:rPr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Sélection des données.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AutoNum type="arabicPeriod"/>
            </a:pPr>
            <a:r>
              <a:rPr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Statistiques descriptives. 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AutoNum type="arabicPeriod"/>
            </a:pPr>
            <a:r>
              <a:rPr lang="en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 &amp; Résultats.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311700" y="197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2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Méthode d’analyse</a:t>
            </a:r>
            <a:endParaRPr b="1" sz="352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Helvetica Neue"/>
              <a:buAutoNum type="arabicPeriod"/>
            </a:pPr>
            <a:r>
              <a:rPr b="1"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ANALYSE DESCRIPTIVE </a:t>
            </a:r>
            <a:endParaRPr b="1"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Helvetica Neue"/>
              <a:buChar char="-"/>
            </a:pPr>
            <a:r>
              <a:rPr lang="en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Objectif : Construire une photographie de la BD à étudier</a:t>
            </a:r>
            <a:br>
              <a:rPr lang="en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Helvetica Neue"/>
              <a:buAutoNum type="arabicPeriod"/>
            </a:pPr>
            <a:r>
              <a:rPr b="1"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APPRENTISSAGE SUPERVISÉ</a:t>
            </a:r>
            <a:endParaRPr b="1"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Helvetica Neue"/>
              <a:buChar char="-"/>
            </a:pPr>
            <a:r>
              <a:rPr lang="en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Objectif : Construire des règles d’inférence et de décision pour le traitement automatique des données.</a:t>
            </a: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Helvetica Neue"/>
              <a:buChar char="-"/>
            </a:pPr>
            <a:r>
              <a:rPr lang="en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partir d’un échantillon d’apprentissage D</a:t>
            </a:r>
            <a:r>
              <a:rPr baseline="-25000" lang="en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={(x</a:t>
            </a:r>
            <a:r>
              <a:rPr baseline="-25000" lang="en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,y</a:t>
            </a:r>
            <a:r>
              <a:rPr baseline="-25000" lang="en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,...(x</a:t>
            </a:r>
            <a:r>
              <a:rPr baseline="-25000" lang="en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,y</a:t>
            </a:r>
            <a:r>
              <a:rPr baseline="-25000" lang="en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)}, inférer la relation entre x et y.</a:t>
            </a:r>
            <a:br>
              <a:rPr lang="en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Helvetica Neue"/>
              <a:buAutoNum type="arabicPeriod"/>
            </a:pPr>
            <a:r>
              <a:rPr b="1"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APPRENTISSAGE NON</a:t>
            </a:r>
            <a:r>
              <a:rPr b="1"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b="1"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SUPERVISÉ</a:t>
            </a:r>
            <a:endParaRPr b="1"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Helvetica Neue"/>
              <a:buChar char="-"/>
            </a:pPr>
            <a:r>
              <a:rPr lang="en" sz="1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 Applicable dans le cas étudié.</a:t>
            </a:r>
            <a:endParaRPr sz="16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311700" y="210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2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Stratégie d’apprentissage</a:t>
            </a:r>
            <a:endParaRPr b="1" sz="352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153525" y="860950"/>
            <a:ext cx="89208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:</a:t>
            </a:r>
            <a:b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Déterminer la stratégie à mettre en oeuvre pour aboutir au bon apprentissage/modèle prédictif à partir des données observées.</a:t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ETAPES :</a:t>
            </a:r>
            <a:endParaRPr b="1" sz="1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Helvetica Neue"/>
              <a:buAutoNum type="arabicParenR"/>
            </a:pP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Extraction des données avec/sans apprentissage par sondage appliqués ou applicables à des BD</a:t>
            </a: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Helvetica Neue"/>
              <a:buAutoNum type="arabicParenR"/>
            </a:pP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Exploration des données :</a:t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Helvetica Neue"/>
              <a:buAutoNum type="alphaLcParenR"/>
            </a:pP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Détection des valeurs aberrantes/atypiques ou des incohérences.</a:t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Helvetica Neue"/>
              <a:buAutoNum type="alphaLcParenR"/>
            </a:pP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Etude des distributions, structures de corrélation, recherche typologiques.</a:t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Helvetica Neue"/>
              <a:buAutoNum type="alphaLcParenR"/>
            </a:pP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Transformation des données.</a:t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Helvetica Neue"/>
              <a:buAutoNum type="arabicParenR"/>
            </a:pP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 aléatoire des échantillons (apprentissage, validation, test) fonction de la taille et des techniques utilisées pour estimer une erreur de prédiction. </a:t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311700" y="262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2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Stratégie d’apprentissage (suite)</a:t>
            </a:r>
            <a:endParaRPr b="1" sz="352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245650" y="1028700"/>
            <a:ext cx="87363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ETAPES </a:t>
            </a:r>
            <a:r>
              <a:rPr b="1"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1" sz="1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4) Pour chaque méthode considérées :</a:t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000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Helvetica Neue"/>
              <a:buChar char="-"/>
            </a:pP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Estimer le modèle pour une valeur donnée d’un paramètre de complexité (nb de variable, de voisin, de feuille, de neurones…)</a:t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Helvetica Neue"/>
              <a:buChar char="-"/>
            </a:pP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Optimiser de paramètre en fonction de la technique d’estimation de l’erreur.</a:t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5) Comparaison des modèles optimaux retenus (un par méthode).</a:t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6) Itération éventuelle (validation croisée) depuis l’étape 3 pour moyenner sur plusieurs cas l’erreur de prédiction.</a:t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7) Choix de la méthode retenue en fonction de ses capacités de prédiction, de sa robustesse et de l’interprétabilité du modèle obtenu.</a:t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311700" y="210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2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Exemple N°01 : k-NN</a:t>
            </a:r>
            <a:endParaRPr b="1" sz="352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51425" y="1485325"/>
            <a:ext cx="5834400" cy="3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Règle des k plus proches voisins</a:t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Propriétés :</a:t>
            </a:r>
            <a:endParaRPr b="1" sz="1800">
              <a:solidFill>
                <a:srgbClr val="FF9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Helvetica Neue"/>
              <a:buChar char="-"/>
            </a:pP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Simplicité, pas de consistance (mais possible si k=log(n) ), interprétabilité.</a:t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Helvetica Neue"/>
              <a:buChar char="-"/>
            </a:pP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Problème sur sur-apprentissage.</a:t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1" y="1295400"/>
            <a:ext cx="2590799" cy="251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6371400" y="3867000"/>
            <a:ext cx="22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Visualisation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