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96" r:id="rId3"/>
    <p:sldId id="297" r:id="rId4"/>
    <p:sldId id="298" r:id="rId5"/>
    <p:sldId id="299" r:id="rId6"/>
    <p:sldId id="300" r:id="rId7"/>
    <p:sldId id="301" r:id="rId8"/>
    <p:sldId id="302" r:id="rId9"/>
    <p:sldId id="303" r:id="rId10"/>
    <p:sldId id="304" r:id="rId11"/>
    <p:sldId id="305" r:id="rId12"/>
    <p:sldId id="268" r:id="rId13"/>
  </p:sldIdLst>
  <p:sldSz cx="9144000" cy="5143500" type="screen16x9"/>
  <p:notesSz cx="6858000" cy="9144000"/>
  <p:embeddedFontLst>
    <p:embeddedFont>
      <p:font typeface="Maven Pro" panose="020B0604020202020204" charset="0"/>
      <p:regular r:id="rId15"/>
      <p:bold r:id="rId16"/>
    </p:embeddedFont>
    <p:embeddedFont>
      <p:font typeface="Share Tech"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A1DE9-80C8-4159-9D12-0E38711BAE6F}">
  <a:tblStyle styleId="{F02A1DE9-80C8-4159-9D12-0E38711BAE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68" d="100"/>
          <a:sy n="68" d="100"/>
        </p:scale>
        <p:origin x="91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4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rgbClr val="FFC000"/>
                </a:solidFill>
              </a:rPr>
              <a:t>Fintech Solar Energy Prediction Project</a:t>
            </a:r>
            <a:endParaRPr sz="4400" dirty="0">
              <a:solidFill>
                <a:srgbClr val="FFC000"/>
              </a:solidFill>
            </a:endParaRPr>
          </a:p>
        </p:txBody>
      </p:sp>
      <p:sp>
        <p:nvSpPr>
          <p:cNvPr id="2" name="Subtitle 1">
            <a:extLst>
              <a:ext uri="{FF2B5EF4-FFF2-40B4-BE49-F238E27FC236}">
                <a16:creationId xmlns:a16="http://schemas.microsoft.com/office/drawing/2014/main" id="{21CC07B5-963E-46B6-B9FB-1859CDAC1864}"/>
              </a:ext>
            </a:extLst>
          </p:cNvPr>
          <p:cNvSpPr>
            <a:spLocks noGrp="1"/>
          </p:cNvSpPr>
          <p:nvPr>
            <p:ph type="subTitle" idx="1"/>
          </p:nvPr>
        </p:nvSpPr>
        <p:spPr/>
        <p:txBody>
          <a:bodyPr/>
          <a:lstStyle/>
          <a:p>
            <a:r>
              <a:rPr lang="en-US" dirty="0"/>
              <a:t>Fares Djerourou</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36230" y="4584916"/>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292504" y="916085"/>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8703145" y="2264171"/>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80B76D-6252-4A9E-B91F-1A2C0E2728AE}"/>
              </a:ext>
            </a:extLst>
          </p:cNvPr>
          <p:cNvSpPr>
            <a:spLocks noGrp="1"/>
          </p:cNvSpPr>
          <p:nvPr>
            <p:ph type="body" idx="1"/>
          </p:nvPr>
        </p:nvSpPr>
        <p:spPr>
          <a:xfrm>
            <a:off x="618305" y="1141228"/>
            <a:ext cx="7979889" cy="3466214"/>
          </a:xfrm>
        </p:spPr>
        <p:txBody>
          <a:bodyPr/>
          <a:lstStyle/>
          <a:p>
            <a:pPr marL="152400" indent="0">
              <a:buNone/>
            </a:pPr>
            <a:r>
              <a:rPr lang="en-US" dirty="0"/>
              <a:t>The root mean squared error for the first 1000 values of the test set with the prediction was around 0.0023, for the benchmark it was around 0.0055.</a:t>
            </a:r>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a:p>
            <a:pPr marL="152400" indent="0">
              <a:buNone/>
            </a:pPr>
            <a:r>
              <a:rPr lang="en-US" dirty="0"/>
              <a:t>The R squared for the LGBM model was 0.95219 while it was 0.7864 for the benchmark.</a:t>
            </a:r>
          </a:p>
        </p:txBody>
      </p:sp>
      <p:sp>
        <p:nvSpPr>
          <p:cNvPr id="3" name="Title 2">
            <a:extLst>
              <a:ext uri="{FF2B5EF4-FFF2-40B4-BE49-F238E27FC236}">
                <a16:creationId xmlns:a16="http://schemas.microsoft.com/office/drawing/2014/main" id="{F2A8F5C7-B433-43C8-A0F1-C912C8EAE588}"/>
              </a:ext>
            </a:extLst>
          </p:cNvPr>
          <p:cNvSpPr>
            <a:spLocks noGrp="1"/>
          </p:cNvSpPr>
          <p:nvPr>
            <p:ph type="ctrTitle"/>
          </p:nvPr>
        </p:nvSpPr>
        <p:spPr>
          <a:xfrm>
            <a:off x="334084" y="357789"/>
            <a:ext cx="4727700" cy="577800"/>
          </a:xfrm>
        </p:spPr>
        <p:txBody>
          <a:bodyPr/>
          <a:lstStyle/>
          <a:p>
            <a:r>
              <a:rPr lang="en-US" dirty="0">
                <a:solidFill>
                  <a:srgbClr val="FFC000"/>
                </a:solidFill>
              </a:rPr>
              <a:t>Metrics on the Test Set</a:t>
            </a:r>
          </a:p>
        </p:txBody>
      </p:sp>
      <p:sp>
        <p:nvSpPr>
          <p:cNvPr id="4" name="Google Shape;10431;p59">
            <a:extLst>
              <a:ext uri="{FF2B5EF4-FFF2-40B4-BE49-F238E27FC236}">
                <a16:creationId xmlns:a16="http://schemas.microsoft.com/office/drawing/2014/main" id="{A50AE920-3AB7-45CF-8E22-BF2E2FA0A230}"/>
              </a:ext>
            </a:extLst>
          </p:cNvPr>
          <p:cNvSpPr/>
          <p:nvPr/>
        </p:nvSpPr>
        <p:spPr>
          <a:xfrm>
            <a:off x="4196316" y="254969"/>
            <a:ext cx="978196" cy="577801"/>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47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F77F07-FDDF-45E3-8679-87084E98F2EA}"/>
              </a:ext>
            </a:extLst>
          </p:cNvPr>
          <p:cNvSpPr>
            <a:spLocks noGrp="1"/>
          </p:cNvSpPr>
          <p:nvPr>
            <p:ph type="ctrTitle"/>
          </p:nvPr>
        </p:nvSpPr>
        <p:spPr/>
        <p:txBody>
          <a:bodyPr/>
          <a:lstStyle/>
          <a:p>
            <a:r>
              <a:rPr lang="en-US" dirty="0">
                <a:solidFill>
                  <a:srgbClr val="FFC000"/>
                </a:solidFill>
              </a:rPr>
              <a:t>Plot for the 1000 First Values</a:t>
            </a:r>
          </a:p>
        </p:txBody>
      </p:sp>
      <p:pic>
        <p:nvPicPr>
          <p:cNvPr id="4104" name="Picture 8">
            <a:extLst>
              <a:ext uri="{FF2B5EF4-FFF2-40B4-BE49-F238E27FC236}">
                <a16:creationId xmlns:a16="http://schemas.microsoft.com/office/drawing/2014/main" id="{D4364BDA-925F-40AE-B1BA-124CACF71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989475"/>
            <a:ext cx="6962775" cy="405035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0478;p59">
            <a:extLst>
              <a:ext uri="{FF2B5EF4-FFF2-40B4-BE49-F238E27FC236}">
                <a16:creationId xmlns:a16="http://schemas.microsoft.com/office/drawing/2014/main" id="{3E32A577-374C-4E19-B669-2FB5327ACF85}"/>
              </a:ext>
            </a:extLst>
          </p:cNvPr>
          <p:cNvGrpSpPr/>
          <p:nvPr/>
        </p:nvGrpSpPr>
        <p:grpSpPr>
          <a:xfrm>
            <a:off x="5346525" y="411675"/>
            <a:ext cx="589228" cy="464899"/>
            <a:chOff x="852385" y="1510916"/>
            <a:chExt cx="353145" cy="351998"/>
          </a:xfrm>
        </p:grpSpPr>
        <p:sp>
          <p:nvSpPr>
            <p:cNvPr id="9" name="Google Shape;10479;p59">
              <a:extLst>
                <a:ext uri="{FF2B5EF4-FFF2-40B4-BE49-F238E27FC236}">
                  <a16:creationId xmlns:a16="http://schemas.microsoft.com/office/drawing/2014/main" id="{E941DAE6-45F1-49EF-B388-9B1CC4FFDF59}"/>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80;p59">
              <a:extLst>
                <a:ext uri="{FF2B5EF4-FFF2-40B4-BE49-F238E27FC236}">
                  <a16:creationId xmlns:a16="http://schemas.microsoft.com/office/drawing/2014/main" id="{A2225386-433D-45B8-8270-47D2FE86B8C0}"/>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81;p59">
              <a:extLst>
                <a:ext uri="{FF2B5EF4-FFF2-40B4-BE49-F238E27FC236}">
                  <a16:creationId xmlns:a16="http://schemas.microsoft.com/office/drawing/2014/main" id="{05128BA6-8D5B-4C79-97B6-83F9D201465D}"/>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903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C000"/>
                </a:solidFill>
              </a:rPr>
              <a:t>THANK</a:t>
            </a:r>
            <a:r>
              <a:rPr lang="en" dirty="0"/>
              <a:t> </a:t>
            </a:r>
            <a:r>
              <a:rPr lang="en-US" dirty="0">
                <a:solidFill>
                  <a:schemeClr val="bg1"/>
                </a:solidFill>
              </a:rPr>
              <a:t>YOU</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body" idx="1"/>
          </p:nvPr>
        </p:nvSpPr>
        <p:spPr>
          <a:xfrm>
            <a:off x="581741" y="1079418"/>
            <a:ext cx="8220895" cy="3210688"/>
          </a:xfrm>
          <a:prstGeom prst="rect">
            <a:avLst/>
          </a:prstGeom>
        </p:spPr>
        <p:txBody>
          <a:bodyPr spcFirstLastPara="1" wrap="square" lIns="91425" tIns="91425" rIns="91425" bIns="91425" anchor="t" anchorCtr="0">
            <a:noAutofit/>
          </a:bodyPr>
          <a:lstStyle/>
          <a:p>
            <a:pPr marL="285750" indent="-285750"/>
            <a:r>
              <a:rPr lang="en-US" dirty="0"/>
              <a:t>Data description, potential relationships and correlations between features.</a:t>
            </a:r>
          </a:p>
          <a:p>
            <a:pPr marL="285750" indent="-285750"/>
            <a:r>
              <a:rPr lang="en-US" dirty="0"/>
              <a:t>Feature engineering, how the features were preprocessed to better fit the problem, which features were added to get better results.</a:t>
            </a:r>
          </a:p>
          <a:p>
            <a:pPr marL="285750" indent="-285750"/>
            <a:r>
              <a:rPr lang="en-US" dirty="0"/>
              <a:t>Which features were ultimately selected to train our models based on their effectiveness.</a:t>
            </a:r>
          </a:p>
          <a:p>
            <a:pPr marL="285750" indent="-285750"/>
            <a:r>
              <a:rPr lang="en-US" dirty="0"/>
              <a:t>The models used  to predict the target variable, comparison between the models, and the one who was chosen in the end.</a:t>
            </a:r>
          </a:p>
          <a:p>
            <a:pPr marL="285750" indent="-285750"/>
            <a:r>
              <a:rPr lang="en-US" dirty="0"/>
              <a:t>Hyperparameters tuning of the chosen model.</a:t>
            </a:r>
          </a:p>
          <a:p>
            <a:pPr marL="285750" indent="-285750"/>
            <a:r>
              <a:rPr lang="en-US" dirty="0"/>
              <a:t>Which features were most relevant in the prediction process and how the final result compared to the given benchmark.</a:t>
            </a:r>
          </a:p>
          <a:p>
            <a:pPr marL="285750" indent="-285750"/>
            <a:r>
              <a:rPr lang="en-US" dirty="0"/>
              <a:t>Plot of the predicted and actual value, potential improvements.</a:t>
            </a:r>
          </a:p>
          <a:p>
            <a:pPr marL="285750" indent="-285750"/>
            <a:endParaRPr lang="en-US" dirty="0"/>
          </a:p>
        </p:txBody>
      </p:sp>
      <p:sp>
        <p:nvSpPr>
          <p:cNvPr id="435" name="Google Shape;435;p2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C000"/>
                </a:solidFill>
              </a:rPr>
              <a:t>Contents of this Presentation</a:t>
            </a:r>
            <a:endParaRPr dirty="0">
              <a:solidFill>
                <a:srgbClr val="FFC000"/>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36230" y="4584916"/>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8469827" y="2752532"/>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292504" y="916085"/>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8703145" y="2264171"/>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09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999EBA-98E0-41EF-A6FC-8CE957B25677}"/>
              </a:ext>
            </a:extLst>
          </p:cNvPr>
          <p:cNvSpPr>
            <a:spLocks noGrp="1"/>
          </p:cNvSpPr>
          <p:nvPr>
            <p:ph type="body" idx="1"/>
          </p:nvPr>
        </p:nvSpPr>
        <p:spPr>
          <a:xfrm>
            <a:off x="618306" y="989475"/>
            <a:ext cx="7465268" cy="3887323"/>
          </a:xfrm>
        </p:spPr>
        <p:txBody>
          <a:bodyPr/>
          <a:lstStyle/>
          <a:p>
            <a:pPr marL="152400" indent="0">
              <a:buNone/>
            </a:pPr>
            <a:r>
              <a:rPr lang="en-US" dirty="0"/>
              <a:t>Originally we had 15 features with different magnitudes and one categorical feature which was the Day/Night feature. We also have 15 different power plants and prior to transformation we had a single column for time which contains hourly data for each plant.</a:t>
            </a:r>
          </a:p>
          <a:p>
            <a:pPr marL="152400" indent="0">
              <a:buNone/>
            </a:pPr>
            <a:endParaRPr lang="en-US" dirty="0"/>
          </a:p>
          <a:p>
            <a:pPr marL="152400" indent="0">
              <a:buNone/>
            </a:pPr>
            <a:r>
              <a:rPr lang="en-US" dirty="0"/>
              <a:t>It is interesting to plot a heatmap to visualize the correlation between our features to check for potential collinearity, as well as plotting the correlation between the features and the target variable.</a:t>
            </a:r>
          </a:p>
          <a:p>
            <a:pPr marL="152400" indent="0">
              <a:buNone/>
            </a:pPr>
            <a:endParaRPr lang="en-US" dirty="0"/>
          </a:p>
          <a:p>
            <a:pPr marL="152400" indent="0">
              <a:buNone/>
            </a:pPr>
            <a:endParaRPr lang="en-US" dirty="0"/>
          </a:p>
        </p:txBody>
      </p:sp>
      <p:sp>
        <p:nvSpPr>
          <p:cNvPr id="3" name="Title 2">
            <a:extLst>
              <a:ext uri="{FF2B5EF4-FFF2-40B4-BE49-F238E27FC236}">
                <a16:creationId xmlns:a16="http://schemas.microsoft.com/office/drawing/2014/main" id="{054B0010-BB94-4310-83C0-3813618C3535}"/>
              </a:ext>
            </a:extLst>
          </p:cNvPr>
          <p:cNvSpPr>
            <a:spLocks noGrp="1"/>
          </p:cNvSpPr>
          <p:nvPr>
            <p:ph type="ctrTitle"/>
          </p:nvPr>
        </p:nvSpPr>
        <p:spPr>
          <a:xfrm>
            <a:off x="618824" y="411675"/>
            <a:ext cx="6623223" cy="577800"/>
          </a:xfrm>
        </p:spPr>
        <p:txBody>
          <a:bodyPr/>
          <a:lstStyle/>
          <a:p>
            <a:r>
              <a:rPr lang="en-US" dirty="0">
                <a:solidFill>
                  <a:srgbClr val="FFC000"/>
                </a:solidFill>
              </a:rPr>
              <a:t>Data Description</a:t>
            </a:r>
          </a:p>
        </p:txBody>
      </p:sp>
      <p:grpSp>
        <p:nvGrpSpPr>
          <p:cNvPr id="7" name="Google Shape;10236;p59">
            <a:extLst>
              <a:ext uri="{FF2B5EF4-FFF2-40B4-BE49-F238E27FC236}">
                <a16:creationId xmlns:a16="http://schemas.microsoft.com/office/drawing/2014/main" id="{42AF6E3A-E54C-4C7E-8951-BEC01C826ED0}"/>
              </a:ext>
            </a:extLst>
          </p:cNvPr>
          <p:cNvGrpSpPr/>
          <p:nvPr/>
        </p:nvGrpSpPr>
        <p:grpSpPr>
          <a:xfrm>
            <a:off x="3745532" y="349815"/>
            <a:ext cx="592552" cy="577800"/>
            <a:chOff x="3950316" y="3820307"/>
            <a:chExt cx="369805" cy="353782"/>
          </a:xfrm>
        </p:grpSpPr>
        <p:sp>
          <p:nvSpPr>
            <p:cNvPr id="8" name="Google Shape;10237;p59">
              <a:extLst>
                <a:ext uri="{FF2B5EF4-FFF2-40B4-BE49-F238E27FC236}">
                  <a16:creationId xmlns:a16="http://schemas.microsoft.com/office/drawing/2014/main" id="{25B8FAF8-67E3-4CCB-8325-2F3880155EF1}"/>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38;p59">
              <a:extLst>
                <a:ext uri="{FF2B5EF4-FFF2-40B4-BE49-F238E27FC236}">
                  <a16:creationId xmlns:a16="http://schemas.microsoft.com/office/drawing/2014/main" id="{967E40C5-89F4-431E-9B28-C4D0BD5806D0}"/>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9;p59">
              <a:extLst>
                <a:ext uri="{FF2B5EF4-FFF2-40B4-BE49-F238E27FC236}">
                  <a16:creationId xmlns:a16="http://schemas.microsoft.com/office/drawing/2014/main" id="{DCE85DD8-D967-42A8-82DA-79E3A8B7BC97}"/>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0;p59">
              <a:extLst>
                <a:ext uri="{FF2B5EF4-FFF2-40B4-BE49-F238E27FC236}">
                  <a16:creationId xmlns:a16="http://schemas.microsoft.com/office/drawing/2014/main" id="{6CDB1E42-4C6D-4F4A-84A8-F1C7A7A223D8}"/>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222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D0C4B5-0171-4D7A-AEFB-02E956ED45B1}"/>
              </a:ext>
            </a:extLst>
          </p:cNvPr>
          <p:cNvSpPr>
            <a:spLocks noGrp="1"/>
          </p:cNvSpPr>
          <p:nvPr>
            <p:ph type="ctrTitle"/>
          </p:nvPr>
        </p:nvSpPr>
        <p:spPr>
          <a:xfrm>
            <a:off x="526676" y="108086"/>
            <a:ext cx="4727700" cy="577800"/>
          </a:xfrm>
        </p:spPr>
        <p:txBody>
          <a:bodyPr/>
          <a:lstStyle/>
          <a:p>
            <a:r>
              <a:rPr lang="en-US" dirty="0">
                <a:solidFill>
                  <a:srgbClr val="FFC000"/>
                </a:solidFill>
              </a:rPr>
              <a:t>Correlation</a:t>
            </a:r>
          </a:p>
        </p:txBody>
      </p:sp>
      <p:pic>
        <p:nvPicPr>
          <p:cNvPr id="2052" name="Picture 4">
            <a:extLst>
              <a:ext uri="{FF2B5EF4-FFF2-40B4-BE49-F238E27FC236}">
                <a16:creationId xmlns:a16="http://schemas.microsoft.com/office/drawing/2014/main" id="{AECAEC03-DA71-4E46-BBEA-EB2EE36DC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9" y="685886"/>
            <a:ext cx="8378456" cy="446125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8737;p54">
            <a:extLst>
              <a:ext uri="{FF2B5EF4-FFF2-40B4-BE49-F238E27FC236}">
                <a16:creationId xmlns:a16="http://schemas.microsoft.com/office/drawing/2014/main" id="{B5AEA577-E7E3-432E-8CB1-A1264576F34A}"/>
              </a:ext>
            </a:extLst>
          </p:cNvPr>
          <p:cNvGrpSpPr/>
          <p:nvPr/>
        </p:nvGrpSpPr>
        <p:grpSpPr>
          <a:xfrm>
            <a:off x="2518979" y="152377"/>
            <a:ext cx="1396570" cy="385016"/>
            <a:chOff x="5286284" y="2966544"/>
            <a:chExt cx="1396570" cy="385016"/>
          </a:xfrm>
        </p:grpSpPr>
        <p:cxnSp>
          <p:nvCxnSpPr>
            <p:cNvPr id="15" name="Google Shape;8738;p54">
              <a:extLst>
                <a:ext uri="{FF2B5EF4-FFF2-40B4-BE49-F238E27FC236}">
                  <a16:creationId xmlns:a16="http://schemas.microsoft.com/office/drawing/2014/main" id="{2C9FDF05-42DD-4974-8F01-96351CB42B61}"/>
                </a:ext>
              </a:extLst>
            </p:cNvPr>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6" name="Google Shape;8739;p54">
              <a:extLst>
                <a:ext uri="{FF2B5EF4-FFF2-40B4-BE49-F238E27FC236}">
                  <a16:creationId xmlns:a16="http://schemas.microsoft.com/office/drawing/2014/main" id="{5A1243ED-9213-4EC5-94E1-34B5B392AA3C}"/>
                </a:ext>
              </a:extLst>
            </p:cNvPr>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7" name="Google Shape;8740;p54">
              <a:extLst>
                <a:ext uri="{FF2B5EF4-FFF2-40B4-BE49-F238E27FC236}">
                  <a16:creationId xmlns:a16="http://schemas.microsoft.com/office/drawing/2014/main" id="{96E1E5B2-B81D-4F51-BB2B-AF0A4594F25D}"/>
                </a:ext>
              </a:extLst>
            </p:cNvPr>
            <p:cNvGrpSpPr/>
            <p:nvPr/>
          </p:nvGrpSpPr>
          <p:grpSpPr>
            <a:xfrm>
              <a:off x="5287688" y="3173364"/>
              <a:ext cx="1395166" cy="74100"/>
              <a:chOff x="5287688" y="3173364"/>
              <a:chExt cx="1395166" cy="74100"/>
            </a:xfrm>
          </p:grpSpPr>
          <p:cxnSp>
            <p:nvCxnSpPr>
              <p:cNvPr id="19" name="Google Shape;8741;p54">
                <a:extLst>
                  <a:ext uri="{FF2B5EF4-FFF2-40B4-BE49-F238E27FC236}">
                    <a16:creationId xmlns:a16="http://schemas.microsoft.com/office/drawing/2014/main" id="{68BC18EF-60D4-4AEA-A0AA-2A60E6E0E479}"/>
                  </a:ext>
                </a:extLst>
              </p:cNvPr>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20" name="Google Shape;8742;p54">
                <a:extLst>
                  <a:ext uri="{FF2B5EF4-FFF2-40B4-BE49-F238E27FC236}">
                    <a16:creationId xmlns:a16="http://schemas.microsoft.com/office/drawing/2014/main" id="{17FFF500-2301-464F-81F7-E087EE10B86B}"/>
                  </a:ext>
                </a:extLst>
              </p:cNvPr>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21" name="Google Shape;8743;p54">
                <a:extLst>
                  <a:ext uri="{FF2B5EF4-FFF2-40B4-BE49-F238E27FC236}">
                    <a16:creationId xmlns:a16="http://schemas.microsoft.com/office/drawing/2014/main" id="{199B4C9C-3511-404E-B541-F6F07C77842B}"/>
                  </a:ext>
                </a:extLst>
              </p:cNvPr>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22" name="Google Shape;8744;p54">
                <a:extLst>
                  <a:ext uri="{FF2B5EF4-FFF2-40B4-BE49-F238E27FC236}">
                    <a16:creationId xmlns:a16="http://schemas.microsoft.com/office/drawing/2014/main" id="{C144DA09-5A4A-4969-984D-B8BD9B9D9C51}"/>
                  </a:ext>
                </a:extLst>
              </p:cNvPr>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23" name="Google Shape;8745;p54">
                <a:extLst>
                  <a:ext uri="{FF2B5EF4-FFF2-40B4-BE49-F238E27FC236}">
                    <a16:creationId xmlns:a16="http://schemas.microsoft.com/office/drawing/2014/main" id="{E80B2A9C-C25B-48AD-AE7E-606E667CAB1C}"/>
                  </a:ext>
                </a:extLst>
              </p:cNvPr>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24" name="Google Shape;8746;p54">
                <a:extLst>
                  <a:ext uri="{FF2B5EF4-FFF2-40B4-BE49-F238E27FC236}">
                    <a16:creationId xmlns:a16="http://schemas.microsoft.com/office/drawing/2014/main" id="{92348061-77E0-481C-9B47-72384677137D}"/>
                  </a:ext>
                </a:extLst>
              </p:cNvPr>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25" name="Google Shape;8747;p54">
                <a:extLst>
                  <a:ext uri="{FF2B5EF4-FFF2-40B4-BE49-F238E27FC236}">
                    <a16:creationId xmlns:a16="http://schemas.microsoft.com/office/drawing/2014/main" id="{176FC74F-17A9-43EB-ACC2-BDD312B1886B}"/>
                  </a:ext>
                </a:extLst>
              </p:cNvPr>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26" name="Google Shape;8748;p54">
                <a:extLst>
                  <a:ext uri="{FF2B5EF4-FFF2-40B4-BE49-F238E27FC236}">
                    <a16:creationId xmlns:a16="http://schemas.microsoft.com/office/drawing/2014/main" id="{392C3EC6-B70D-49DB-B9ED-B82EFCA087F9}"/>
                  </a:ext>
                </a:extLst>
              </p:cNvPr>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8" name="Google Shape;8749;p54">
              <a:extLst>
                <a:ext uri="{FF2B5EF4-FFF2-40B4-BE49-F238E27FC236}">
                  <a16:creationId xmlns:a16="http://schemas.microsoft.com/office/drawing/2014/main" id="{8753E8CE-7EEB-4125-A2C3-ACB711F9652E}"/>
                </a:ext>
              </a:extLst>
            </p:cNvPr>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spTree>
    <p:extLst>
      <p:ext uri="{BB962C8B-B14F-4D97-AF65-F5344CB8AC3E}">
        <p14:creationId xmlns:p14="http://schemas.microsoft.com/office/powerpoint/2010/main" val="319627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09EB18-BB3C-44E5-8D0D-6A953E4408E5}"/>
              </a:ext>
            </a:extLst>
          </p:cNvPr>
          <p:cNvSpPr>
            <a:spLocks noGrp="1"/>
          </p:cNvSpPr>
          <p:nvPr>
            <p:ph type="body" idx="1"/>
          </p:nvPr>
        </p:nvSpPr>
        <p:spPr>
          <a:xfrm>
            <a:off x="618305" y="989474"/>
            <a:ext cx="8029509" cy="3929855"/>
          </a:xfrm>
        </p:spPr>
        <p:txBody>
          <a:bodyPr/>
          <a:lstStyle/>
          <a:p>
            <a:pPr marL="152400" indent="0">
              <a:buNone/>
            </a:pPr>
            <a:r>
              <a:rPr lang="en-US" dirty="0"/>
              <a:t>At first all the features were used, except the benchmark feature obviously, dummy variables were used for the Day/Night feature and the UTC Time column was decomposed into year/month/day/hour columns.</a:t>
            </a:r>
          </a:p>
          <a:p>
            <a:pPr marL="152400" indent="0">
              <a:buNone/>
            </a:pPr>
            <a:endParaRPr lang="en-US" dirty="0"/>
          </a:p>
          <a:p>
            <a:pPr marL="152400" indent="0">
              <a:buNone/>
            </a:pPr>
            <a:r>
              <a:rPr lang="en-US" dirty="0"/>
              <a:t>The data was grouped by power plant to compute the lagged values of the energy production column by shifting it, it was done for an hour, one day, and one week.</a:t>
            </a:r>
          </a:p>
          <a:p>
            <a:pPr marL="152400" indent="0">
              <a:buNone/>
            </a:pPr>
            <a:endParaRPr lang="en-US" dirty="0"/>
          </a:p>
          <a:p>
            <a:pPr marL="152400" indent="0">
              <a:buNone/>
            </a:pPr>
            <a:r>
              <a:rPr lang="en-US" dirty="0"/>
              <a:t>The average value and the standard deviation over the 24 previous values for the same power plant were used as well.</a:t>
            </a:r>
          </a:p>
          <a:p>
            <a:pPr marL="152400" indent="0">
              <a:buNone/>
            </a:pPr>
            <a:endParaRPr lang="en-US" dirty="0"/>
          </a:p>
          <a:p>
            <a:pPr marL="152400" indent="0">
              <a:buNone/>
            </a:pPr>
            <a:r>
              <a:rPr lang="en-US" dirty="0"/>
              <a:t>For feature selection it was mainly done by trying different configurations of input features and seeing which features were most relevant. While taking into account which features were colinear and potentially redundant.</a:t>
            </a:r>
          </a:p>
          <a:p>
            <a:pPr marL="152400" indent="0">
              <a:buNone/>
            </a:pPr>
            <a:endParaRPr lang="en-US" dirty="0"/>
          </a:p>
        </p:txBody>
      </p:sp>
      <p:sp>
        <p:nvSpPr>
          <p:cNvPr id="3" name="Title 2">
            <a:extLst>
              <a:ext uri="{FF2B5EF4-FFF2-40B4-BE49-F238E27FC236}">
                <a16:creationId xmlns:a16="http://schemas.microsoft.com/office/drawing/2014/main" id="{2DE54078-49F3-44D5-82FF-90229A077E33}"/>
              </a:ext>
            </a:extLst>
          </p:cNvPr>
          <p:cNvSpPr>
            <a:spLocks noGrp="1"/>
          </p:cNvSpPr>
          <p:nvPr>
            <p:ph type="ctrTitle"/>
          </p:nvPr>
        </p:nvSpPr>
        <p:spPr>
          <a:xfrm>
            <a:off x="618824" y="411675"/>
            <a:ext cx="5626031" cy="577800"/>
          </a:xfrm>
        </p:spPr>
        <p:txBody>
          <a:bodyPr/>
          <a:lstStyle/>
          <a:p>
            <a:r>
              <a:rPr lang="en-US" dirty="0">
                <a:solidFill>
                  <a:srgbClr val="FFC000"/>
                </a:solidFill>
              </a:rPr>
              <a:t>Feature Engineering and Selection</a:t>
            </a:r>
          </a:p>
        </p:txBody>
      </p:sp>
      <p:grpSp>
        <p:nvGrpSpPr>
          <p:cNvPr id="4" name="Google Shape;10206;p59">
            <a:extLst>
              <a:ext uri="{FF2B5EF4-FFF2-40B4-BE49-F238E27FC236}">
                <a16:creationId xmlns:a16="http://schemas.microsoft.com/office/drawing/2014/main" id="{9EB4074D-D5D6-4A27-A83D-4DF253C3B315}"/>
              </a:ext>
            </a:extLst>
          </p:cNvPr>
          <p:cNvGrpSpPr/>
          <p:nvPr/>
        </p:nvGrpSpPr>
        <p:grpSpPr>
          <a:xfrm>
            <a:off x="5959757" y="287967"/>
            <a:ext cx="570196" cy="549376"/>
            <a:chOff x="2810958" y="4273923"/>
            <a:chExt cx="353145" cy="361873"/>
          </a:xfrm>
        </p:grpSpPr>
        <p:sp>
          <p:nvSpPr>
            <p:cNvPr id="5" name="Google Shape;10207;p59">
              <a:extLst>
                <a:ext uri="{FF2B5EF4-FFF2-40B4-BE49-F238E27FC236}">
                  <a16:creationId xmlns:a16="http://schemas.microsoft.com/office/drawing/2014/main" id="{931A9D76-8C9E-4E79-9BD2-6C7522AEEED0}"/>
                </a:ext>
              </a:extLst>
            </p:cNvPr>
            <p:cNvSpPr/>
            <p:nvPr/>
          </p:nvSpPr>
          <p:spPr>
            <a:xfrm>
              <a:off x="2886837" y="4273923"/>
              <a:ext cx="53867" cy="169946"/>
            </a:xfrm>
            <a:custGeom>
              <a:avLst/>
              <a:gdLst/>
              <a:ahLst/>
              <a:cxnLst/>
              <a:rect l="l" t="t" r="r" b="b"/>
              <a:pathLst>
                <a:path w="1691" h="5335" extrusionOk="0">
                  <a:moveTo>
                    <a:pt x="1179" y="346"/>
                  </a:moveTo>
                  <a:cubicBezTo>
                    <a:pt x="1203" y="346"/>
                    <a:pt x="1250" y="382"/>
                    <a:pt x="1250" y="417"/>
                  </a:cubicBezTo>
                  <a:lnTo>
                    <a:pt x="1250" y="644"/>
                  </a:lnTo>
                  <a:lnTo>
                    <a:pt x="464" y="644"/>
                  </a:lnTo>
                  <a:lnTo>
                    <a:pt x="464" y="417"/>
                  </a:lnTo>
                  <a:cubicBezTo>
                    <a:pt x="452" y="382"/>
                    <a:pt x="488" y="346"/>
                    <a:pt x="524" y="346"/>
                  </a:cubicBezTo>
                  <a:close/>
                  <a:moveTo>
                    <a:pt x="1131" y="4275"/>
                  </a:moveTo>
                  <a:lnTo>
                    <a:pt x="845" y="4965"/>
                  </a:lnTo>
                  <a:lnTo>
                    <a:pt x="583" y="4275"/>
                  </a:lnTo>
                  <a:close/>
                  <a:moveTo>
                    <a:pt x="512" y="1"/>
                  </a:moveTo>
                  <a:cubicBezTo>
                    <a:pt x="298" y="1"/>
                    <a:pt x="119" y="179"/>
                    <a:pt x="119" y="405"/>
                  </a:cubicBezTo>
                  <a:lnTo>
                    <a:pt x="119" y="751"/>
                  </a:lnTo>
                  <a:cubicBezTo>
                    <a:pt x="36" y="822"/>
                    <a:pt x="0" y="929"/>
                    <a:pt x="0" y="1036"/>
                  </a:cubicBezTo>
                  <a:lnTo>
                    <a:pt x="0" y="3870"/>
                  </a:lnTo>
                  <a:cubicBezTo>
                    <a:pt x="0" y="4025"/>
                    <a:pt x="71" y="4156"/>
                    <a:pt x="191" y="4215"/>
                  </a:cubicBezTo>
                  <a:lnTo>
                    <a:pt x="560" y="5144"/>
                  </a:lnTo>
                  <a:cubicBezTo>
                    <a:pt x="607" y="5263"/>
                    <a:pt x="726" y="5335"/>
                    <a:pt x="845" y="5335"/>
                  </a:cubicBezTo>
                  <a:cubicBezTo>
                    <a:pt x="976" y="5335"/>
                    <a:pt x="1084" y="5263"/>
                    <a:pt x="1131" y="5144"/>
                  </a:cubicBezTo>
                  <a:lnTo>
                    <a:pt x="1500" y="4215"/>
                  </a:lnTo>
                  <a:cubicBezTo>
                    <a:pt x="1619" y="4144"/>
                    <a:pt x="1691" y="4025"/>
                    <a:pt x="1691" y="3870"/>
                  </a:cubicBezTo>
                  <a:lnTo>
                    <a:pt x="1691" y="3084"/>
                  </a:lnTo>
                  <a:cubicBezTo>
                    <a:pt x="1691" y="3001"/>
                    <a:pt x="1619" y="2918"/>
                    <a:pt x="1524" y="2918"/>
                  </a:cubicBezTo>
                  <a:cubicBezTo>
                    <a:pt x="1441" y="2918"/>
                    <a:pt x="1369" y="3001"/>
                    <a:pt x="1369" y="3084"/>
                  </a:cubicBezTo>
                  <a:lnTo>
                    <a:pt x="1369" y="3870"/>
                  </a:lnTo>
                  <a:cubicBezTo>
                    <a:pt x="1369" y="3906"/>
                    <a:pt x="1334" y="3953"/>
                    <a:pt x="1286" y="3953"/>
                  </a:cubicBezTo>
                  <a:lnTo>
                    <a:pt x="393" y="3953"/>
                  </a:lnTo>
                  <a:cubicBezTo>
                    <a:pt x="369" y="3953"/>
                    <a:pt x="322" y="3918"/>
                    <a:pt x="322" y="3870"/>
                  </a:cubicBezTo>
                  <a:lnTo>
                    <a:pt x="322" y="1036"/>
                  </a:lnTo>
                  <a:cubicBezTo>
                    <a:pt x="322" y="1001"/>
                    <a:pt x="357" y="953"/>
                    <a:pt x="393" y="953"/>
                  </a:cubicBezTo>
                  <a:lnTo>
                    <a:pt x="1286" y="953"/>
                  </a:lnTo>
                  <a:cubicBezTo>
                    <a:pt x="1322" y="953"/>
                    <a:pt x="1369" y="989"/>
                    <a:pt x="1369" y="1036"/>
                  </a:cubicBezTo>
                  <a:lnTo>
                    <a:pt x="1369" y="2358"/>
                  </a:lnTo>
                  <a:cubicBezTo>
                    <a:pt x="1369" y="2441"/>
                    <a:pt x="1441" y="2525"/>
                    <a:pt x="1524" y="2525"/>
                  </a:cubicBezTo>
                  <a:cubicBezTo>
                    <a:pt x="1619" y="2525"/>
                    <a:pt x="1691" y="2441"/>
                    <a:pt x="1691" y="2358"/>
                  </a:cubicBezTo>
                  <a:lnTo>
                    <a:pt x="1691" y="1036"/>
                  </a:lnTo>
                  <a:cubicBezTo>
                    <a:pt x="1691" y="929"/>
                    <a:pt x="1643" y="822"/>
                    <a:pt x="1572" y="751"/>
                  </a:cubicBezTo>
                  <a:lnTo>
                    <a:pt x="1572" y="405"/>
                  </a:lnTo>
                  <a:cubicBezTo>
                    <a:pt x="1572" y="179"/>
                    <a:pt x="1393" y="1"/>
                    <a:pt x="1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208;p59">
              <a:extLst>
                <a:ext uri="{FF2B5EF4-FFF2-40B4-BE49-F238E27FC236}">
                  <a16:creationId xmlns:a16="http://schemas.microsoft.com/office/drawing/2014/main" id="{C1C5AE44-20FF-4176-8DA1-4443C76F68A8}"/>
                </a:ext>
              </a:extLst>
            </p:cNvPr>
            <p:cNvSpPr/>
            <p:nvPr/>
          </p:nvSpPr>
          <p:spPr>
            <a:xfrm>
              <a:off x="2815131" y="4273923"/>
              <a:ext cx="57307" cy="279942"/>
            </a:xfrm>
            <a:custGeom>
              <a:avLst/>
              <a:gdLst/>
              <a:ahLst/>
              <a:cxnLst/>
              <a:rect l="l" t="t" r="r" b="b"/>
              <a:pathLst>
                <a:path w="1799" h="8788" extrusionOk="0">
                  <a:moveTo>
                    <a:pt x="906" y="382"/>
                  </a:moveTo>
                  <a:lnTo>
                    <a:pt x="1251" y="1239"/>
                  </a:lnTo>
                  <a:lnTo>
                    <a:pt x="572" y="1239"/>
                  </a:lnTo>
                  <a:lnTo>
                    <a:pt x="906" y="382"/>
                  </a:lnTo>
                  <a:close/>
                  <a:moveTo>
                    <a:pt x="751" y="1548"/>
                  </a:moveTo>
                  <a:lnTo>
                    <a:pt x="751" y="7466"/>
                  </a:lnTo>
                  <a:lnTo>
                    <a:pt x="346" y="7466"/>
                  </a:lnTo>
                  <a:lnTo>
                    <a:pt x="346" y="1644"/>
                  </a:lnTo>
                  <a:cubicBezTo>
                    <a:pt x="346" y="1596"/>
                    <a:pt x="394" y="1548"/>
                    <a:pt x="429" y="1548"/>
                  </a:cubicBezTo>
                  <a:close/>
                  <a:moveTo>
                    <a:pt x="1382" y="1572"/>
                  </a:moveTo>
                  <a:cubicBezTo>
                    <a:pt x="1430" y="1572"/>
                    <a:pt x="1477" y="1608"/>
                    <a:pt x="1477" y="1656"/>
                  </a:cubicBezTo>
                  <a:lnTo>
                    <a:pt x="1477" y="7478"/>
                  </a:lnTo>
                  <a:lnTo>
                    <a:pt x="1072" y="7478"/>
                  </a:lnTo>
                  <a:lnTo>
                    <a:pt x="1072" y="1572"/>
                  </a:lnTo>
                  <a:close/>
                  <a:moveTo>
                    <a:pt x="1489" y="7787"/>
                  </a:moveTo>
                  <a:lnTo>
                    <a:pt x="1489" y="8359"/>
                  </a:lnTo>
                  <a:cubicBezTo>
                    <a:pt x="1477" y="8418"/>
                    <a:pt x="1441" y="8442"/>
                    <a:pt x="1382" y="8442"/>
                  </a:cubicBezTo>
                  <a:lnTo>
                    <a:pt x="429" y="8442"/>
                  </a:lnTo>
                  <a:cubicBezTo>
                    <a:pt x="394" y="8442"/>
                    <a:pt x="346" y="8394"/>
                    <a:pt x="346" y="8359"/>
                  </a:cubicBezTo>
                  <a:lnTo>
                    <a:pt x="346" y="7787"/>
                  </a:lnTo>
                  <a:close/>
                  <a:moveTo>
                    <a:pt x="906" y="1"/>
                  </a:moveTo>
                  <a:cubicBezTo>
                    <a:pt x="775" y="1"/>
                    <a:pt x="656" y="84"/>
                    <a:pt x="608" y="215"/>
                  </a:cubicBezTo>
                  <a:lnTo>
                    <a:pt x="179" y="1310"/>
                  </a:lnTo>
                  <a:cubicBezTo>
                    <a:pt x="72" y="1394"/>
                    <a:pt x="13" y="1513"/>
                    <a:pt x="13" y="1656"/>
                  </a:cubicBezTo>
                  <a:lnTo>
                    <a:pt x="13" y="8371"/>
                  </a:lnTo>
                  <a:cubicBezTo>
                    <a:pt x="1" y="8597"/>
                    <a:pt x="191" y="8787"/>
                    <a:pt x="429" y="8787"/>
                  </a:cubicBezTo>
                  <a:lnTo>
                    <a:pt x="1382" y="8787"/>
                  </a:lnTo>
                  <a:cubicBezTo>
                    <a:pt x="1620" y="8787"/>
                    <a:pt x="1799" y="8597"/>
                    <a:pt x="1799" y="8371"/>
                  </a:cubicBezTo>
                  <a:lnTo>
                    <a:pt x="1799" y="1656"/>
                  </a:lnTo>
                  <a:cubicBezTo>
                    <a:pt x="1799" y="1525"/>
                    <a:pt x="1727" y="1394"/>
                    <a:pt x="1632" y="1310"/>
                  </a:cubicBezTo>
                  <a:lnTo>
                    <a:pt x="1203" y="215"/>
                  </a:lnTo>
                  <a:cubicBezTo>
                    <a:pt x="1168" y="96"/>
                    <a:pt x="1037" y="1"/>
                    <a:pt x="90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09;p59">
              <a:extLst>
                <a:ext uri="{FF2B5EF4-FFF2-40B4-BE49-F238E27FC236}">
                  <a16:creationId xmlns:a16="http://schemas.microsoft.com/office/drawing/2014/main" id="{080D4E8E-8F74-4015-9475-9F9C0F171526}"/>
                </a:ext>
              </a:extLst>
            </p:cNvPr>
            <p:cNvSpPr/>
            <p:nvPr/>
          </p:nvSpPr>
          <p:spPr>
            <a:xfrm>
              <a:off x="2883396" y="4463173"/>
              <a:ext cx="60333" cy="90691"/>
            </a:xfrm>
            <a:custGeom>
              <a:avLst/>
              <a:gdLst/>
              <a:ahLst/>
              <a:cxnLst/>
              <a:rect l="l" t="t" r="r" b="b"/>
              <a:pathLst>
                <a:path w="1894" h="2847" extrusionOk="0">
                  <a:moveTo>
                    <a:pt x="1322" y="310"/>
                  </a:moveTo>
                  <a:cubicBezTo>
                    <a:pt x="1370" y="310"/>
                    <a:pt x="1418" y="358"/>
                    <a:pt x="1418" y="406"/>
                  </a:cubicBezTo>
                  <a:lnTo>
                    <a:pt x="1418" y="584"/>
                  </a:lnTo>
                  <a:lnTo>
                    <a:pt x="513" y="584"/>
                  </a:lnTo>
                  <a:lnTo>
                    <a:pt x="513" y="406"/>
                  </a:lnTo>
                  <a:cubicBezTo>
                    <a:pt x="513" y="358"/>
                    <a:pt x="537" y="310"/>
                    <a:pt x="596" y="310"/>
                  </a:cubicBezTo>
                  <a:close/>
                  <a:moveTo>
                    <a:pt x="1477" y="929"/>
                  </a:moveTo>
                  <a:cubicBezTo>
                    <a:pt x="1513" y="929"/>
                    <a:pt x="1561" y="965"/>
                    <a:pt x="1561" y="1013"/>
                  </a:cubicBezTo>
                  <a:lnTo>
                    <a:pt x="1561" y="2418"/>
                  </a:lnTo>
                  <a:cubicBezTo>
                    <a:pt x="1561" y="2453"/>
                    <a:pt x="1525" y="2501"/>
                    <a:pt x="1477" y="2501"/>
                  </a:cubicBezTo>
                  <a:lnTo>
                    <a:pt x="430" y="2501"/>
                  </a:lnTo>
                  <a:cubicBezTo>
                    <a:pt x="394" y="2501"/>
                    <a:pt x="346" y="2453"/>
                    <a:pt x="346" y="2418"/>
                  </a:cubicBezTo>
                  <a:lnTo>
                    <a:pt x="346" y="1013"/>
                  </a:lnTo>
                  <a:cubicBezTo>
                    <a:pt x="346" y="965"/>
                    <a:pt x="382" y="929"/>
                    <a:pt x="430" y="929"/>
                  </a:cubicBezTo>
                  <a:close/>
                  <a:moveTo>
                    <a:pt x="596" y="1"/>
                  </a:moveTo>
                  <a:cubicBezTo>
                    <a:pt x="358" y="1"/>
                    <a:pt x="179" y="191"/>
                    <a:pt x="179" y="418"/>
                  </a:cubicBezTo>
                  <a:lnTo>
                    <a:pt x="179" y="691"/>
                  </a:lnTo>
                  <a:cubicBezTo>
                    <a:pt x="72" y="763"/>
                    <a:pt x="13" y="882"/>
                    <a:pt x="13" y="1013"/>
                  </a:cubicBezTo>
                  <a:lnTo>
                    <a:pt x="13" y="2430"/>
                  </a:lnTo>
                  <a:cubicBezTo>
                    <a:pt x="1" y="2656"/>
                    <a:pt x="191" y="2846"/>
                    <a:pt x="430" y="2846"/>
                  </a:cubicBezTo>
                  <a:lnTo>
                    <a:pt x="1477" y="2846"/>
                  </a:lnTo>
                  <a:cubicBezTo>
                    <a:pt x="1715" y="2846"/>
                    <a:pt x="1894" y="2656"/>
                    <a:pt x="1894" y="2430"/>
                  </a:cubicBezTo>
                  <a:lnTo>
                    <a:pt x="1894" y="1013"/>
                  </a:lnTo>
                  <a:cubicBezTo>
                    <a:pt x="1894" y="882"/>
                    <a:pt x="1834" y="763"/>
                    <a:pt x="1727" y="691"/>
                  </a:cubicBezTo>
                  <a:lnTo>
                    <a:pt x="1727" y="418"/>
                  </a:lnTo>
                  <a:cubicBezTo>
                    <a:pt x="1727" y="179"/>
                    <a:pt x="1537" y="1"/>
                    <a:pt x="1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210;p59">
              <a:extLst>
                <a:ext uri="{FF2B5EF4-FFF2-40B4-BE49-F238E27FC236}">
                  <a16:creationId xmlns:a16="http://schemas.microsoft.com/office/drawing/2014/main" id="{D1651154-67F4-4E99-ABA1-09A0D56925A7}"/>
                </a:ext>
              </a:extLst>
            </p:cNvPr>
            <p:cNvSpPr/>
            <p:nvPr/>
          </p:nvSpPr>
          <p:spPr>
            <a:xfrm>
              <a:off x="2955835" y="4273923"/>
              <a:ext cx="202948" cy="281439"/>
            </a:xfrm>
            <a:custGeom>
              <a:avLst/>
              <a:gdLst/>
              <a:ahLst/>
              <a:cxnLst/>
              <a:rect l="l" t="t" r="r" b="b"/>
              <a:pathLst>
                <a:path w="6371" h="8835" extrusionOk="0">
                  <a:moveTo>
                    <a:pt x="5692" y="524"/>
                  </a:moveTo>
                  <a:cubicBezTo>
                    <a:pt x="5883" y="524"/>
                    <a:pt x="6037" y="679"/>
                    <a:pt x="6037" y="870"/>
                  </a:cubicBezTo>
                  <a:lnTo>
                    <a:pt x="6037" y="7966"/>
                  </a:lnTo>
                  <a:cubicBezTo>
                    <a:pt x="6037" y="8156"/>
                    <a:pt x="5883" y="8311"/>
                    <a:pt x="5692" y="8311"/>
                  </a:cubicBezTo>
                  <a:lnTo>
                    <a:pt x="1811" y="8311"/>
                  </a:lnTo>
                  <a:lnTo>
                    <a:pt x="1811" y="524"/>
                  </a:lnTo>
                  <a:close/>
                  <a:moveTo>
                    <a:pt x="1465" y="346"/>
                  </a:moveTo>
                  <a:lnTo>
                    <a:pt x="1465" y="8490"/>
                  </a:lnTo>
                  <a:lnTo>
                    <a:pt x="1227" y="8490"/>
                  </a:lnTo>
                  <a:lnTo>
                    <a:pt x="1227" y="346"/>
                  </a:lnTo>
                  <a:close/>
                  <a:moveTo>
                    <a:pt x="1215" y="1"/>
                  </a:moveTo>
                  <a:cubicBezTo>
                    <a:pt x="1096" y="1"/>
                    <a:pt x="965" y="72"/>
                    <a:pt x="930" y="179"/>
                  </a:cubicBezTo>
                  <a:lnTo>
                    <a:pt x="418" y="179"/>
                  </a:lnTo>
                  <a:cubicBezTo>
                    <a:pt x="180" y="179"/>
                    <a:pt x="1" y="370"/>
                    <a:pt x="1" y="596"/>
                  </a:cubicBezTo>
                  <a:lnTo>
                    <a:pt x="1" y="2358"/>
                  </a:lnTo>
                  <a:cubicBezTo>
                    <a:pt x="1" y="2441"/>
                    <a:pt x="84" y="2513"/>
                    <a:pt x="168" y="2513"/>
                  </a:cubicBezTo>
                  <a:cubicBezTo>
                    <a:pt x="263" y="2513"/>
                    <a:pt x="334" y="2441"/>
                    <a:pt x="334" y="2358"/>
                  </a:cubicBezTo>
                  <a:lnTo>
                    <a:pt x="334" y="596"/>
                  </a:lnTo>
                  <a:cubicBezTo>
                    <a:pt x="334" y="548"/>
                    <a:pt x="382" y="513"/>
                    <a:pt x="418" y="513"/>
                  </a:cubicBezTo>
                  <a:lnTo>
                    <a:pt x="882" y="513"/>
                  </a:lnTo>
                  <a:lnTo>
                    <a:pt x="882" y="8287"/>
                  </a:lnTo>
                  <a:lnTo>
                    <a:pt x="418" y="8287"/>
                  </a:lnTo>
                  <a:cubicBezTo>
                    <a:pt x="382" y="8287"/>
                    <a:pt x="334" y="8252"/>
                    <a:pt x="334" y="8204"/>
                  </a:cubicBezTo>
                  <a:lnTo>
                    <a:pt x="334" y="3072"/>
                  </a:lnTo>
                  <a:cubicBezTo>
                    <a:pt x="334" y="2977"/>
                    <a:pt x="263" y="2906"/>
                    <a:pt x="168" y="2906"/>
                  </a:cubicBezTo>
                  <a:cubicBezTo>
                    <a:pt x="84" y="2906"/>
                    <a:pt x="1" y="2977"/>
                    <a:pt x="1" y="3072"/>
                  </a:cubicBezTo>
                  <a:lnTo>
                    <a:pt x="1" y="8204"/>
                  </a:lnTo>
                  <a:cubicBezTo>
                    <a:pt x="1" y="8454"/>
                    <a:pt x="203" y="8656"/>
                    <a:pt x="418" y="8656"/>
                  </a:cubicBezTo>
                  <a:lnTo>
                    <a:pt x="930" y="8656"/>
                  </a:lnTo>
                  <a:cubicBezTo>
                    <a:pt x="989" y="8752"/>
                    <a:pt x="1096" y="8835"/>
                    <a:pt x="1215" y="8835"/>
                  </a:cubicBezTo>
                  <a:lnTo>
                    <a:pt x="1477" y="8835"/>
                  </a:lnTo>
                  <a:cubicBezTo>
                    <a:pt x="1596" y="8835"/>
                    <a:pt x="1715" y="8752"/>
                    <a:pt x="1763" y="8656"/>
                  </a:cubicBezTo>
                  <a:lnTo>
                    <a:pt x="5692" y="8656"/>
                  </a:lnTo>
                  <a:cubicBezTo>
                    <a:pt x="6061" y="8656"/>
                    <a:pt x="6371" y="8359"/>
                    <a:pt x="6371" y="7966"/>
                  </a:cubicBezTo>
                  <a:lnTo>
                    <a:pt x="6371" y="870"/>
                  </a:lnTo>
                  <a:cubicBezTo>
                    <a:pt x="6371" y="489"/>
                    <a:pt x="6073" y="179"/>
                    <a:pt x="5692" y="179"/>
                  </a:cubicBezTo>
                  <a:lnTo>
                    <a:pt x="1763" y="179"/>
                  </a:lnTo>
                  <a:cubicBezTo>
                    <a:pt x="1704" y="72"/>
                    <a:pt x="1596"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11;p59">
              <a:extLst>
                <a:ext uri="{FF2B5EF4-FFF2-40B4-BE49-F238E27FC236}">
                  <a16:creationId xmlns:a16="http://schemas.microsoft.com/office/drawing/2014/main" id="{1E1EF8D4-C5C3-4DDD-8A9E-7FCB8644739E}"/>
                </a:ext>
              </a:extLst>
            </p:cNvPr>
            <p:cNvSpPr/>
            <p:nvPr/>
          </p:nvSpPr>
          <p:spPr>
            <a:xfrm>
              <a:off x="3098067" y="4511720"/>
              <a:ext cx="29243" cy="10289"/>
            </a:xfrm>
            <a:custGeom>
              <a:avLst/>
              <a:gdLst/>
              <a:ahLst/>
              <a:cxnLst/>
              <a:rect l="l" t="t" r="r" b="b"/>
              <a:pathLst>
                <a:path w="918" h="323" extrusionOk="0">
                  <a:moveTo>
                    <a:pt x="168" y="1"/>
                  </a:moveTo>
                  <a:cubicBezTo>
                    <a:pt x="72" y="1"/>
                    <a:pt x="1" y="72"/>
                    <a:pt x="1" y="156"/>
                  </a:cubicBezTo>
                  <a:cubicBezTo>
                    <a:pt x="1" y="251"/>
                    <a:pt x="72" y="322"/>
                    <a:pt x="168" y="322"/>
                  </a:cubicBezTo>
                  <a:lnTo>
                    <a:pt x="751" y="322"/>
                  </a:lnTo>
                  <a:cubicBezTo>
                    <a:pt x="834" y="322"/>
                    <a:pt x="918" y="251"/>
                    <a:pt x="918" y="156"/>
                  </a:cubicBezTo>
                  <a:cubicBezTo>
                    <a:pt x="918" y="72"/>
                    <a:pt x="834" y="1"/>
                    <a:pt x="7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12;p59">
              <a:extLst>
                <a:ext uri="{FF2B5EF4-FFF2-40B4-BE49-F238E27FC236}">
                  <a16:creationId xmlns:a16="http://schemas.microsoft.com/office/drawing/2014/main" id="{70F85E69-CE30-48B7-955A-4FC06EB9ECAA}"/>
                </a:ext>
              </a:extLst>
            </p:cNvPr>
            <p:cNvSpPr/>
            <p:nvPr/>
          </p:nvSpPr>
          <p:spPr>
            <a:xfrm>
              <a:off x="3115906" y="4497704"/>
              <a:ext cx="10257" cy="10640"/>
            </a:xfrm>
            <a:custGeom>
              <a:avLst/>
              <a:gdLst/>
              <a:ahLst/>
              <a:cxnLst/>
              <a:rect l="l" t="t" r="r" b="b"/>
              <a:pathLst>
                <a:path w="322" h="334" extrusionOk="0">
                  <a:moveTo>
                    <a:pt x="155" y="0"/>
                  </a:moveTo>
                  <a:cubicBezTo>
                    <a:pt x="72" y="0"/>
                    <a:pt x="0" y="84"/>
                    <a:pt x="0" y="167"/>
                  </a:cubicBezTo>
                  <a:cubicBezTo>
                    <a:pt x="0" y="262"/>
                    <a:pt x="72" y="334"/>
                    <a:pt x="155" y="334"/>
                  </a:cubicBezTo>
                  <a:cubicBezTo>
                    <a:pt x="250" y="334"/>
                    <a:pt x="322" y="262"/>
                    <a:pt x="322" y="167"/>
                  </a:cubicBezTo>
                  <a:cubicBezTo>
                    <a:pt x="322" y="84"/>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13;p59">
              <a:extLst>
                <a:ext uri="{FF2B5EF4-FFF2-40B4-BE49-F238E27FC236}">
                  <a16:creationId xmlns:a16="http://schemas.microsoft.com/office/drawing/2014/main" id="{083CCB5B-EE49-4DCB-9243-A5EB8C7AD8FD}"/>
                </a:ext>
              </a:extLst>
            </p:cNvPr>
            <p:cNvSpPr/>
            <p:nvPr/>
          </p:nvSpPr>
          <p:spPr>
            <a:xfrm>
              <a:off x="2810958" y="4563676"/>
              <a:ext cx="353145" cy="72120"/>
            </a:xfrm>
            <a:custGeom>
              <a:avLst/>
              <a:gdLst/>
              <a:ahLst/>
              <a:cxnLst/>
              <a:rect l="l" t="t" r="r" b="b"/>
              <a:pathLst>
                <a:path w="11086" h="2264" extrusionOk="0">
                  <a:moveTo>
                    <a:pt x="418" y="1"/>
                  </a:moveTo>
                  <a:cubicBezTo>
                    <a:pt x="179" y="1"/>
                    <a:pt x="1" y="191"/>
                    <a:pt x="1" y="418"/>
                  </a:cubicBezTo>
                  <a:lnTo>
                    <a:pt x="1" y="1846"/>
                  </a:lnTo>
                  <a:cubicBezTo>
                    <a:pt x="1" y="2085"/>
                    <a:pt x="191" y="2263"/>
                    <a:pt x="418" y="2263"/>
                  </a:cubicBezTo>
                  <a:lnTo>
                    <a:pt x="8442" y="2263"/>
                  </a:lnTo>
                  <a:cubicBezTo>
                    <a:pt x="8526" y="2263"/>
                    <a:pt x="8597" y="2192"/>
                    <a:pt x="8597" y="2096"/>
                  </a:cubicBezTo>
                  <a:cubicBezTo>
                    <a:pt x="8597" y="2013"/>
                    <a:pt x="8526" y="1930"/>
                    <a:pt x="8442" y="1930"/>
                  </a:cubicBezTo>
                  <a:lnTo>
                    <a:pt x="418" y="1930"/>
                  </a:lnTo>
                  <a:cubicBezTo>
                    <a:pt x="370" y="1930"/>
                    <a:pt x="322" y="1894"/>
                    <a:pt x="322" y="1846"/>
                  </a:cubicBezTo>
                  <a:lnTo>
                    <a:pt x="322" y="418"/>
                  </a:lnTo>
                  <a:cubicBezTo>
                    <a:pt x="322" y="370"/>
                    <a:pt x="370" y="322"/>
                    <a:pt x="418" y="322"/>
                  </a:cubicBezTo>
                  <a:lnTo>
                    <a:pt x="1037" y="322"/>
                  </a:lnTo>
                  <a:lnTo>
                    <a:pt x="1037" y="584"/>
                  </a:lnTo>
                  <a:cubicBezTo>
                    <a:pt x="1037" y="668"/>
                    <a:pt x="1120" y="739"/>
                    <a:pt x="1203" y="739"/>
                  </a:cubicBezTo>
                  <a:cubicBezTo>
                    <a:pt x="1299" y="739"/>
                    <a:pt x="1370" y="668"/>
                    <a:pt x="1370" y="584"/>
                  </a:cubicBezTo>
                  <a:lnTo>
                    <a:pt x="1370" y="322"/>
                  </a:lnTo>
                  <a:lnTo>
                    <a:pt x="1834" y="322"/>
                  </a:lnTo>
                  <a:lnTo>
                    <a:pt x="1834" y="584"/>
                  </a:lnTo>
                  <a:cubicBezTo>
                    <a:pt x="1834" y="668"/>
                    <a:pt x="1906" y="739"/>
                    <a:pt x="1989" y="739"/>
                  </a:cubicBezTo>
                  <a:cubicBezTo>
                    <a:pt x="2084" y="739"/>
                    <a:pt x="2156" y="668"/>
                    <a:pt x="2156" y="584"/>
                  </a:cubicBezTo>
                  <a:lnTo>
                    <a:pt x="2156" y="322"/>
                  </a:lnTo>
                  <a:lnTo>
                    <a:pt x="2620" y="322"/>
                  </a:lnTo>
                  <a:lnTo>
                    <a:pt x="2620" y="584"/>
                  </a:lnTo>
                  <a:cubicBezTo>
                    <a:pt x="2620" y="668"/>
                    <a:pt x="2692" y="739"/>
                    <a:pt x="2787" y="739"/>
                  </a:cubicBezTo>
                  <a:cubicBezTo>
                    <a:pt x="2870" y="739"/>
                    <a:pt x="2942" y="668"/>
                    <a:pt x="2942" y="584"/>
                  </a:cubicBezTo>
                  <a:lnTo>
                    <a:pt x="2942" y="322"/>
                  </a:lnTo>
                  <a:lnTo>
                    <a:pt x="3406" y="322"/>
                  </a:lnTo>
                  <a:lnTo>
                    <a:pt x="3406" y="584"/>
                  </a:lnTo>
                  <a:cubicBezTo>
                    <a:pt x="3406" y="668"/>
                    <a:pt x="3477" y="739"/>
                    <a:pt x="3573" y="739"/>
                  </a:cubicBezTo>
                  <a:cubicBezTo>
                    <a:pt x="3656" y="739"/>
                    <a:pt x="3739" y="668"/>
                    <a:pt x="3739" y="584"/>
                  </a:cubicBezTo>
                  <a:lnTo>
                    <a:pt x="3739" y="322"/>
                  </a:lnTo>
                  <a:lnTo>
                    <a:pt x="4192" y="322"/>
                  </a:lnTo>
                  <a:lnTo>
                    <a:pt x="4192" y="584"/>
                  </a:lnTo>
                  <a:cubicBezTo>
                    <a:pt x="4192" y="668"/>
                    <a:pt x="4275" y="739"/>
                    <a:pt x="4358" y="739"/>
                  </a:cubicBezTo>
                  <a:cubicBezTo>
                    <a:pt x="4454" y="739"/>
                    <a:pt x="4525" y="668"/>
                    <a:pt x="4525" y="584"/>
                  </a:cubicBezTo>
                  <a:lnTo>
                    <a:pt x="4525" y="322"/>
                  </a:lnTo>
                  <a:lnTo>
                    <a:pt x="4990" y="322"/>
                  </a:lnTo>
                  <a:lnTo>
                    <a:pt x="4990" y="584"/>
                  </a:lnTo>
                  <a:cubicBezTo>
                    <a:pt x="4990" y="668"/>
                    <a:pt x="5061" y="739"/>
                    <a:pt x="5144" y="739"/>
                  </a:cubicBezTo>
                  <a:cubicBezTo>
                    <a:pt x="5240" y="739"/>
                    <a:pt x="5311" y="668"/>
                    <a:pt x="5311" y="584"/>
                  </a:cubicBezTo>
                  <a:lnTo>
                    <a:pt x="5311" y="322"/>
                  </a:lnTo>
                  <a:lnTo>
                    <a:pt x="5775" y="322"/>
                  </a:lnTo>
                  <a:lnTo>
                    <a:pt x="5775" y="584"/>
                  </a:lnTo>
                  <a:cubicBezTo>
                    <a:pt x="5775" y="668"/>
                    <a:pt x="5847" y="739"/>
                    <a:pt x="5942" y="739"/>
                  </a:cubicBezTo>
                  <a:cubicBezTo>
                    <a:pt x="6025" y="739"/>
                    <a:pt x="6097" y="668"/>
                    <a:pt x="6097" y="584"/>
                  </a:cubicBezTo>
                  <a:lnTo>
                    <a:pt x="6097" y="322"/>
                  </a:lnTo>
                  <a:lnTo>
                    <a:pt x="6561" y="322"/>
                  </a:lnTo>
                  <a:lnTo>
                    <a:pt x="6561" y="584"/>
                  </a:lnTo>
                  <a:cubicBezTo>
                    <a:pt x="6561" y="668"/>
                    <a:pt x="6633" y="739"/>
                    <a:pt x="6728" y="739"/>
                  </a:cubicBezTo>
                  <a:cubicBezTo>
                    <a:pt x="6811" y="739"/>
                    <a:pt x="6895" y="668"/>
                    <a:pt x="6895" y="584"/>
                  </a:cubicBezTo>
                  <a:lnTo>
                    <a:pt x="6895" y="322"/>
                  </a:lnTo>
                  <a:lnTo>
                    <a:pt x="7347" y="322"/>
                  </a:lnTo>
                  <a:lnTo>
                    <a:pt x="7347" y="584"/>
                  </a:lnTo>
                  <a:cubicBezTo>
                    <a:pt x="7347" y="668"/>
                    <a:pt x="7430" y="739"/>
                    <a:pt x="7514" y="739"/>
                  </a:cubicBezTo>
                  <a:cubicBezTo>
                    <a:pt x="7609" y="739"/>
                    <a:pt x="7680" y="668"/>
                    <a:pt x="7680" y="584"/>
                  </a:cubicBezTo>
                  <a:lnTo>
                    <a:pt x="7680" y="322"/>
                  </a:lnTo>
                  <a:lnTo>
                    <a:pt x="8145" y="322"/>
                  </a:lnTo>
                  <a:lnTo>
                    <a:pt x="8145" y="584"/>
                  </a:lnTo>
                  <a:cubicBezTo>
                    <a:pt x="8145" y="668"/>
                    <a:pt x="8216" y="739"/>
                    <a:pt x="8299" y="739"/>
                  </a:cubicBezTo>
                  <a:cubicBezTo>
                    <a:pt x="8395" y="739"/>
                    <a:pt x="8466" y="668"/>
                    <a:pt x="8466" y="584"/>
                  </a:cubicBezTo>
                  <a:lnTo>
                    <a:pt x="8466" y="322"/>
                  </a:lnTo>
                  <a:lnTo>
                    <a:pt x="8930" y="322"/>
                  </a:lnTo>
                  <a:lnTo>
                    <a:pt x="8930" y="584"/>
                  </a:lnTo>
                  <a:cubicBezTo>
                    <a:pt x="8930" y="668"/>
                    <a:pt x="9002" y="739"/>
                    <a:pt x="9097" y="739"/>
                  </a:cubicBezTo>
                  <a:cubicBezTo>
                    <a:pt x="9181" y="739"/>
                    <a:pt x="9252" y="668"/>
                    <a:pt x="9252" y="584"/>
                  </a:cubicBezTo>
                  <a:lnTo>
                    <a:pt x="9252" y="322"/>
                  </a:lnTo>
                  <a:lnTo>
                    <a:pt x="9716" y="322"/>
                  </a:lnTo>
                  <a:lnTo>
                    <a:pt x="9716" y="584"/>
                  </a:lnTo>
                  <a:cubicBezTo>
                    <a:pt x="9716" y="668"/>
                    <a:pt x="9788" y="739"/>
                    <a:pt x="9883" y="739"/>
                  </a:cubicBezTo>
                  <a:cubicBezTo>
                    <a:pt x="9966" y="739"/>
                    <a:pt x="10050" y="668"/>
                    <a:pt x="10050" y="584"/>
                  </a:cubicBezTo>
                  <a:lnTo>
                    <a:pt x="10050" y="322"/>
                  </a:lnTo>
                  <a:lnTo>
                    <a:pt x="10669" y="322"/>
                  </a:lnTo>
                  <a:cubicBezTo>
                    <a:pt x="10716" y="322"/>
                    <a:pt x="10764" y="370"/>
                    <a:pt x="10764" y="418"/>
                  </a:cubicBezTo>
                  <a:lnTo>
                    <a:pt x="10764" y="1846"/>
                  </a:lnTo>
                  <a:cubicBezTo>
                    <a:pt x="10764" y="1894"/>
                    <a:pt x="10716" y="1930"/>
                    <a:pt x="10669" y="1930"/>
                  </a:cubicBezTo>
                  <a:lnTo>
                    <a:pt x="9192" y="1930"/>
                  </a:lnTo>
                  <a:cubicBezTo>
                    <a:pt x="9109" y="1930"/>
                    <a:pt x="9038" y="2013"/>
                    <a:pt x="9038" y="2096"/>
                  </a:cubicBezTo>
                  <a:cubicBezTo>
                    <a:pt x="9038" y="2192"/>
                    <a:pt x="9109" y="2263"/>
                    <a:pt x="9192" y="2263"/>
                  </a:cubicBezTo>
                  <a:lnTo>
                    <a:pt x="10669" y="2263"/>
                  </a:lnTo>
                  <a:cubicBezTo>
                    <a:pt x="10907" y="2263"/>
                    <a:pt x="11086" y="2073"/>
                    <a:pt x="11086" y="1846"/>
                  </a:cubicBezTo>
                  <a:lnTo>
                    <a:pt x="11086" y="418"/>
                  </a:lnTo>
                  <a:cubicBezTo>
                    <a:pt x="11062" y="191"/>
                    <a:pt x="10883" y="1"/>
                    <a:pt x="106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429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DE9B88-D5E7-44E0-9129-A6DD82E81CC2}"/>
              </a:ext>
            </a:extLst>
          </p:cNvPr>
          <p:cNvSpPr>
            <a:spLocks noGrp="1"/>
          </p:cNvSpPr>
          <p:nvPr>
            <p:ph type="ctrTitle"/>
          </p:nvPr>
        </p:nvSpPr>
        <p:spPr>
          <a:xfrm>
            <a:off x="474921" y="135228"/>
            <a:ext cx="5909566" cy="577800"/>
          </a:xfrm>
        </p:spPr>
        <p:txBody>
          <a:bodyPr/>
          <a:lstStyle/>
          <a:p>
            <a:r>
              <a:rPr lang="en-US" dirty="0">
                <a:solidFill>
                  <a:srgbClr val="FFC000"/>
                </a:solidFill>
              </a:rPr>
              <a:t>Feature Engineering and Selection</a:t>
            </a:r>
          </a:p>
        </p:txBody>
      </p:sp>
      <p:pic>
        <p:nvPicPr>
          <p:cNvPr id="3082" name="Picture 10">
            <a:extLst>
              <a:ext uri="{FF2B5EF4-FFF2-40B4-BE49-F238E27FC236}">
                <a16:creationId xmlns:a16="http://schemas.microsoft.com/office/drawing/2014/main" id="{0F6C5298-A1AB-4426-9635-F90BD7E46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40" y="659218"/>
            <a:ext cx="8222510" cy="448428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oogle Shape;10206;p59">
            <a:extLst>
              <a:ext uri="{FF2B5EF4-FFF2-40B4-BE49-F238E27FC236}">
                <a16:creationId xmlns:a16="http://schemas.microsoft.com/office/drawing/2014/main" id="{25254D97-5650-4B2A-A6D3-3B066DA91176}"/>
              </a:ext>
            </a:extLst>
          </p:cNvPr>
          <p:cNvGrpSpPr/>
          <p:nvPr/>
        </p:nvGrpSpPr>
        <p:grpSpPr>
          <a:xfrm>
            <a:off x="5888873" y="109842"/>
            <a:ext cx="570196" cy="549376"/>
            <a:chOff x="2810958" y="4273923"/>
            <a:chExt cx="353145" cy="361873"/>
          </a:xfrm>
        </p:grpSpPr>
        <p:sp>
          <p:nvSpPr>
            <p:cNvPr id="11" name="Google Shape;10207;p59">
              <a:extLst>
                <a:ext uri="{FF2B5EF4-FFF2-40B4-BE49-F238E27FC236}">
                  <a16:creationId xmlns:a16="http://schemas.microsoft.com/office/drawing/2014/main" id="{CB745E4F-C634-47B9-9B6A-D2F17626FBAC}"/>
                </a:ext>
              </a:extLst>
            </p:cNvPr>
            <p:cNvSpPr/>
            <p:nvPr/>
          </p:nvSpPr>
          <p:spPr>
            <a:xfrm>
              <a:off x="2886837" y="4273923"/>
              <a:ext cx="53867" cy="169946"/>
            </a:xfrm>
            <a:custGeom>
              <a:avLst/>
              <a:gdLst/>
              <a:ahLst/>
              <a:cxnLst/>
              <a:rect l="l" t="t" r="r" b="b"/>
              <a:pathLst>
                <a:path w="1691" h="5335" extrusionOk="0">
                  <a:moveTo>
                    <a:pt x="1179" y="346"/>
                  </a:moveTo>
                  <a:cubicBezTo>
                    <a:pt x="1203" y="346"/>
                    <a:pt x="1250" y="382"/>
                    <a:pt x="1250" y="417"/>
                  </a:cubicBezTo>
                  <a:lnTo>
                    <a:pt x="1250" y="644"/>
                  </a:lnTo>
                  <a:lnTo>
                    <a:pt x="464" y="644"/>
                  </a:lnTo>
                  <a:lnTo>
                    <a:pt x="464" y="417"/>
                  </a:lnTo>
                  <a:cubicBezTo>
                    <a:pt x="452" y="382"/>
                    <a:pt x="488" y="346"/>
                    <a:pt x="524" y="346"/>
                  </a:cubicBezTo>
                  <a:close/>
                  <a:moveTo>
                    <a:pt x="1131" y="4275"/>
                  </a:moveTo>
                  <a:lnTo>
                    <a:pt x="845" y="4965"/>
                  </a:lnTo>
                  <a:lnTo>
                    <a:pt x="583" y="4275"/>
                  </a:lnTo>
                  <a:close/>
                  <a:moveTo>
                    <a:pt x="512" y="1"/>
                  </a:moveTo>
                  <a:cubicBezTo>
                    <a:pt x="298" y="1"/>
                    <a:pt x="119" y="179"/>
                    <a:pt x="119" y="405"/>
                  </a:cubicBezTo>
                  <a:lnTo>
                    <a:pt x="119" y="751"/>
                  </a:lnTo>
                  <a:cubicBezTo>
                    <a:pt x="36" y="822"/>
                    <a:pt x="0" y="929"/>
                    <a:pt x="0" y="1036"/>
                  </a:cubicBezTo>
                  <a:lnTo>
                    <a:pt x="0" y="3870"/>
                  </a:lnTo>
                  <a:cubicBezTo>
                    <a:pt x="0" y="4025"/>
                    <a:pt x="71" y="4156"/>
                    <a:pt x="191" y="4215"/>
                  </a:cubicBezTo>
                  <a:lnTo>
                    <a:pt x="560" y="5144"/>
                  </a:lnTo>
                  <a:cubicBezTo>
                    <a:pt x="607" y="5263"/>
                    <a:pt x="726" y="5335"/>
                    <a:pt x="845" y="5335"/>
                  </a:cubicBezTo>
                  <a:cubicBezTo>
                    <a:pt x="976" y="5335"/>
                    <a:pt x="1084" y="5263"/>
                    <a:pt x="1131" y="5144"/>
                  </a:cubicBezTo>
                  <a:lnTo>
                    <a:pt x="1500" y="4215"/>
                  </a:lnTo>
                  <a:cubicBezTo>
                    <a:pt x="1619" y="4144"/>
                    <a:pt x="1691" y="4025"/>
                    <a:pt x="1691" y="3870"/>
                  </a:cubicBezTo>
                  <a:lnTo>
                    <a:pt x="1691" y="3084"/>
                  </a:lnTo>
                  <a:cubicBezTo>
                    <a:pt x="1691" y="3001"/>
                    <a:pt x="1619" y="2918"/>
                    <a:pt x="1524" y="2918"/>
                  </a:cubicBezTo>
                  <a:cubicBezTo>
                    <a:pt x="1441" y="2918"/>
                    <a:pt x="1369" y="3001"/>
                    <a:pt x="1369" y="3084"/>
                  </a:cubicBezTo>
                  <a:lnTo>
                    <a:pt x="1369" y="3870"/>
                  </a:lnTo>
                  <a:cubicBezTo>
                    <a:pt x="1369" y="3906"/>
                    <a:pt x="1334" y="3953"/>
                    <a:pt x="1286" y="3953"/>
                  </a:cubicBezTo>
                  <a:lnTo>
                    <a:pt x="393" y="3953"/>
                  </a:lnTo>
                  <a:cubicBezTo>
                    <a:pt x="369" y="3953"/>
                    <a:pt x="322" y="3918"/>
                    <a:pt x="322" y="3870"/>
                  </a:cubicBezTo>
                  <a:lnTo>
                    <a:pt x="322" y="1036"/>
                  </a:lnTo>
                  <a:cubicBezTo>
                    <a:pt x="322" y="1001"/>
                    <a:pt x="357" y="953"/>
                    <a:pt x="393" y="953"/>
                  </a:cubicBezTo>
                  <a:lnTo>
                    <a:pt x="1286" y="953"/>
                  </a:lnTo>
                  <a:cubicBezTo>
                    <a:pt x="1322" y="953"/>
                    <a:pt x="1369" y="989"/>
                    <a:pt x="1369" y="1036"/>
                  </a:cubicBezTo>
                  <a:lnTo>
                    <a:pt x="1369" y="2358"/>
                  </a:lnTo>
                  <a:cubicBezTo>
                    <a:pt x="1369" y="2441"/>
                    <a:pt x="1441" y="2525"/>
                    <a:pt x="1524" y="2525"/>
                  </a:cubicBezTo>
                  <a:cubicBezTo>
                    <a:pt x="1619" y="2525"/>
                    <a:pt x="1691" y="2441"/>
                    <a:pt x="1691" y="2358"/>
                  </a:cubicBezTo>
                  <a:lnTo>
                    <a:pt x="1691" y="1036"/>
                  </a:lnTo>
                  <a:cubicBezTo>
                    <a:pt x="1691" y="929"/>
                    <a:pt x="1643" y="822"/>
                    <a:pt x="1572" y="751"/>
                  </a:cubicBezTo>
                  <a:lnTo>
                    <a:pt x="1572" y="405"/>
                  </a:lnTo>
                  <a:cubicBezTo>
                    <a:pt x="1572" y="179"/>
                    <a:pt x="1393" y="1"/>
                    <a:pt x="1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8;p59">
              <a:extLst>
                <a:ext uri="{FF2B5EF4-FFF2-40B4-BE49-F238E27FC236}">
                  <a16:creationId xmlns:a16="http://schemas.microsoft.com/office/drawing/2014/main" id="{639C8B29-6482-4332-9355-997490F5396E}"/>
                </a:ext>
              </a:extLst>
            </p:cNvPr>
            <p:cNvSpPr/>
            <p:nvPr/>
          </p:nvSpPr>
          <p:spPr>
            <a:xfrm>
              <a:off x="2815131" y="4273923"/>
              <a:ext cx="57307" cy="279942"/>
            </a:xfrm>
            <a:custGeom>
              <a:avLst/>
              <a:gdLst/>
              <a:ahLst/>
              <a:cxnLst/>
              <a:rect l="l" t="t" r="r" b="b"/>
              <a:pathLst>
                <a:path w="1799" h="8788" extrusionOk="0">
                  <a:moveTo>
                    <a:pt x="906" y="382"/>
                  </a:moveTo>
                  <a:lnTo>
                    <a:pt x="1251" y="1239"/>
                  </a:lnTo>
                  <a:lnTo>
                    <a:pt x="572" y="1239"/>
                  </a:lnTo>
                  <a:lnTo>
                    <a:pt x="906" y="382"/>
                  </a:lnTo>
                  <a:close/>
                  <a:moveTo>
                    <a:pt x="751" y="1548"/>
                  </a:moveTo>
                  <a:lnTo>
                    <a:pt x="751" y="7466"/>
                  </a:lnTo>
                  <a:lnTo>
                    <a:pt x="346" y="7466"/>
                  </a:lnTo>
                  <a:lnTo>
                    <a:pt x="346" y="1644"/>
                  </a:lnTo>
                  <a:cubicBezTo>
                    <a:pt x="346" y="1596"/>
                    <a:pt x="394" y="1548"/>
                    <a:pt x="429" y="1548"/>
                  </a:cubicBezTo>
                  <a:close/>
                  <a:moveTo>
                    <a:pt x="1382" y="1572"/>
                  </a:moveTo>
                  <a:cubicBezTo>
                    <a:pt x="1430" y="1572"/>
                    <a:pt x="1477" y="1608"/>
                    <a:pt x="1477" y="1656"/>
                  </a:cubicBezTo>
                  <a:lnTo>
                    <a:pt x="1477" y="7478"/>
                  </a:lnTo>
                  <a:lnTo>
                    <a:pt x="1072" y="7478"/>
                  </a:lnTo>
                  <a:lnTo>
                    <a:pt x="1072" y="1572"/>
                  </a:lnTo>
                  <a:close/>
                  <a:moveTo>
                    <a:pt x="1489" y="7787"/>
                  </a:moveTo>
                  <a:lnTo>
                    <a:pt x="1489" y="8359"/>
                  </a:lnTo>
                  <a:cubicBezTo>
                    <a:pt x="1477" y="8418"/>
                    <a:pt x="1441" y="8442"/>
                    <a:pt x="1382" y="8442"/>
                  </a:cubicBezTo>
                  <a:lnTo>
                    <a:pt x="429" y="8442"/>
                  </a:lnTo>
                  <a:cubicBezTo>
                    <a:pt x="394" y="8442"/>
                    <a:pt x="346" y="8394"/>
                    <a:pt x="346" y="8359"/>
                  </a:cubicBezTo>
                  <a:lnTo>
                    <a:pt x="346" y="7787"/>
                  </a:lnTo>
                  <a:close/>
                  <a:moveTo>
                    <a:pt x="906" y="1"/>
                  </a:moveTo>
                  <a:cubicBezTo>
                    <a:pt x="775" y="1"/>
                    <a:pt x="656" y="84"/>
                    <a:pt x="608" y="215"/>
                  </a:cubicBezTo>
                  <a:lnTo>
                    <a:pt x="179" y="1310"/>
                  </a:lnTo>
                  <a:cubicBezTo>
                    <a:pt x="72" y="1394"/>
                    <a:pt x="13" y="1513"/>
                    <a:pt x="13" y="1656"/>
                  </a:cubicBezTo>
                  <a:lnTo>
                    <a:pt x="13" y="8371"/>
                  </a:lnTo>
                  <a:cubicBezTo>
                    <a:pt x="1" y="8597"/>
                    <a:pt x="191" y="8787"/>
                    <a:pt x="429" y="8787"/>
                  </a:cubicBezTo>
                  <a:lnTo>
                    <a:pt x="1382" y="8787"/>
                  </a:lnTo>
                  <a:cubicBezTo>
                    <a:pt x="1620" y="8787"/>
                    <a:pt x="1799" y="8597"/>
                    <a:pt x="1799" y="8371"/>
                  </a:cubicBezTo>
                  <a:lnTo>
                    <a:pt x="1799" y="1656"/>
                  </a:lnTo>
                  <a:cubicBezTo>
                    <a:pt x="1799" y="1525"/>
                    <a:pt x="1727" y="1394"/>
                    <a:pt x="1632" y="1310"/>
                  </a:cubicBezTo>
                  <a:lnTo>
                    <a:pt x="1203" y="215"/>
                  </a:lnTo>
                  <a:cubicBezTo>
                    <a:pt x="1168" y="96"/>
                    <a:pt x="1037" y="1"/>
                    <a:pt x="90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09;p59">
              <a:extLst>
                <a:ext uri="{FF2B5EF4-FFF2-40B4-BE49-F238E27FC236}">
                  <a16:creationId xmlns:a16="http://schemas.microsoft.com/office/drawing/2014/main" id="{E1CD3D33-DF4C-406F-888A-277BFDDACC1D}"/>
                </a:ext>
              </a:extLst>
            </p:cNvPr>
            <p:cNvSpPr/>
            <p:nvPr/>
          </p:nvSpPr>
          <p:spPr>
            <a:xfrm>
              <a:off x="2883396" y="4463173"/>
              <a:ext cx="60333" cy="90691"/>
            </a:xfrm>
            <a:custGeom>
              <a:avLst/>
              <a:gdLst/>
              <a:ahLst/>
              <a:cxnLst/>
              <a:rect l="l" t="t" r="r" b="b"/>
              <a:pathLst>
                <a:path w="1894" h="2847" extrusionOk="0">
                  <a:moveTo>
                    <a:pt x="1322" y="310"/>
                  </a:moveTo>
                  <a:cubicBezTo>
                    <a:pt x="1370" y="310"/>
                    <a:pt x="1418" y="358"/>
                    <a:pt x="1418" y="406"/>
                  </a:cubicBezTo>
                  <a:lnTo>
                    <a:pt x="1418" y="584"/>
                  </a:lnTo>
                  <a:lnTo>
                    <a:pt x="513" y="584"/>
                  </a:lnTo>
                  <a:lnTo>
                    <a:pt x="513" y="406"/>
                  </a:lnTo>
                  <a:cubicBezTo>
                    <a:pt x="513" y="358"/>
                    <a:pt x="537" y="310"/>
                    <a:pt x="596" y="310"/>
                  </a:cubicBezTo>
                  <a:close/>
                  <a:moveTo>
                    <a:pt x="1477" y="929"/>
                  </a:moveTo>
                  <a:cubicBezTo>
                    <a:pt x="1513" y="929"/>
                    <a:pt x="1561" y="965"/>
                    <a:pt x="1561" y="1013"/>
                  </a:cubicBezTo>
                  <a:lnTo>
                    <a:pt x="1561" y="2418"/>
                  </a:lnTo>
                  <a:cubicBezTo>
                    <a:pt x="1561" y="2453"/>
                    <a:pt x="1525" y="2501"/>
                    <a:pt x="1477" y="2501"/>
                  </a:cubicBezTo>
                  <a:lnTo>
                    <a:pt x="430" y="2501"/>
                  </a:lnTo>
                  <a:cubicBezTo>
                    <a:pt x="394" y="2501"/>
                    <a:pt x="346" y="2453"/>
                    <a:pt x="346" y="2418"/>
                  </a:cubicBezTo>
                  <a:lnTo>
                    <a:pt x="346" y="1013"/>
                  </a:lnTo>
                  <a:cubicBezTo>
                    <a:pt x="346" y="965"/>
                    <a:pt x="382" y="929"/>
                    <a:pt x="430" y="929"/>
                  </a:cubicBezTo>
                  <a:close/>
                  <a:moveTo>
                    <a:pt x="596" y="1"/>
                  </a:moveTo>
                  <a:cubicBezTo>
                    <a:pt x="358" y="1"/>
                    <a:pt x="179" y="191"/>
                    <a:pt x="179" y="418"/>
                  </a:cubicBezTo>
                  <a:lnTo>
                    <a:pt x="179" y="691"/>
                  </a:lnTo>
                  <a:cubicBezTo>
                    <a:pt x="72" y="763"/>
                    <a:pt x="13" y="882"/>
                    <a:pt x="13" y="1013"/>
                  </a:cubicBezTo>
                  <a:lnTo>
                    <a:pt x="13" y="2430"/>
                  </a:lnTo>
                  <a:cubicBezTo>
                    <a:pt x="1" y="2656"/>
                    <a:pt x="191" y="2846"/>
                    <a:pt x="430" y="2846"/>
                  </a:cubicBezTo>
                  <a:lnTo>
                    <a:pt x="1477" y="2846"/>
                  </a:lnTo>
                  <a:cubicBezTo>
                    <a:pt x="1715" y="2846"/>
                    <a:pt x="1894" y="2656"/>
                    <a:pt x="1894" y="2430"/>
                  </a:cubicBezTo>
                  <a:lnTo>
                    <a:pt x="1894" y="1013"/>
                  </a:lnTo>
                  <a:cubicBezTo>
                    <a:pt x="1894" y="882"/>
                    <a:pt x="1834" y="763"/>
                    <a:pt x="1727" y="691"/>
                  </a:cubicBezTo>
                  <a:lnTo>
                    <a:pt x="1727" y="418"/>
                  </a:lnTo>
                  <a:cubicBezTo>
                    <a:pt x="1727" y="179"/>
                    <a:pt x="1537" y="1"/>
                    <a:pt x="1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10;p59">
              <a:extLst>
                <a:ext uri="{FF2B5EF4-FFF2-40B4-BE49-F238E27FC236}">
                  <a16:creationId xmlns:a16="http://schemas.microsoft.com/office/drawing/2014/main" id="{F197D0BF-383E-4154-B51C-6E5D16295A65}"/>
                </a:ext>
              </a:extLst>
            </p:cNvPr>
            <p:cNvSpPr/>
            <p:nvPr/>
          </p:nvSpPr>
          <p:spPr>
            <a:xfrm>
              <a:off x="2955835" y="4273923"/>
              <a:ext cx="202948" cy="281439"/>
            </a:xfrm>
            <a:custGeom>
              <a:avLst/>
              <a:gdLst/>
              <a:ahLst/>
              <a:cxnLst/>
              <a:rect l="l" t="t" r="r" b="b"/>
              <a:pathLst>
                <a:path w="6371" h="8835" extrusionOk="0">
                  <a:moveTo>
                    <a:pt x="5692" y="524"/>
                  </a:moveTo>
                  <a:cubicBezTo>
                    <a:pt x="5883" y="524"/>
                    <a:pt x="6037" y="679"/>
                    <a:pt x="6037" y="870"/>
                  </a:cubicBezTo>
                  <a:lnTo>
                    <a:pt x="6037" y="7966"/>
                  </a:lnTo>
                  <a:cubicBezTo>
                    <a:pt x="6037" y="8156"/>
                    <a:pt x="5883" y="8311"/>
                    <a:pt x="5692" y="8311"/>
                  </a:cubicBezTo>
                  <a:lnTo>
                    <a:pt x="1811" y="8311"/>
                  </a:lnTo>
                  <a:lnTo>
                    <a:pt x="1811" y="524"/>
                  </a:lnTo>
                  <a:close/>
                  <a:moveTo>
                    <a:pt x="1465" y="346"/>
                  </a:moveTo>
                  <a:lnTo>
                    <a:pt x="1465" y="8490"/>
                  </a:lnTo>
                  <a:lnTo>
                    <a:pt x="1227" y="8490"/>
                  </a:lnTo>
                  <a:lnTo>
                    <a:pt x="1227" y="346"/>
                  </a:lnTo>
                  <a:close/>
                  <a:moveTo>
                    <a:pt x="1215" y="1"/>
                  </a:moveTo>
                  <a:cubicBezTo>
                    <a:pt x="1096" y="1"/>
                    <a:pt x="965" y="72"/>
                    <a:pt x="930" y="179"/>
                  </a:cubicBezTo>
                  <a:lnTo>
                    <a:pt x="418" y="179"/>
                  </a:lnTo>
                  <a:cubicBezTo>
                    <a:pt x="180" y="179"/>
                    <a:pt x="1" y="370"/>
                    <a:pt x="1" y="596"/>
                  </a:cubicBezTo>
                  <a:lnTo>
                    <a:pt x="1" y="2358"/>
                  </a:lnTo>
                  <a:cubicBezTo>
                    <a:pt x="1" y="2441"/>
                    <a:pt x="84" y="2513"/>
                    <a:pt x="168" y="2513"/>
                  </a:cubicBezTo>
                  <a:cubicBezTo>
                    <a:pt x="263" y="2513"/>
                    <a:pt x="334" y="2441"/>
                    <a:pt x="334" y="2358"/>
                  </a:cubicBezTo>
                  <a:lnTo>
                    <a:pt x="334" y="596"/>
                  </a:lnTo>
                  <a:cubicBezTo>
                    <a:pt x="334" y="548"/>
                    <a:pt x="382" y="513"/>
                    <a:pt x="418" y="513"/>
                  </a:cubicBezTo>
                  <a:lnTo>
                    <a:pt x="882" y="513"/>
                  </a:lnTo>
                  <a:lnTo>
                    <a:pt x="882" y="8287"/>
                  </a:lnTo>
                  <a:lnTo>
                    <a:pt x="418" y="8287"/>
                  </a:lnTo>
                  <a:cubicBezTo>
                    <a:pt x="382" y="8287"/>
                    <a:pt x="334" y="8252"/>
                    <a:pt x="334" y="8204"/>
                  </a:cubicBezTo>
                  <a:lnTo>
                    <a:pt x="334" y="3072"/>
                  </a:lnTo>
                  <a:cubicBezTo>
                    <a:pt x="334" y="2977"/>
                    <a:pt x="263" y="2906"/>
                    <a:pt x="168" y="2906"/>
                  </a:cubicBezTo>
                  <a:cubicBezTo>
                    <a:pt x="84" y="2906"/>
                    <a:pt x="1" y="2977"/>
                    <a:pt x="1" y="3072"/>
                  </a:cubicBezTo>
                  <a:lnTo>
                    <a:pt x="1" y="8204"/>
                  </a:lnTo>
                  <a:cubicBezTo>
                    <a:pt x="1" y="8454"/>
                    <a:pt x="203" y="8656"/>
                    <a:pt x="418" y="8656"/>
                  </a:cubicBezTo>
                  <a:lnTo>
                    <a:pt x="930" y="8656"/>
                  </a:lnTo>
                  <a:cubicBezTo>
                    <a:pt x="989" y="8752"/>
                    <a:pt x="1096" y="8835"/>
                    <a:pt x="1215" y="8835"/>
                  </a:cubicBezTo>
                  <a:lnTo>
                    <a:pt x="1477" y="8835"/>
                  </a:lnTo>
                  <a:cubicBezTo>
                    <a:pt x="1596" y="8835"/>
                    <a:pt x="1715" y="8752"/>
                    <a:pt x="1763" y="8656"/>
                  </a:cubicBezTo>
                  <a:lnTo>
                    <a:pt x="5692" y="8656"/>
                  </a:lnTo>
                  <a:cubicBezTo>
                    <a:pt x="6061" y="8656"/>
                    <a:pt x="6371" y="8359"/>
                    <a:pt x="6371" y="7966"/>
                  </a:cubicBezTo>
                  <a:lnTo>
                    <a:pt x="6371" y="870"/>
                  </a:lnTo>
                  <a:cubicBezTo>
                    <a:pt x="6371" y="489"/>
                    <a:pt x="6073" y="179"/>
                    <a:pt x="5692" y="179"/>
                  </a:cubicBezTo>
                  <a:lnTo>
                    <a:pt x="1763" y="179"/>
                  </a:lnTo>
                  <a:cubicBezTo>
                    <a:pt x="1704" y="72"/>
                    <a:pt x="1596"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11;p59">
              <a:extLst>
                <a:ext uri="{FF2B5EF4-FFF2-40B4-BE49-F238E27FC236}">
                  <a16:creationId xmlns:a16="http://schemas.microsoft.com/office/drawing/2014/main" id="{92009C2D-ED9B-4C82-B6BF-428D94E22624}"/>
                </a:ext>
              </a:extLst>
            </p:cNvPr>
            <p:cNvSpPr/>
            <p:nvPr/>
          </p:nvSpPr>
          <p:spPr>
            <a:xfrm>
              <a:off x="3098067" y="4511720"/>
              <a:ext cx="29243" cy="10289"/>
            </a:xfrm>
            <a:custGeom>
              <a:avLst/>
              <a:gdLst/>
              <a:ahLst/>
              <a:cxnLst/>
              <a:rect l="l" t="t" r="r" b="b"/>
              <a:pathLst>
                <a:path w="918" h="323" extrusionOk="0">
                  <a:moveTo>
                    <a:pt x="168" y="1"/>
                  </a:moveTo>
                  <a:cubicBezTo>
                    <a:pt x="72" y="1"/>
                    <a:pt x="1" y="72"/>
                    <a:pt x="1" y="156"/>
                  </a:cubicBezTo>
                  <a:cubicBezTo>
                    <a:pt x="1" y="251"/>
                    <a:pt x="72" y="322"/>
                    <a:pt x="168" y="322"/>
                  </a:cubicBezTo>
                  <a:lnTo>
                    <a:pt x="751" y="322"/>
                  </a:lnTo>
                  <a:cubicBezTo>
                    <a:pt x="834" y="322"/>
                    <a:pt x="918" y="251"/>
                    <a:pt x="918" y="156"/>
                  </a:cubicBezTo>
                  <a:cubicBezTo>
                    <a:pt x="918" y="72"/>
                    <a:pt x="834" y="1"/>
                    <a:pt x="7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12;p59">
              <a:extLst>
                <a:ext uri="{FF2B5EF4-FFF2-40B4-BE49-F238E27FC236}">
                  <a16:creationId xmlns:a16="http://schemas.microsoft.com/office/drawing/2014/main" id="{F62C1309-6DC0-4690-B370-8223D3AEE8F8}"/>
                </a:ext>
              </a:extLst>
            </p:cNvPr>
            <p:cNvSpPr/>
            <p:nvPr/>
          </p:nvSpPr>
          <p:spPr>
            <a:xfrm>
              <a:off x="3115906" y="4497704"/>
              <a:ext cx="10257" cy="10640"/>
            </a:xfrm>
            <a:custGeom>
              <a:avLst/>
              <a:gdLst/>
              <a:ahLst/>
              <a:cxnLst/>
              <a:rect l="l" t="t" r="r" b="b"/>
              <a:pathLst>
                <a:path w="322" h="334" extrusionOk="0">
                  <a:moveTo>
                    <a:pt x="155" y="0"/>
                  </a:moveTo>
                  <a:cubicBezTo>
                    <a:pt x="72" y="0"/>
                    <a:pt x="0" y="84"/>
                    <a:pt x="0" y="167"/>
                  </a:cubicBezTo>
                  <a:cubicBezTo>
                    <a:pt x="0" y="262"/>
                    <a:pt x="72" y="334"/>
                    <a:pt x="155" y="334"/>
                  </a:cubicBezTo>
                  <a:cubicBezTo>
                    <a:pt x="250" y="334"/>
                    <a:pt x="322" y="262"/>
                    <a:pt x="322" y="167"/>
                  </a:cubicBezTo>
                  <a:cubicBezTo>
                    <a:pt x="322" y="84"/>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13;p59">
              <a:extLst>
                <a:ext uri="{FF2B5EF4-FFF2-40B4-BE49-F238E27FC236}">
                  <a16:creationId xmlns:a16="http://schemas.microsoft.com/office/drawing/2014/main" id="{EAF3C623-E71E-4E23-941D-6D6C295A3E5C}"/>
                </a:ext>
              </a:extLst>
            </p:cNvPr>
            <p:cNvSpPr/>
            <p:nvPr/>
          </p:nvSpPr>
          <p:spPr>
            <a:xfrm>
              <a:off x="2810958" y="4563676"/>
              <a:ext cx="353145" cy="72120"/>
            </a:xfrm>
            <a:custGeom>
              <a:avLst/>
              <a:gdLst/>
              <a:ahLst/>
              <a:cxnLst/>
              <a:rect l="l" t="t" r="r" b="b"/>
              <a:pathLst>
                <a:path w="11086" h="2264" extrusionOk="0">
                  <a:moveTo>
                    <a:pt x="418" y="1"/>
                  </a:moveTo>
                  <a:cubicBezTo>
                    <a:pt x="179" y="1"/>
                    <a:pt x="1" y="191"/>
                    <a:pt x="1" y="418"/>
                  </a:cubicBezTo>
                  <a:lnTo>
                    <a:pt x="1" y="1846"/>
                  </a:lnTo>
                  <a:cubicBezTo>
                    <a:pt x="1" y="2085"/>
                    <a:pt x="191" y="2263"/>
                    <a:pt x="418" y="2263"/>
                  </a:cubicBezTo>
                  <a:lnTo>
                    <a:pt x="8442" y="2263"/>
                  </a:lnTo>
                  <a:cubicBezTo>
                    <a:pt x="8526" y="2263"/>
                    <a:pt x="8597" y="2192"/>
                    <a:pt x="8597" y="2096"/>
                  </a:cubicBezTo>
                  <a:cubicBezTo>
                    <a:pt x="8597" y="2013"/>
                    <a:pt x="8526" y="1930"/>
                    <a:pt x="8442" y="1930"/>
                  </a:cubicBezTo>
                  <a:lnTo>
                    <a:pt x="418" y="1930"/>
                  </a:lnTo>
                  <a:cubicBezTo>
                    <a:pt x="370" y="1930"/>
                    <a:pt x="322" y="1894"/>
                    <a:pt x="322" y="1846"/>
                  </a:cubicBezTo>
                  <a:lnTo>
                    <a:pt x="322" y="418"/>
                  </a:lnTo>
                  <a:cubicBezTo>
                    <a:pt x="322" y="370"/>
                    <a:pt x="370" y="322"/>
                    <a:pt x="418" y="322"/>
                  </a:cubicBezTo>
                  <a:lnTo>
                    <a:pt x="1037" y="322"/>
                  </a:lnTo>
                  <a:lnTo>
                    <a:pt x="1037" y="584"/>
                  </a:lnTo>
                  <a:cubicBezTo>
                    <a:pt x="1037" y="668"/>
                    <a:pt x="1120" y="739"/>
                    <a:pt x="1203" y="739"/>
                  </a:cubicBezTo>
                  <a:cubicBezTo>
                    <a:pt x="1299" y="739"/>
                    <a:pt x="1370" y="668"/>
                    <a:pt x="1370" y="584"/>
                  </a:cubicBezTo>
                  <a:lnTo>
                    <a:pt x="1370" y="322"/>
                  </a:lnTo>
                  <a:lnTo>
                    <a:pt x="1834" y="322"/>
                  </a:lnTo>
                  <a:lnTo>
                    <a:pt x="1834" y="584"/>
                  </a:lnTo>
                  <a:cubicBezTo>
                    <a:pt x="1834" y="668"/>
                    <a:pt x="1906" y="739"/>
                    <a:pt x="1989" y="739"/>
                  </a:cubicBezTo>
                  <a:cubicBezTo>
                    <a:pt x="2084" y="739"/>
                    <a:pt x="2156" y="668"/>
                    <a:pt x="2156" y="584"/>
                  </a:cubicBezTo>
                  <a:lnTo>
                    <a:pt x="2156" y="322"/>
                  </a:lnTo>
                  <a:lnTo>
                    <a:pt x="2620" y="322"/>
                  </a:lnTo>
                  <a:lnTo>
                    <a:pt x="2620" y="584"/>
                  </a:lnTo>
                  <a:cubicBezTo>
                    <a:pt x="2620" y="668"/>
                    <a:pt x="2692" y="739"/>
                    <a:pt x="2787" y="739"/>
                  </a:cubicBezTo>
                  <a:cubicBezTo>
                    <a:pt x="2870" y="739"/>
                    <a:pt x="2942" y="668"/>
                    <a:pt x="2942" y="584"/>
                  </a:cubicBezTo>
                  <a:lnTo>
                    <a:pt x="2942" y="322"/>
                  </a:lnTo>
                  <a:lnTo>
                    <a:pt x="3406" y="322"/>
                  </a:lnTo>
                  <a:lnTo>
                    <a:pt x="3406" y="584"/>
                  </a:lnTo>
                  <a:cubicBezTo>
                    <a:pt x="3406" y="668"/>
                    <a:pt x="3477" y="739"/>
                    <a:pt x="3573" y="739"/>
                  </a:cubicBezTo>
                  <a:cubicBezTo>
                    <a:pt x="3656" y="739"/>
                    <a:pt x="3739" y="668"/>
                    <a:pt x="3739" y="584"/>
                  </a:cubicBezTo>
                  <a:lnTo>
                    <a:pt x="3739" y="322"/>
                  </a:lnTo>
                  <a:lnTo>
                    <a:pt x="4192" y="322"/>
                  </a:lnTo>
                  <a:lnTo>
                    <a:pt x="4192" y="584"/>
                  </a:lnTo>
                  <a:cubicBezTo>
                    <a:pt x="4192" y="668"/>
                    <a:pt x="4275" y="739"/>
                    <a:pt x="4358" y="739"/>
                  </a:cubicBezTo>
                  <a:cubicBezTo>
                    <a:pt x="4454" y="739"/>
                    <a:pt x="4525" y="668"/>
                    <a:pt x="4525" y="584"/>
                  </a:cubicBezTo>
                  <a:lnTo>
                    <a:pt x="4525" y="322"/>
                  </a:lnTo>
                  <a:lnTo>
                    <a:pt x="4990" y="322"/>
                  </a:lnTo>
                  <a:lnTo>
                    <a:pt x="4990" y="584"/>
                  </a:lnTo>
                  <a:cubicBezTo>
                    <a:pt x="4990" y="668"/>
                    <a:pt x="5061" y="739"/>
                    <a:pt x="5144" y="739"/>
                  </a:cubicBezTo>
                  <a:cubicBezTo>
                    <a:pt x="5240" y="739"/>
                    <a:pt x="5311" y="668"/>
                    <a:pt x="5311" y="584"/>
                  </a:cubicBezTo>
                  <a:lnTo>
                    <a:pt x="5311" y="322"/>
                  </a:lnTo>
                  <a:lnTo>
                    <a:pt x="5775" y="322"/>
                  </a:lnTo>
                  <a:lnTo>
                    <a:pt x="5775" y="584"/>
                  </a:lnTo>
                  <a:cubicBezTo>
                    <a:pt x="5775" y="668"/>
                    <a:pt x="5847" y="739"/>
                    <a:pt x="5942" y="739"/>
                  </a:cubicBezTo>
                  <a:cubicBezTo>
                    <a:pt x="6025" y="739"/>
                    <a:pt x="6097" y="668"/>
                    <a:pt x="6097" y="584"/>
                  </a:cubicBezTo>
                  <a:lnTo>
                    <a:pt x="6097" y="322"/>
                  </a:lnTo>
                  <a:lnTo>
                    <a:pt x="6561" y="322"/>
                  </a:lnTo>
                  <a:lnTo>
                    <a:pt x="6561" y="584"/>
                  </a:lnTo>
                  <a:cubicBezTo>
                    <a:pt x="6561" y="668"/>
                    <a:pt x="6633" y="739"/>
                    <a:pt x="6728" y="739"/>
                  </a:cubicBezTo>
                  <a:cubicBezTo>
                    <a:pt x="6811" y="739"/>
                    <a:pt x="6895" y="668"/>
                    <a:pt x="6895" y="584"/>
                  </a:cubicBezTo>
                  <a:lnTo>
                    <a:pt x="6895" y="322"/>
                  </a:lnTo>
                  <a:lnTo>
                    <a:pt x="7347" y="322"/>
                  </a:lnTo>
                  <a:lnTo>
                    <a:pt x="7347" y="584"/>
                  </a:lnTo>
                  <a:cubicBezTo>
                    <a:pt x="7347" y="668"/>
                    <a:pt x="7430" y="739"/>
                    <a:pt x="7514" y="739"/>
                  </a:cubicBezTo>
                  <a:cubicBezTo>
                    <a:pt x="7609" y="739"/>
                    <a:pt x="7680" y="668"/>
                    <a:pt x="7680" y="584"/>
                  </a:cubicBezTo>
                  <a:lnTo>
                    <a:pt x="7680" y="322"/>
                  </a:lnTo>
                  <a:lnTo>
                    <a:pt x="8145" y="322"/>
                  </a:lnTo>
                  <a:lnTo>
                    <a:pt x="8145" y="584"/>
                  </a:lnTo>
                  <a:cubicBezTo>
                    <a:pt x="8145" y="668"/>
                    <a:pt x="8216" y="739"/>
                    <a:pt x="8299" y="739"/>
                  </a:cubicBezTo>
                  <a:cubicBezTo>
                    <a:pt x="8395" y="739"/>
                    <a:pt x="8466" y="668"/>
                    <a:pt x="8466" y="584"/>
                  </a:cubicBezTo>
                  <a:lnTo>
                    <a:pt x="8466" y="322"/>
                  </a:lnTo>
                  <a:lnTo>
                    <a:pt x="8930" y="322"/>
                  </a:lnTo>
                  <a:lnTo>
                    <a:pt x="8930" y="584"/>
                  </a:lnTo>
                  <a:cubicBezTo>
                    <a:pt x="8930" y="668"/>
                    <a:pt x="9002" y="739"/>
                    <a:pt x="9097" y="739"/>
                  </a:cubicBezTo>
                  <a:cubicBezTo>
                    <a:pt x="9181" y="739"/>
                    <a:pt x="9252" y="668"/>
                    <a:pt x="9252" y="584"/>
                  </a:cubicBezTo>
                  <a:lnTo>
                    <a:pt x="9252" y="322"/>
                  </a:lnTo>
                  <a:lnTo>
                    <a:pt x="9716" y="322"/>
                  </a:lnTo>
                  <a:lnTo>
                    <a:pt x="9716" y="584"/>
                  </a:lnTo>
                  <a:cubicBezTo>
                    <a:pt x="9716" y="668"/>
                    <a:pt x="9788" y="739"/>
                    <a:pt x="9883" y="739"/>
                  </a:cubicBezTo>
                  <a:cubicBezTo>
                    <a:pt x="9966" y="739"/>
                    <a:pt x="10050" y="668"/>
                    <a:pt x="10050" y="584"/>
                  </a:cubicBezTo>
                  <a:lnTo>
                    <a:pt x="10050" y="322"/>
                  </a:lnTo>
                  <a:lnTo>
                    <a:pt x="10669" y="322"/>
                  </a:lnTo>
                  <a:cubicBezTo>
                    <a:pt x="10716" y="322"/>
                    <a:pt x="10764" y="370"/>
                    <a:pt x="10764" y="418"/>
                  </a:cubicBezTo>
                  <a:lnTo>
                    <a:pt x="10764" y="1846"/>
                  </a:lnTo>
                  <a:cubicBezTo>
                    <a:pt x="10764" y="1894"/>
                    <a:pt x="10716" y="1930"/>
                    <a:pt x="10669" y="1930"/>
                  </a:cubicBezTo>
                  <a:lnTo>
                    <a:pt x="9192" y="1930"/>
                  </a:lnTo>
                  <a:cubicBezTo>
                    <a:pt x="9109" y="1930"/>
                    <a:pt x="9038" y="2013"/>
                    <a:pt x="9038" y="2096"/>
                  </a:cubicBezTo>
                  <a:cubicBezTo>
                    <a:pt x="9038" y="2192"/>
                    <a:pt x="9109" y="2263"/>
                    <a:pt x="9192" y="2263"/>
                  </a:cubicBezTo>
                  <a:lnTo>
                    <a:pt x="10669" y="2263"/>
                  </a:lnTo>
                  <a:cubicBezTo>
                    <a:pt x="10907" y="2263"/>
                    <a:pt x="11086" y="2073"/>
                    <a:pt x="11086" y="1846"/>
                  </a:cubicBezTo>
                  <a:lnTo>
                    <a:pt x="11086" y="418"/>
                  </a:lnTo>
                  <a:cubicBezTo>
                    <a:pt x="11062" y="191"/>
                    <a:pt x="10883" y="1"/>
                    <a:pt x="106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363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C82BD-6A39-49D3-8BC9-7E6090734719}"/>
              </a:ext>
            </a:extLst>
          </p:cNvPr>
          <p:cNvSpPr>
            <a:spLocks noGrp="1"/>
          </p:cNvSpPr>
          <p:nvPr>
            <p:ph type="body" idx="1"/>
          </p:nvPr>
        </p:nvSpPr>
        <p:spPr>
          <a:xfrm>
            <a:off x="618306" y="1254642"/>
            <a:ext cx="7696354" cy="3537098"/>
          </a:xfrm>
        </p:spPr>
        <p:txBody>
          <a:bodyPr/>
          <a:lstStyle/>
          <a:p>
            <a:r>
              <a:rPr lang="en-US" dirty="0" err="1"/>
              <a:t>XGBoost</a:t>
            </a:r>
            <a:r>
              <a:rPr lang="en-US" dirty="0"/>
              <a:t> regressor</a:t>
            </a:r>
          </a:p>
          <a:p>
            <a:pPr marL="152400" indent="0">
              <a:buNone/>
            </a:pPr>
            <a:endParaRPr lang="en-US" dirty="0"/>
          </a:p>
          <a:p>
            <a:endParaRPr lang="en-US" dirty="0"/>
          </a:p>
          <a:p>
            <a:r>
              <a:rPr lang="en-US" dirty="0"/>
              <a:t>LGBM regressor        </a:t>
            </a:r>
          </a:p>
          <a:p>
            <a:pPr marL="152400" indent="0">
              <a:buNone/>
            </a:pPr>
            <a:r>
              <a:rPr lang="en-US" dirty="0"/>
              <a:t>                          </a:t>
            </a:r>
          </a:p>
          <a:p>
            <a:endParaRPr lang="en-US" dirty="0"/>
          </a:p>
          <a:p>
            <a:r>
              <a:rPr lang="en-US" dirty="0"/>
              <a:t>Linear regression     </a:t>
            </a:r>
          </a:p>
          <a:p>
            <a:pPr marL="152400" indent="0">
              <a:buNone/>
            </a:pPr>
            <a:r>
              <a:rPr lang="en-US" dirty="0"/>
              <a:t>  </a:t>
            </a:r>
          </a:p>
          <a:p>
            <a:endParaRPr lang="en-US" dirty="0"/>
          </a:p>
          <a:p>
            <a:r>
              <a:rPr lang="en-US" dirty="0"/>
              <a:t>Feed forward neural network </a:t>
            </a:r>
          </a:p>
        </p:txBody>
      </p:sp>
      <p:sp>
        <p:nvSpPr>
          <p:cNvPr id="3" name="Title 2">
            <a:extLst>
              <a:ext uri="{FF2B5EF4-FFF2-40B4-BE49-F238E27FC236}">
                <a16:creationId xmlns:a16="http://schemas.microsoft.com/office/drawing/2014/main" id="{1FB791F4-9899-499B-8872-9CF4DDF3D1F7}"/>
              </a:ext>
            </a:extLst>
          </p:cNvPr>
          <p:cNvSpPr>
            <a:spLocks noGrp="1"/>
          </p:cNvSpPr>
          <p:nvPr>
            <p:ph type="ctrTitle"/>
          </p:nvPr>
        </p:nvSpPr>
        <p:spPr/>
        <p:txBody>
          <a:bodyPr/>
          <a:lstStyle/>
          <a:p>
            <a:r>
              <a:rPr lang="en-US" dirty="0">
                <a:solidFill>
                  <a:srgbClr val="FFC000"/>
                </a:solidFill>
              </a:rPr>
              <a:t>Models </a:t>
            </a:r>
          </a:p>
        </p:txBody>
      </p:sp>
      <p:grpSp>
        <p:nvGrpSpPr>
          <p:cNvPr id="4" name="Google Shape;8571;p54">
            <a:extLst>
              <a:ext uri="{FF2B5EF4-FFF2-40B4-BE49-F238E27FC236}">
                <a16:creationId xmlns:a16="http://schemas.microsoft.com/office/drawing/2014/main" id="{51A7C01F-7C07-4826-BC4B-CDCA000B87E4}"/>
              </a:ext>
            </a:extLst>
          </p:cNvPr>
          <p:cNvGrpSpPr/>
          <p:nvPr/>
        </p:nvGrpSpPr>
        <p:grpSpPr>
          <a:xfrm>
            <a:off x="5734477" y="1350677"/>
            <a:ext cx="1452710" cy="651923"/>
            <a:chOff x="803162" y="2667727"/>
            <a:chExt cx="1411906" cy="633611"/>
          </a:xfrm>
        </p:grpSpPr>
        <p:cxnSp>
          <p:nvCxnSpPr>
            <p:cNvPr id="5" name="Google Shape;8572;p54">
              <a:extLst>
                <a:ext uri="{FF2B5EF4-FFF2-40B4-BE49-F238E27FC236}">
                  <a16:creationId xmlns:a16="http://schemas.microsoft.com/office/drawing/2014/main" id="{2A0A288B-4270-4178-B59C-868D7E206E42}"/>
                </a:ext>
              </a:extLst>
            </p:cNvPr>
            <p:cNvCxnSpPr>
              <a:stCxn id="17" idx="2"/>
              <a:endCxn id="1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6" name="Google Shape;8575;p54">
              <a:extLst>
                <a:ext uri="{FF2B5EF4-FFF2-40B4-BE49-F238E27FC236}">
                  <a16:creationId xmlns:a16="http://schemas.microsoft.com/office/drawing/2014/main" id="{DB501272-B765-4772-9E4B-8A8C2C76DFB5}"/>
                </a:ext>
              </a:extLst>
            </p:cNvPr>
            <p:cNvCxnSpPr>
              <a:stCxn id="16" idx="0"/>
              <a:endCxn id="17"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7" name="Google Shape;8577;p54">
              <a:extLst>
                <a:ext uri="{FF2B5EF4-FFF2-40B4-BE49-F238E27FC236}">
                  <a16:creationId xmlns:a16="http://schemas.microsoft.com/office/drawing/2014/main" id="{52DBA656-C87D-4AA7-AD90-F8122C5B86DF}"/>
                </a:ext>
              </a:extLst>
            </p:cNvPr>
            <p:cNvCxnSpPr>
              <a:stCxn id="16" idx="2"/>
              <a:endCxn id="12"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 name="Google Shape;8579;p54">
              <a:extLst>
                <a:ext uri="{FF2B5EF4-FFF2-40B4-BE49-F238E27FC236}">
                  <a16:creationId xmlns:a16="http://schemas.microsoft.com/office/drawing/2014/main" id="{4102C5F2-29BF-494D-9A30-6F56BB0106AB}"/>
                </a:ext>
              </a:extLst>
            </p:cNvPr>
            <p:cNvCxnSpPr>
              <a:stCxn id="11" idx="0"/>
              <a:endCxn id="16"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9" name="Google Shape;8581;p54">
              <a:extLst>
                <a:ext uri="{FF2B5EF4-FFF2-40B4-BE49-F238E27FC236}">
                  <a16:creationId xmlns:a16="http://schemas.microsoft.com/office/drawing/2014/main" id="{730A53F8-4D91-4C4A-805A-826FACB7D590}"/>
                </a:ext>
              </a:extLst>
            </p:cNvPr>
            <p:cNvCxnSpPr>
              <a:stCxn id="15" idx="2"/>
              <a:endCxn id="14"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0" name="Google Shape;8583;p54">
              <a:extLst>
                <a:ext uri="{FF2B5EF4-FFF2-40B4-BE49-F238E27FC236}">
                  <a16:creationId xmlns:a16="http://schemas.microsoft.com/office/drawing/2014/main" id="{E99F75F7-E8A5-41FE-B960-930A3BD2FE81}"/>
                </a:ext>
              </a:extLst>
            </p:cNvPr>
            <p:cNvCxnSpPr>
              <a:stCxn id="13" idx="0"/>
              <a:endCxn id="1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 name="Google Shape;8580;p54">
              <a:extLst>
                <a:ext uri="{FF2B5EF4-FFF2-40B4-BE49-F238E27FC236}">
                  <a16:creationId xmlns:a16="http://schemas.microsoft.com/office/drawing/2014/main" id="{932064B0-0B87-4AEE-9196-4D345DC13104}"/>
                </a:ext>
              </a:extLst>
            </p:cNvPr>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 name="Google Shape;8578;p54">
              <a:extLst>
                <a:ext uri="{FF2B5EF4-FFF2-40B4-BE49-F238E27FC236}">
                  <a16:creationId xmlns:a16="http://schemas.microsoft.com/office/drawing/2014/main" id="{CC572C3C-F71C-4DB6-84B3-7FF558D6872C}"/>
                </a:ext>
              </a:extLst>
            </p:cNvPr>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 name="Google Shape;8584;p54">
              <a:extLst>
                <a:ext uri="{FF2B5EF4-FFF2-40B4-BE49-F238E27FC236}">
                  <a16:creationId xmlns:a16="http://schemas.microsoft.com/office/drawing/2014/main" id="{324E685D-349A-4B82-95BB-6717C1E17C59}"/>
                </a:ext>
              </a:extLst>
            </p:cNvPr>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4" name="Google Shape;8582;p54">
              <a:extLst>
                <a:ext uri="{FF2B5EF4-FFF2-40B4-BE49-F238E27FC236}">
                  <a16:creationId xmlns:a16="http://schemas.microsoft.com/office/drawing/2014/main" id="{51EB3D8E-6B3A-45C8-B90C-FC19B70B49A2}"/>
                </a:ext>
              </a:extLst>
            </p:cNvPr>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 name="Google Shape;8574;p54">
              <a:extLst>
                <a:ext uri="{FF2B5EF4-FFF2-40B4-BE49-F238E27FC236}">
                  <a16:creationId xmlns:a16="http://schemas.microsoft.com/office/drawing/2014/main" id="{55199F09-444F-4CD2-A2EB-E5C532697AC5}"/>
                </a:ext>
              </a:extLst>
            </p:cNvPr>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6" name="Google Shape;8576;p54">
              <a:extLst>
                <a:ext uri="{FF2B5EF4-FFF2-40B4-BE49-F238E27FC236}">
                  <a16:creationId xmlns:a16="http://schemas.microsoft.com/office/drawing/2014/main" id="{D3AA48A6-2EB0-4A29-98D8-3504D3DBBDCE}"/>
                </a:ext>
              </a:extLst>
            </p:cNvPr>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 name="Google Shape;8573;p54">
              <a:extLst>
                <a:ext uri="{FF2B5EF4-FFF2-40B4-BE49-F238E27FC236}">
                  <a16:creationId xmlns:a16="http://schemas.microsoft.com/office/drawing/2014/main" id="{925B386A-94F6-418D-ADA9-8F6889CD4CED}"/>
                </a:ext>
              </a:extLst>
            </p:cNvPr>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grpSp>
      <p:grpSp>
        <p:nvGrpSpPr>
          <p:cNvPr id="18" name="Google Shape;8815;p54">
            <a:extLst>
              <a:ext uri="{FF2B5EF4-FFF2-40B4-BE49-F238E27FC236}">
                <a16:creationId xmlns:a16="http://schemas.microsoft.com/office/drawing/2014/main" id="{77AD7518-4B8F-44A9-9ECF-FED2A4C15904}"/>
              </a:ext>
            </a:extLst>
          </p:cNvPr>
          <p:cNvGrpSpPr/>
          <p:nvPr/>
        </p:nvGrpSpPr>
        <p:grpSpPr>
          <a:xfrm>
            <a:off x="5753397" y="2717605"/>
            <a:ext cx="1583206" cy="475705"/>
            <a:chOff x="6953919" y="3907920"/>
            <a:chExt cx="1377300" cy="475705"/>
          </a:xfrm>
        </p:grpSpPr>
        <p:cxnSp>
          <p:nvCxnSpPr>
            <p:cNvPr id="19" name="Google Shape;8816;p54">
              <a:extLst>
                <a:ext uri="{FF2B5EF4-FFF2-40B4-BE49-F238E27FC236}">
                  <a16:creationId xmlns:a16="http://schemas.microsoft.com/office/drawing/2014/main" id="{E1ACDFF0-CB3F-4C93-83AC-8719939A9DDB}"/>
                </a:ext>
              </a:extLst>
            </p:cNvPr>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20" name="Google Shape;8817;p54">
              <a:extLst>
                <a:ext uri="{FF2B5EF4-FFF2-40B4-BE49-F238E27FC236}">
                  <a16:creationId xmlns:a16="http://schemas.microsoft.com/office/drawing/2014/main" id="{2F94E536-4AE3-472F-9D0C-17FFFCE135C8}"/>
                </a:ext>
              </a:extLst>
            </p:cNvPr>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21" name="Google Shape;8818;p54">
              <a:extLst>
                <a:ext uri="{FF2B5EF4-FFF2-40B4-BE49-F238E27FC236}">
                  <a16:creationId xmlns:a16="http://schemas.microsoft.com/office/drawing/2014/main" id="{49642257-0C7B-4E28-9CFC-28308A2C093B}"/>
                </a:ext>
              </a:extLst>
            </p:cNvPr>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22" name="Google Shape;8819;p54">
              <a:extLst>
                <a:ext uri="{FF2B5EF4-FFF2-40B4-BE49-F238E27FC236}">
                  <a16:creationId xmlns:a16="http://schemas.microsoft.com/office/drawing/2014/main" id="{017656B3-C708-4F59-AC22-2A4D50A4B568}"/>
                </a:ext>
              </a:extLst>
            </p:cNvPr>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23" name="Google Shape;8820;p54">
              <a:extLst>
                <a:ext uri="{FF2B5EF4-FFF2-40B4-BE49-F238E27FC236}">
                  <a16:creationId xmlns:a16="http://schemas.microsoft.com/office/drawing/2014/main" id="{0AA10007-3581-4E62-B489-76F1FCB64FF0}"/>
                </a:ext>
              </a:extLst>
            </p:cNvPr>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24" name="Google Shape;8636;p54">
            <a:extLst>
              <a:ext uri="{FF2B5EF4-FFF2-40B4-BE49-F238E27FC236}">
                <a16:creationId xmlns:a16="http://schemas.microsoft.com/office/drawing/2014/main" id="{0609ABF4-BE8F-43F2-989F-72660B9670DA}"/>
              </a:ext>
            </a:extLst>
          </p:cNvPr>
          <p:cNvGrpSpPr/>
          <p:nvPr/>
        </p:nvGrpSpPr>
        <p:grpSpPr>
          <a:xfrm>
            <a:off x="5846450" y="3725977"/>
            <a:ext cx="1295882" cy="646587"/>
            <a:chOff x="834100" y="3642869"/>
            <a:chExt cx="1259483" cy="628426"/>
          </a:xfrm>
        </p:grpSpPr>
        <p:sp>
          <p:nvSpPr>
            <p:cNvPr id="25" name="Google Shape;8637;p54">
              <a:extLst>
                <a:ext uri="{FF2B5EF4-FFF2-40B4-BE49-F238E27FC236}">
                  <a16:creationId xmlns:a16="http://schemas.microsoft.com/office/drawing/2014/main" id="{6382195E-9F85-4424-88F5-1C205449491B}"/>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38;p54">
              <a:extLst>
                <a:ext uri="{FF2B5EF4-FFF2-40B4-BE49-F238E27FC236}">
                  <a16:creationId xmlns:a16="http://schemas.microsoft.com/office/drawing/2014/main" id="{A25BA36D-857E-4D20-B630-F6B9E6F21A4B}"/>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39;p54">
              <a:extLst>
                <a:ext uri="{FF2B5EF4-FFF2-40B4-BE49-F238E27FC236}">
                  <a16:creationId xmlns:a16="http://schemas.microsoft.com/office/drawing/2014/main" id="{D6EA6984-EC77-486A-866B-460C5654AE73}"/>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40;p54">
              <a:extLst>
                <a:ext uri="{FF2B5EF4-FFF2-40B4-BE49-F238E27FC236}">
                  <a16:creationId xmlns:a16="http://schemas.microsoft.com/office/drawing/2014/main" id="{4B428FE9-A468-4714-A457-D9F26F569C2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41;p54">
              <a:extLst>
                <a:ext uri="{FF2B5EF4-FFF2-40B4-BE49-F238E27FC236}">
                  <a16:creationId xmlns:a16="http://schemas.microsoft.com/office/drawing/2014/main" id="{337CFC99-707E-4B42-A10A-57EB8BAE3035}"/>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42;p54">
              <a:extLst>
                <a:ext uri="{FF2B5EF4-FFF2-40B4-BE49-F238E27FC236}">
                  <a16:creationId xmlns:a16="http://schemas.microsoft.com/office/drawing/2014/main" id="{89730390-1B3B-407E-9395-E6BD80D3242E}"/>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43;p54">
              <a:extLst>
                <a:ext uri="{FF2B5EF4-FFF2-40B4-BE49-F238E27FC236}">
                  <a16:creationId xmlns:a16="http://schemas.microsoft.com/office/drawing/2014/main" id="{1A96B63D-94A9-481E-8182-95F5CF6BEFC8}"/>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44;p54">
              <a:extLst>
                <a:ext uri="{FF2B5EF4-FFF2-40B4-BE49-F238E27FC236}">
                  <a16:creationId xmlns:a16="http://schemas.microsoft.com/office/drawing/2014/main" id="{4209B36A-C247-404E-930C-196F317F1D1E}"/>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45;p54">
              <a:extLst>
                <a:ext uri="{FF2B5EF4-FFF2-40B4-BE49-F238E27FC236}">
                  <a16:creationId xmlns:a16="http://schemas.microsoft.com/office/drawing/2014/main" id="{AA3EF278-372D-4711-B416-5DDED28619A9}"/>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46;p54">
              <a:extLst>
                <a:ext uri="{FF2B5EF4-FFF2-40B4-BE49-F238E27FC236}">
                  <a16:creationId xmlns:a16="http://schemas.microsoft.com/office/drawing/2014/main" id="{D3B069C7-E4C6-48B5-922A-B56239D6E813}"/>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47;p54">
              <a:extLst>
                <a:ext uri="{FF2B5EF4-FFF2-40B4-BE49-F238E27FC236}">
                  <a16:creationId xmlns:a16="http://schemas.microsoft.com/office/drawing/2014/main" id="{40FB03FF-577E-43B6-8C4A-1EF768D79F25}"/>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48;p54">
              <a:extLst>
                <a:ext uri="{FF2B5EF4-FFF2-40B4-BE49-F238E27FC236}">
                  <a16:creationId xmlns:a16="http://schemas.microsoft.com/office/drawing/2014/main" id="{5C30F4C4-00B3-497B-8266-40311A8CAAF0}"/>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49;p54">
              <a:extLst>
                <a:ext uri="{FF2B5EF4-FFF2-40B4-BE49-F238E27FC236}">
                  <a16:creationId xmlns:a16="http://schemas.microsoft.com/office/drawing/2014/main" id="{CE3794DF-16E8-4B36-AA0D-109E21EA716C}"/>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50;p54">
              <a:extLst>
                <a:ext uri="{FF2B5EF4-FFF2-40B4-BE49-F238E27FC236}">
                  <a16:creationId xmlns:a16="http://schemas.microsoft.com/office/drawing/2014/main" id="{FBEB1827-39E9-448B-823C-3521AB5F6BA8}"/>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51;p54">
              <a:extLst>
                <a:ext uri="{FF2B5EF4-FFF2-40B4-BE49-F238E27FC236}">
                  <a16:creationId xmlns:a16="http://schemas.microsoft.com/office/drawing/2014/main" id="{B3F9EF0A-090F-4B96-813D-7B8292A48DEB}"/>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52;p54">
              <a:extLst>
                <a:ext uri="{FF2B5EF4-FFF2-40B4-BE49-F238E27FC236}">
                  <a16:creationId xmlns:a16="http://schemas.microsoft.com/office/drawing/2014/main" id="{3A316FBA-4A5A-4061-BF78-D988155B71F3}"/>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53;p54">
              <a:extLst>
                <a:ext uri="{FF2B5EF4-FFF2-40B4-BE49-F238E27FC236}">
                  <a16:creationId xmlns:a16="http://schemas.microsoft.com/office/drawing/2014/main" id="{1C7B7C60-D9E5-4B9B-9E6A-2F8E37FEE1D9}"/>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54;p54">
              <a:extLst>
                <a:ext uri="{FF2B5EF4-FFF2-40B4-BE49-F238E27FC236}">
                  <a16:creationId xmlns:a16="http://schemas.microsoft.com/office/drawing/2014/main" id="{70DA4974-078D-4597-9BED-79AA181A7792}"/>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55;p54">
              <a:extLst>
                <a:ext uri="{FF2B5EF4-FFF2-40B4-BE49-F238E27FC236}">
                  <a16:creationId xmlns:a16="http://schemas.microsoft.com/office/drawing/2014/main" id="{9F57E8DE-D39B-43E7-9F9F-15AB11087D78}"/>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656;p54">
              <a:extLst>
                <a:ext uri="{FF2B5EF4-FFF2-40B4-BE49-F238E27FC236}">
                  <a16:creationId xmlns:a16="http://schemas.microsoft.com/office/drawing/2014/main" id="{C30624E0-AA6E-49BB-BE67-2B951D0E14E3}"/>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657;p54">
              <a:extLst>
                <a:ext uri="{FF2B5EF4-FFF2-40B4-BE49-F238E27FC236}">
                  <a16:creationId xmlns:a16="http://schemas.microsoft.com/office/drawing/2014/main" id="{90F46179-A00A-459C-A82F-0ECB62F4894A}"/>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658;p54">
              <a:extLst>
                <a:ext uri="{FF2B5EF4-FFF2-40B4-BE49-F238E27FC236}">
                  <a16:creationId xmlns:a16="http://schemas.microsoft.com/office/drawing/2014/main" id="{71C07B10-C9C9-40F0-B3AC-15EA81565276}"/>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59;p54">
              <a:extLst>
                <a:ext uri="{FF2B5EF4-FFF2-40B4-BE49-F238E27FC236}">
                  <a16:creationId xmlns:a16="http://schemas.microsoft.com/office/drawing/2014/main" id="{8D4276FA-87E7-40F6-A3B1-D5EE49B9354E}"/>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60;p54">
              <a:extLst>
                <a:ext uri="{FF2B5EF4-FFF2-40B4-BE49-F238E27FC236}">
                  <a16:creationId xmlns:a16="http://schemas.microsoft.com/office/drawing/2014/main" id="{513C2395-3FE9-4393-948C-078CFD0B96E7}"/>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661;p54">
              <a:extLst>
                <a:ext uri="{FF2B5EF4-FFF2-40B4-BE49-F238E27FC236}">
                  <a16:creationId xmlns:a16="http://schemas.microsoft.com/office/drawing/2014/main" id="{21E5380A-DFDE-43AF-8E6F-9810DFD995C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8662;p54">
              <a:extLst>
                <a:ext uri="{FF2B5EF4-FFF2-40B4-BE49-F238E27FC236}">
                  <a16:creationId xmlns:a16="http://schemas.microsoft.com/office/drawing/2014/main" id="{D936A7FA-5FAF-4D51-96F6-B004EED19F30}"/>
                </a:ext>
              </a:extLst>
            </p:cNvPr>
            <p:cNvGrpSpPr/>
            <p:nvPr/>
          </p:nvGrpSpPr>
          <p:grpSpPr>
            <a:xfrm>
              <a:off x="1360364" y="3847835"/>
              <a:ext cx="208119" cy="224359"/>
              <a:chOff x="1360769" y="3847100"/>
              <a:chExt cx="208119" cy="224359"/>
            </a:xfrm>
          </p:grpSpPr>
          <p:sp>
            <p:nvSpPr>
              <p:cNvPr id="65" name="Google Shape;8663;p54">
                <a:extLst>
                  <a:ext uri="{FF2B5EF4-FFF2-40B4-BE49-F238E27FC236}">
                    <a16:creationId xmlns:a16="http://schemas.microsoft.com/office/drawing/2014/main" id="{3310BCFC-AE6C-4216-AE73-CFD724AC2794}"/>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64;p54">
                <a:extLst>
                  <a:ext uri="{FF2B5EF4-FFF2-40B4-BE49-F238E27FC236}">
                    <a16:creationId xmlns:a16="http://schemas.microsoft.com/office/drawing/2014/main" id="{E5497236-E4BC-45B1-8060-658C2E58864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65;p54">
                <a:extLst>
                  <a:ext uri="{FF2B5EF4-FFF2-40B4-BE49-F238E27FC236}">
                    <a16:creationId xmlns:a16="http://schemas.microsoft.com/office/drawing/2014/main" id="{ECB08E09-ACA0-4B70-9384-7F5722FF4F0D}"/>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666;p54">
                <a:extLst>
                  <a:ext uri="{FF2B5EF4-FFF2-40B4-BE49-F238E27FC236}">
                    <a16:creationId xmlns:a16="http://schemas.microsoft.com/office/drawing/2014/main" id="{1FC70E82-4159-46CD-B43A-62D453AB47D1}"/>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667;p54">
                <a:extLst>
                  <a:ext uri="{FF2B5EF4-FFF2-40B4-BE49-F238E27FC236}">
                    <a16:creationId xmlns:a16="http://schemas.microsoft.com/office/drawing/2014/main" id="{9604340D-B1D7-4F66-94C9-8AA9EDACC634}"/>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68;p54">
                <a:extLst>
                  <a:ext uri="{FF2B5EF4-FFF2-40B4-BE49-F238E27FC236}">
                    <a16:creationId xmlns:a16="http://schemas.microsoft.com/office/drawing/2014/main" id="{5E586BBB-92F6-4490-B1B4-34714E11767C}"/>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669;p54">
                <a:extLst>
                  <a:ext uri="{FF2B5EF4-FFF2-40B4-BE49-F238E27FC236}">
                    <a16:creationId xmlns:a16="http://schemas.microsoft.com/office/drawing/2014/main" id="{372765EC-5282-4728-8596-23D53959555D}"/>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70;p54">
                <a:extLst>
                  <a:ext uri="{FF2B5EF4-FFF2-40B4-BE49-F238E27FC236}">
                    <a16:creationId xmlns:a16="http://schemas.microsoft.com/office/drawing/2014/main" id="{6FCA204B-9BDF-4BFB-B5AA-7DACD598EE36}"/>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671;p54">
                <a:extLst>
                  <a:ext uri="{FF2B5EF4-FFF2-40B4-BE49-F238E27FC236}">
                    <a16:creationId xmlns:a16="http://schemas.microsoft.com/office/drawing/2014/main" id="{59575D75-F18B-44B7-BFDB-15B1CFC30230}"/>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672;p54">
                <a:extLst>
                  <a:ext uri="{FF2B5EF4-FFF2-40B4-BE49-F238E27FC236}">
                    <a16:creationId xmlns:a16="http://schemas.microsoft.com/office/drawing/2014/main" id="{95FC28C6-2C99-4CA1-9865-7EDD73690E56}"/>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3;p54">
                <a:extLst>
                  <a:ext uri="{FF2B5EF4-FFF2-40B4-BE49-F238E27FC236}">
                    <a16:creationId xmlns:a16="http://schemas.microsoft.com/office/drawing/2014/main" id="{1D754DFD-66EF-4E5C-BC52-D70EF78EEC72}"/>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674;p54">
                <a:extLst>
                  <a:ext uri="{FF2B5EF4-FFF2-40B4-BE49-F238E27FC236}">
                    <a16:creationId xmlns:a16="http://schemas.microsoft.com/office/drawing/2014/main" id="{596E55AE-25EA-4BF2-8364-4FAB740744F6}"/>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675;p54">
                <a:extLst>
                  <a:ext uri="{FF2B5EF4-FFF2-40B4-BE49-F238E27FC236}">
                    <a16:creationId xmlns:a16="http://schemas.microsoft.com/office/drawing/2014/main" id="{19145FC6-4764-4C0E-BF55-3D9FB4114216}"/>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676;p54">
                <a:extLst>
                  <a:ext uri="{FF2B5EF4-FFF2-40B4-BE49-F238E27FC236}">
                    <a16:creationId xmlns:a16="http://schemas.microsoft.com/office/drawing/2014/main" id="{36520FD2-B28A-4B47-8D89-E39B58AE4748}"/>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77;p54">
                <a:extLst>
                  <a:ext uri="{FF2B5EF4-FFF2-40B4-BE49-F238E27FC236}">
                    <a16:creationId xmlns:a16="http://schemas.microsoft.com/office/drawing/2014/main" id="{70E2F973-A81E-4940-B10E-77ADCD5815B6}"/>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678;p54">
                <a:extLst>
                  <a:ext uri="{FF2B5EF4-FFF2-40B4-BE49-F238E27FC236}">
                    <a16:creationId xmlns:a16="http://schemas.microsoft.com/office/drawing/2014/main" id="{CACB65BA-9523-45D3-AA9B-C62DBF522259}"/>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79;p54">
                <a:extLst>
                  <a:ext uri="{FF2B5EF4-FFF2-40B4-BE49-F238E27FC236}">
                    <a16:creationId xmlns:a16="http://schemas.microsoft.com/office/drawing/2014/main" id="{D28D6F3E-E6AE-463D-99BC-883C80F4A5E5}"/>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680;p54">
                <a:extLst>
                  <a:ext uri="{FF2B5EF4-FFF2-40B4-BE49-F238E27FC236}">
                    <a16:creationId xmlns:a16="http://schemas.microsoft.com/office/drawing/2014/main" id="{F109DDAE-AADF-4A78-BA74-E7C2A12BDE18}"/>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681;p54">
                <a:extLst>
                  <a:ext uri="{FF2B5EF4-FFF2-40B4-BE49-F238E27FC236}">
                    <a16:creationId xmlns:a16="http://schemas.microsoft.com/office/drawing/2014/main" id="{B6E19AAC-71FC-43D8-9C4B-46312592FD46}"/>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682;p54">
                <a:extLst>
                  <a:ext uri="{FF2B5EF4-FFF2-40B4-BE49-F238E27FC236}">
                    <a16:creationId xmlns:a16="http://schemas.microsoft.com/office/drawing/2014/main" id="{D90F2B3E-AE25-4B82-96C0-F6BFDD957C81}"/>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683;p54">
              <a:extLst>
                <a:ext uri="{FF2B5EF4-FFF2-40B4-BE49-F238E27FC236}">
                  <a16:creationId xmlns:a16="http://schemas.microsoft.com/office/drawing/2014/main" id="{D8696799-4FA7-422E-B199-942AE6E6FB59}"/>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84;p54">
              <a:extLst>
                <a:ext uri="{FF2B5EF4-FFF2-40B4-BE49-F238E27FC236}">
                  <a16:creationId xmlns:a16="http://schemas.microsoft.com/office/drawing/2014/main" id="{A04D8BBC-6387-4ABA-9FFE-411A84E97E69}"/>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85;p54">
              <a:extLst>
                <a:ext uri="{FF2B5EF4-FFF2-40B4-BE49-F238E27FC236}">
                  <a16:creationId xmlns:a16="http://schemas.microsoft.com/office/drawing/2014/main" id="{9DA1DBDB-C5B0-45E1-A716-12E45A3B6EA4}"/>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86;p54">
              <a:extLst>
                <a:ext uri="{FF2B5EF4-FFF2-40B4-BE49-F238E27FC236}">
                  <a16:creationId xmlns:a16="http://schemas.microsoft.com/office/drawing/2014/main" id="{5F4FAA62-B2CD-4B35-ADA0-B460E7D78C71}"/>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87;p54">
              <a:extLst>
                <a:ext uri="{FF2B5EF4-FFF2-40B4-BE49-F238E27FC236}">
                  <a16:creationId xmlns:a16="http://schemas.microsoft.com/office/drawing/2014/main" id="{2ED50AC5-B4B6-4083-9F15-3D32D2176BF0}"/>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8;p54">
              <a:extLst>
                <a:ext uri="{FF2B5EF4-FFF2-40B4-BE49-F238E27FC236}">
                  <a16:creationId xmlns:a16="http://schemas.microsoft.com/office/drawing/2014/main" id="{3A591F76-692F-44C5-BEED-4ECE7A4810BE}"/>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89;p54">
              <a:extLst>
                <a:ext uri="{FF2B5EF4-FFF2-40B4-BE49-F238E27FC236}">
                  <a16:creationId xmlns:a16="http://schemas.microsoft.com/office/drawing/2014/main" id="{DB92A605-663B-4D15-9AFA-21FDF13F561D}"/>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90;p54">
              <a:extLst>
                <a:ext uri="{FF2B5EF4-FFF2-40B4-BE49-F238E27FC236}">
                  <a16:creationId xmlns:a16="http://schemas.microsoft.com/office/drawing/2014/main" id="{D8B30A68-C6FF-43D6-ACFB-4B6280387DB0}"/>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91;p54">
              <a:extLst>
                <a:ext uri="{FF2B5EF4-FFF2-40B4-BE49-F238E27FC236}">
                  <a16:creationId xmlns:a16="http://schemas.microsoft.com/office/drawing/2014/main" id="{68C7D392-26D3-42C4-8030-BD285E9C8997}"/>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92;p54">
              <a:extLst>
                <a:ext uri="{FF2B5EF4-FFF2-40B4-BE49-F238E27FC236}">
                  <a16:creationId xmlns:a16="http://schemas.microsoft.com/office/drawing/2014/main" id="{BE823599-66EC-4BF8-B366-87EC7E094024}"/>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93;p54">
              <a:extLst>
                <a:ext uri="{FF2B5EF4-FFF2-40B4-BE49-F238E27FC236}">
                  <a16:creationId xmlns:a16="http://schemas.microsoft.com/office/drawing/2014/main" id="{EDDBA24D-C0D8-4B57-A69E-BBD7AF3936A6}"/>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94;p54">
              <a:extLst>
                <a:ext uri="{FF2B5EF4-FFF2-40B4-BE49-F238E27FC236}">
                  <a16:creationId xmlns:a16="http://schemas.microsoft.com/office/drawing/2014/main" id="{88F1C71E-56F9-4E91-9EC9-2462494F864A}"/>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95;p54">
              <a:extLst>
                <a:ext uri="{FF2B5EF4-FFF2-40B4-BE49-F238E27FC236}">
                  <a16:creationId xmlns:a16="http://schemas.microsoft.com/office/drawing/2014/main" id="{83B31DE5-E054-4E2A-AD4E-5D261B2742C8}"/>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96;p54">
              <a:extLst>
                <a:ext uri="{FF2B5EF4-FFF2-40B4-BE49-F238E27FC236}">
                  <a16:creationId xmlns:a16="http://schemas.microsoft.com/office/drawing/2014/main" id="{0A0D7B8D-A93E-4190-BDD7-8B60267F48C0}"/>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625;p54">
            <a:extLst>
              <a:ext uri="{FF2B5EF4-FFF2-40B4-BE49-F238E27FC236}">
                <a16:creationId xmlns:a16="http://schemas.microsoft.com/office/drawing/2014/main" id="{93D24464-4DE8-49F0-932F-8C1731743BB3}"/>
              </a:ext>
            </a:extLst>
          </p:cNvPr>
          <p:cNvGrpSpPr/>
          <p:nvPr/>
        </p:nvGrpSpPr>
        <p:grpSpPr>
          <a:xfrm>
            <a:off x="3237983" y="527447"/>
            <a:ext cx="1616964" cy="346256"/>
            <a:chOff x="1808063" y="4294338"/>
            <a:chExt cx="3370782" cy="721817"/>
          </a:xfrm>
        </p:grpSpPr>
        <p:sp>
          <p:nvSpPr>
            <p:cNvPr id="86" name="Google Shape;8626;p54">
              <a:extLst>
                <a:ext uri="{FF2B5EF4-FFF2-40B4-BE49-F238E27FC236}">
                  <a16:creationId xmlns:a16="http://schemas.microsoft.com/office/drawing/2014/main" id="{04E45F51-DE83-4EEC-8D72-2F1663C73E0B}"/>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627;p54">
              <a:extLst>
                <a:ext uri="{FF2B5EF4-FFF2-40B4-BE49-F238E27FC236}">
                  <a16:creationId xmlns:a16="http://schemas.microsoft.com/office/drawing/2014/main" id="{09EE2CDA-E542-4F2E-A091-14233DC5BB1A}"/>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628;p54">
              <a:extLst>
                <a:ext uri="{FF2B5EF4-FFF2-40B4-BE49-F238E27FC236}">
                  <a16:creationId xmlns:a16="http://schemas.microsoft.com/office/drawing/2014/main" id="{3F71DE0D-E765-4574-AFDE-8E96D9EADC1A}"/>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29;p54">
              <a:extLst>
                <a:ext uri="{FF2B5EF4-FFF2-40B4-BE49-F238E27FC236}">
                  <a16:creationId xmlns:a16="http://schemas.microsoft.com/office/drawing/2014/main" id="{59D12ED4-0D64-407E-B377-A2B84A963C39}"/>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30;p54">
              <a:extLst>
                <a:ext uri="{FF2B5EF4-FFF2-40B4-BE49-F238E27FC236}">
                  <a16:creationId xmlns:a16="http://schemas.microsoft.com/office/drawing/2014/main" id="{3E485287-0078-497C-8C96-84C253D53873}"/>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31;p54">
              <a:extLst>
                <a:ext uri="{FF2B5EF4-FFF2-40B4-BE49-F238E27FC236}">
                  <a16:creationId xmlns:a16="http://schemas.microsoft.com/office/drawing/2014/main" id="{ECCD76B9-C03A-4700-900B-6B984B3607D6}"/>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32;p54">
              <a:extLst>
                <a:ext uri="{FF2B5EF4-FFF2-40B4-BE49-F238E27FC236}">
                  <a16:creationId xmlns:a16="http://schemas.microsoft.com/office/drawing/2014/main" id="{FF59E715-4329-4A75-A188-10E656BF2339}"/>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33;p54">
              <a:extLst>
                <a:ext uri="{FF2B5EF4-FFF2-40B4-BE49-F238E27FC236}">
                  <a16:creationId xmlns:a16="http://schemas.microsoft.com/office/drawing/2014/main" id="{611BB39D-E5D5-4A42-9AB4-85413EDD10AE}"/>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34;p54">
              <a:extLst>
                <a:ext uri="{FF2B5EF4-FFF2-40B4-BE49-F238E27FC236}">
                  <a16:creationId xmlns:a16="http://schemas.microsoft.com/office/drawing/2014/main" id="{CF3AA5C5-E21B-4E05-AA39-CD11D556D19B}"/>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35;p54">
              <a:extLst>
                <a:ext uri="{FF2B5EF4-FFF2-40B4-BE49-F238E27FC236}">
                  <a16:creationId xmlns:a16="http://schemas.microsoft.com/office/drawing/2014/main" id="{60376627-451E-4FD2-A7BD-08D09B3B666E}"/>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806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75A74E-3D68-456D-B20D-9DE15F4D408C}"/>
              </a:ext>
            </a:extLst>
          </p:cNvPr>
          <p:cNvSpPr>
            <a:spLocks noGrp="1"/>
          </p:cNvSpPr>
          <p:nvPr>
            <p:ph type="body" idx="1"/>
          </p:nvPr>
        </p:nvSpPr>
        <p:spPr>
          <a:xfrm>
            <a:off x="618306" y="1282994"/>
            <a:ext cx="7909006" cy="3600893"/>
          </a:xfrm>
        </p:spPr>
        <p:txBody>
          <a:bodyPr/>
          <a:lstStyle/>
          <a:p>
            <a:r>
              <a:rPr lang="en-US" dirty="0"/>
              <a:t>Grid Search</a:t>
            </a:r>
          </a:p>
          <a:p>
            <a:endParaRPr lang="en-US" dirty="0"/>
          </a:p>
          <a:p>
            <a:endParaRPr lang="en-US" dirty="0"/>
          </a:p>
          <a:p>
            <a:r>
              <a:rPr lang="en-US" dirty="0"/>
              <a:t>Random Search </a:t>
            </a:r>
          </a:p>
          <a:p>
            <a:endParaRPr lang="en-US" dirty="0"/>
          </a:p>
          <a:p>
            <a:endParaRPr lang="en-US" dirty="0"/>
          </a:p>
          <a:p>
            <a:r>
              <a:rPr lang="en-US" dirty="0"/>
              <a:t>Bayesian optimization</a:t>
            </a:r>
          </a:p>
        </p:txBody>
      </p:sp>
      <p:sp>
        <p:nvSpPr>
          <p:cNvPr id="3" name="Title 2">
            <a:extLst>
              <a:ext uri="{FF2B5EF4-FFF2-40B4-BE49-F238E27FC236}">
                <a16:creationId xmlns:a16="http://schemas.microsoft.com/office/drawing/2014/main" id="{5BA8D3C2-A9A3-4945-9A4B-EF5FE74FC874}"/>
              </a:ext>
            </a:extLst>
          </p:cNvPr>
          <p:cNvSpPr>
            <a:spLocks noGrp="1"/>
          </p:cNvSpPr>
          <p:nvPr>
            <p:ph type="ctrTitle"/>
          </p:nvPr>
        </p:nvSpPr>
        <p:spPr/>
        <p:txBody>
          <a:bodyPr/>
          <a:lstStyle/>
          <a:p>
            <a:r>
              <a:rPr lang="en-US" dirty="0">
                <a:solidFill>
                  <a:srgbClr val="FFC000"/>
                </a:solidFill>
              </a:rPr>
              <a:t>Hyperparameters Tuning</a:t>
            </a:r>
          </a:p>
        </p:txBody>
      </p:sp>
      <p:grpSp>
        <p:nvGrpSpPr>
          <p:cNvPr id="116" name="Google Shape;8993;p55">
            <a:extLst>
              <a:ext uri="{FF2B5EF4-FFF2-40B4-BE49-F238E27FC236}">
                <a16:creationId xmlns:a16="http://schemas.microsoft.com/office/drawing/2014/main" id="{379901D3-3B58-4D10-AC4C-876B8E4D305F}"/>
              </a:ext>
            </a:extLst>
          </p:cNvPr>
          <p:cNvGrpSpPr/>
          <p:nvPr/>
        </p:nvGrpSpPr>
        <p:grpSpPr>
          <a:xfrm>
            <a:off x="3629245" y="1377493"/>
            <a:ext cx="4896449" cy="2031178"/>
            <a:chOff x="1650833" y="788283"/>
            <a:chExt cx="1739548" cy="610444"/>
          </a:xfrm>
        </p:grpSpPr>
        <p:cxnSp>
          <p:nvCxnSpPr>
            <p:cNvPr id="117" name="Google Shape;8994;p55">
              <a:extLst>
                <a:ext uri="{FF2B5EF4-FFF2-40B4-BE49-F238E27FC236}">
                  <a16:creationId xmlns:a16="http://schemas.microsoft.com/office/drawing/2014/main" id="{7B5CEEB9-E4AB-469C-BF28-504DFC8BB55A}"/>
                </a:ext>
              </a:extLst>
            </p:cNvPr>
            <p:cNvCxnSpPr/>
            <p:nvPr/>
          </p:nvCxnSpPr>
          <p:spPr>
            <a:xfrm rot="10800000">
              <a:off x="2109981" y="1180903"/>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118" name="Google Shape;8995;p55">
              <a:extLst>
                <a:ext uri="{FF2B5EF4-FFF2-40B4-BE49-F238E27FC236}">
                  <a16:creationId xmlns:a16="http://schemas.microsoft.com/office/drawing/2014/main" id="{26F89028-984E-42DF-8CE5-9012FC2D7272}"/>
                </a:ext>
              </a:extLst>
            </p:cNvPr>
            <p:cNvCxnSpPr/>
            <p:nvPr/>
          </p:nvCxnSpPr>
          <p:spPr>
            <a:xfrm rot="10800000">
              <a:off x="2109981" y="985080"/>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119" name="Google Shape;8996;p55">
              <a:extLst>
                <a:ext uri="{FF2B5EF4-FFF2-40B4-BE49-F238E27FC236}">
                  <a16:creationId xmlns:a16="http://schemas.microsoft.com/office/drawing/2014/main" id="{7BA6D6DA-A64C-44FB-B6A6-90EEDC32BE40}"/>
                </a:ext>
              </a:extLst>
            </p:cNvPr>
            <p:cNvCxnSpPr/>
            <p:nvPr/>
          </p:nvCxnSpPr>
          <p:spPr>
            <a:xfrm rot="10800000">
              <a:off x="2109981" y="1376729"/>
              <a:ext cx="1280400" cy="0"/>
            </a:xfrm>
            <a:prstGeom prst="straightConnector1">
              <a:avLst/>
            </a:prstGeom>
            <a:noFill/>
            <a:ln w="9525" cap="flat" cmpd="sng">
              <a:solidFill>
                <a:srgbClr val="B3C3CE"/>
              </a:solidFill>
              <a:prstDash val="solid"/>
              <a:round/>
              <a:headEnd type="none" w="med" len="med"/>
              <a:tailEnd type="none" w="med" len="med"/>
            </a:ln>
          </p:spPr>
        </p:cxnSp>
        <p:sp>
          <p:nvSpPr>
            <p:cNvPr id="120" name="Google Shape;8997;p55">
              <a:extLst>
                <a:ext uri="{FF2B5EF4-FFF2-40B4-BE49-F238E27FC236}">
                  <a16:creationId xmlns:a16="http://schemas.microsoft.com/office/drawing/2014/main" id="{CDD8DA59-D514-46EA-B034-037C06A85B92}"/>
                </a:ext>
              </a:extLst>
            </p:cNvPr>
            <p:cNvSpPr txBox="1"/>
            <p:nvPr/>
          </p:nvSpPr>
          <p:spPr>
            <a:xfrm flipH="1">
              <a:off x="1931951" y="788283"/>
              <a:ext cx="1322474"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E3E9ED"/>
                  </a:solidFill>
                </a:rPr>
                <a:t>Values in the search space</a:t>
              </a:r>
              <a:endParaRPr dirty="0">
                <a:solidFill>
                  <a:srgbClr val="E3E9ED"/>
                </a:solidFill>
              </a:endParaRPr>
            </a:p>
          </p:txBody>
        </p:sp>
        <p:sp>
          <p:nvSpPr>
            <p:cNvPr id="125" name="Google Shape;9002;p55">
              <a:extLst>
                <a:ext uri="{FF2B5EF4-FFF2-40B4-BE49-F238E27FC236}">
                  <a16:creationId xmlns:a16="http://schemas.microsoft.com/office/drawing/2014/main" id="{110AF4D8-D363-4278-905D-9D854741C8ED}"/>
                </a:ext>
              </a:extLst>
            </p:cNvPr>
            <p:cNvSpPr/>
            <p:nvPr/>
          </p:nvSpPr>
          <p:spPr>
            <a:xfrm>
              <a:off x="2109515" y="1159286"/>
              <a:ext cx="280200" cy="426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004;p55">
              <a:extLst>
                <a:ext uri="{FF2B5EF4-FFF2-40B4-BE49-F238E27FC236}">
                  <a16:creationId xmlns:a16="http://schemas.microsoft.com/office/drawing/2014/main" id="{9A4C2F17-F598-4632-ADEB-4FA89E237F60}"/>
                </a:ext>
              </a:extLst>
            </p:cNvPr>
            <p:cNvSpPr/>
            <p:nvPr/>
          </p:nvSpPr>
          <p:spPr>
            <a:xfrm>
              <a:off x="2105681" y="1159287"/>
              <a:ext cx="2892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lumMod val="50000"/>
                  </a:schemeClr>
                </a:solidFill>
                <a:highlight>
                  <a:srgbClr val="FFFF00"/>
                </a:highlight>
              </a:endParaRPr>
            </a:p>
          </p:txBody>
        </p:sp>
        <p:sp>
          <p:nvSpPr>
            <p:cNvPr id="128" name="Google Shape;9005;p55">
              <a:extLst>
                <a:ext uri="{FF2B5EF4-FFF2-40B4-BE49-F238E27FC236}">
                  <a16:creationId xmlns:a16="http://schemas.microsoft.com/office/drawing/2014/main" id="{C8CAEF26-F744-45AF-B04E-97B93EDC733E}"/>
                </a:ext>
              </a:extLst>
            </p:cNvPr>
            <p:cNvSpPr/>
            <p:nvPr/>
          </p:nvSpPr>
          <p:spPr>
            <a:xfrm>
              <a:off x="2412005" y="1354248"/>
              <a:ext cx="3255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007;p55">
              <a:extLst>
                <a:ext uri="{FF2B5EF4-FFF2-40B4-BE49-F238E27FC236}">
                  <a16:creationId xmlns:a16="http://schemas.microsoft.com/office/drawing/2014/main" id="{CE3E5D2B-8A0C-43B1-AA7C-2F905DDB88AF}"/>
                </a:ext>
              </a:extLst>
            </p:cNvPr>
            <p:cNvSpPr txBox="1"/>
            <p:nvPr/>
          </p:nvSpPr>
          <p:spPr>
            <a:xfrm flipH="1">
              <a:off x="1755018" y="918164"/>
              <a:ext cx="354496" cy="10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050" dirty="0">
                  <a:solidFill>
                    <a:srgbClr val="E3E9ED"/>
                  </a:solidFill>
                </a:rPr>
                <a:t>Learning rate</a:t>
              </a:r>
              <a:endParaRPr sz="1050" dirty="0">
                <a:solidFill>
                  <a:srgbClr val="E3E9ED"/>
                </a:solidFill>
              </a:endParaRPr>
            </a:p>
          </p:txBody>
        </p:sp>
        <p:sp>
          <p:nvSpPr>
            <p:cNvPr id="131" name="Google Shape;9008;p55">
              <a:extLst>
                <a:ext uri="{FF2B5EF4-FFF2-40B4-BE49-F238E27FC236}">
                  <a16:creationId xmlns:a16="http://schemas.microsoft.com/office/drawing/2014/main" id="{56171FE7-C360-4501-B28F-161B4D9C10F2}"/>
                </a:ext>
              </a:extLst>
            </p:cNvPr>
            <p:cNvSpPr txBox="1"/>
            <p:nvPr/>
          </p:nvSpPr>
          <p:spPr>
            <a:xfrm flipH="1">
              <a:off x="1650833" y="1113390"/>
              <a:ext cx="458685"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50" dirty="0">
                  <a:solidFill>
                    <a:srgbClr val="E3E9ED"/>
                  </a:solidFill>
                </a:rPr>
                <a:t>Number of trees</a:t>
              </a:r>
              <a:endParaRPr sz="1050" dirty="0">
                <a:solidFill>
                  <a:srgbClr val="E3E9ED"/>
                </a:solidFill>
              </a:endParaRPr>
            </a:p>
          </p:txBody>
        </p:sp>
        <p:sp>
          <p:nvSpPr>
            <p:cNvPr id="132" name="Google Shape;9009;p55">
              <a:extLst>
                <a:ext uri="{FF2B5EF4-FFF2-40B4-BE49-F238E27FC236}">
                  <a16:creationId xmlns:a16="http://schemas.microsoft.com/office/drawing/2014/main" id="{EE5417F8-349B-4B06-85DD-7C94CBA743B5}"/>
                </a:ext>
              </a:extLst>
            </p:cNvPr>
            <p:cNvSpPr txBox="1"/>
            <p:nvPr/>
          </p:nvSpPr>
          <p:spPr>
            <a:xfrm flipH="1">
              <a:off x="1650833" y="1307527"/>
              <a:ext cx="458685"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50" dirty="0">
                  <a:solidFill>
                    <a:srgbClr val="E3E9ED"/>
                  </a:solidFill>
                </a:rPr>
                <a:t>Maximum depth </a:t>
              </a:r>
              <a:endParaRPr sz="1050" dirty="0">
                <a:solidFill>
                  <a:srgbClr val="E3E9ED"/>
                </a:solidFill>
              </a:endParaRPr>
            </a:p>
          </p:txBody>
        </p:sp>
        <p:sp>
          <p:nvSpPr>
            <p:cNvPr id="133" name="Google Shape;9010;p55">
              <a:extLst>
                <a:ext uri="{FF2B5EF4-FFF2-40B4-BE49-F238E27FC236}">
                  <a16:creationId xmlns:a16="http://schemas.microsoft.com/office/drawing/2014/main" id="{056E7F48-9E99-410F-A294-1F60E913FF97}"/>
                </a:ext>
              </a:extLst>
            </p:cNvPr>
            <p:cNvSpPr/>
            <p:nvPr/>
          </p:nvSpPr>
          <p:spPr>
            <a:xfrm>
              <a:off x="2750975" y="964961"/>
              <a:ext cx="3255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34" name="Google Shape;1711;p52">
            <a:extLst>
              <a:ext uri="{FF2B5EF4-FFF2-40B4-BE49-F238E27FC236}">
                <a16:creationId xmlns:a16="http://schemas.microsoft.com/office/drawing/2014/main" id="{D7D50992-2F85-4BE6-A306-3E162734DEF9}"/>
              </a:ext>
            </a:extLst>
          </p:cNvPr>
          <p:cNvGrpSpPr/>
          <p:nvPr/>
        </p:nvGrpSpPr>
        <p:grpSpPr>
          <a:xfrm>
            <a:off x="4781653" y="424168"/>
            <a:ext cx="533033" cy="533033"/>
            <a:chOff x="4049800" y="640400"/>
            <a:chExt cx="858900" cy="858900"/>
          </a:xfrm>
        </p:grpSpPr>
        <p:sp>
          <p:nvSpPr>
            <p:cNvPr id="135" name="Google Shape;1712;p52">
              <a:extLst>
                <a:ext uri="{FF2B5EF4-FFF2-40B4-BE49-F238E27FC236}">
                  <a16:creationId xmlns:a16="http://schemas.microsoft.com/office/drawing/2014/main" id="{7D36F3DF-54F2-497C-9E01-D6FEFD2D8FF9}"/>
                </a:ext>
              </a:extLst>
            </p:cNvPr>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13;p52">
              <a:extLst>
                <a:ext uri="{FF2B5EF4-FFF2-40B4-BE49-F238E27FC236}">
                  <a16:creationId xmlns:a16="http://schemas.microsoft.com/office/drawing/2014/main" id="{6AC9340B-034B-4988-BC12-971429504913}"/>
                </a:ext>
              </a:extLst>
            </p:cNvPr>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465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DE05AF-3FDA-4800-997C-9A63177B518D}"/>
              </a:ext>
            </a:extLst>
          </p:cNvPr>
          <p:cNvSpPr>
            <a:spLocks noGrp="1"/>
          </p:cNvSpPr>
          <p:nvPr>
            <p:ph type="body" idx="1"/>
          </p:nvPr>
        </p:nvSpPr>
        <p:spPr>
          <a:xfrm>
            <a:off x="618305" y="1261730"/>
            <a:ext cx="7370289" cy="3551275"/>
          </a:xfrm>
        </p:spPr>
        <p:txBody>
          <a:bodyPr/>
          <a:lstStyle/>
          <a:p>
            <a:r>
              <a:rPr lang="en-US" dirty="0"/>
              <a:t>Time</a:t>
            </a:r>
          </a:p>
          <a:p>
            <a:pPr marL="152400" indent="0">
              <a:buNone/>
            </a:pPr>
            <a:endParaRPr lang="en-US" dirty="0"/>
          </a:p>
          <a:p>
            <a:endParaRPr lang="en-US" dirty="0"/>
          </a:p>
          <a:p>
            <a:r>
              <a:rPr lang="en-US" dirty="0"/>
              <a:t>Lagged values, especially for linear models/NNs</a:t>
            </a:r>
          </a:p>
          <a:p>
            <a:pPr marL="152400" indent="0">
              <a:buNone/>
            </a:pPr>
            <a:endParaRPr lang="en-US" dirty="0"/>
          </a:p>
          <a:p>
            <a:endParaRPr lang="en-US" dirty="0"/>
          </a:p>
          <a:p>
            <a:r>
              <a:rPr lang="en-US" dirty="0"/>
              <a:t>Humidity/Temperature/Visibility/Wind Speed/Precipitation Probability</a:t>
            </a:r>
          </a:p>
        </p:txBody>
      </p:sp>
      <p:sp>
        <p:nvSpPr>
          <p:cNvPr id="3" name="Title 2">
            <a:extLst>
              <a:ext uri="{FF2B5EF4-FFF2-40B4-BE49-F238E27FC236}">
                <a16:creationId xmlns:a16="http://schemas.microsoft.com/office/drawing/2014/main" id="{0E95F826-1468-4819-9D17-AFB3FD241061}"/>
              </a:ext>
            </a:extLst>
          </p:cNvPr>
          <p:cNvSpPr>
            <a:spLocks noGrp="1"/>
          </p:cNvSpPr>
          <p:nvPr>
            <p:ph type="ctrTitle"/>
          </p:nvPr>
        </p:nvSpPr>
        <p:spPr/>
        <p:txBody>
          <a:bodyPr/>
          <a:lstStyle/>
          <a:p>
            <a:r>
              <a:rPr lang="en-US" dirty="0">
                <a:solidFill>
                  <a:srgbClr val="FFC000"/>
                </a:solidFill>
              </a:rPr>
              <a:t>Most Relevant Features</a:t>
            </a:r>
          </a:p>
        </p:txBody>
      </p:sp>
      <p:grpSp>
        <p:nvGrpSpPr>
          <p:cNvPr id="4" name="Google Shape;9869;p58">
            <a:extLst>
              <a:ext uri="{FF2B5EF4-FFF2-40B4-BE49-F238E27FC236}">
                <a16:creationId xmlns:a16="http://schemas.microsoft.com/office/drawing/2014/main" id="{2B94164F-9700-4D54-9230-38E402376CBB}"/>
              </a:ext>
            </a:extLst>
          </p:cNvPr>
          <p:cNvGrpSpPr/>
          <p:nvPr/>
        </p:nvGrpSpPr>
        <p:grpSpPr>
          <a:xfrm>
            <a:off x="5915442" y="2167983"/>
            <a:ext cx="315327" cy="314978"/>
            <a:chOff x="5823294" y="2309751"/>
            <a:chExt cx="315327" cy="314978"/>
          </a:xfrm>
        </p:grpSpPr>
        <p:sp>
          <p:nvSpPr>
            <p:cNvPr id="5" name="Google Shape;9870;p58">
              <a:extLst>
                <a:ext uri="{FF2B5EF4-FFF2-40B4-BE49-F238E27FC236}">
                  <a16:creationId xmlns:a16="http://schemas.microsoft.com/office/drawing/2014/main" id="{7A520FCB-9727-4A48-BE08-1011BBE5A3B8}"/>
                </a:ext>
              </a:extLst>
            </p:cNvPr>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871;p58">
              <a:extLst>
                <a:ext uri="{FF2B5EF4-FFF2-40B4-BE49-F238E27FC236}">
                  <a16:creationId xmlns:a16="http://schemas.microsoft.com/office/drawing/2014/main" id="{4EF1AD26-1E2A-4F9D-A68F-4D42B4EC83F4}"/>
                </a:ext>
              </a:extLst>
            </p:cNvPr>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72;p58">
              <a:extLst>
                <a:ext uri="{FF2B5EF4-FFF2-40B4-BE49-F238E27FC236}">
                  <a16:creationId xmlns:a16="http://schemas.microsoft.com/office/drawing/2014/main" id="{FBEDEF21-F6C1-42B2-B48B-53A0799E9A57}"/>
                </a:ext>
              </a:extLst>
            </p:cNvPr>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73;p58">
              <a:extLst>
                <a:ext uri="{FF2B5EF4-FFF2-40B4-BE49-F238E27FC236}">
                  <a16:creationId xmlns:a16="http://schemas.microsoft.com/office/drawing/2014/main" id="{800882C7-006E-4F8E-8E61-229B3ABFE598}"/>
                </a:ext>
              </a:extLst>
            </p:cNvPr>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74;p58">
              <a:extLst>
                <a:ext uri="{FF2B5EF4-FFF2-40B4-BE49-F238E27FC236}">
                  <a16:creationId xmlns:a16="http://schemas.microsoft.com/office/drawing/2014/main" id="{7D1502F7-747D-436C-8E20-531C1FF85331}"/>
                </a:ext>
              </a:extLst>
            </p:cNvPr>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75;p58">
              <a:extLst>
                <a:ext uri="{FF2B5EF4-FFF2-40B4-BE49-F238E27FC236}">
                  <a16:creationId xmlns:a16="http://schemas.microsoft.com/office/drawing/2014/main" id="{F496111E-AA72-4F61-8813-4A5B7750D925}"/>
                </a:ext>
              </a:extLst>
            </p:cNvPr>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876;p58">
              <a:extLst>
                <a:ext uri="{FF2B5EF4-FFF2-40B4-BE49-F238E27FC236}">
                  <a16:creationId xmlns:a16="http://schemas.microsoft.com/office/drawing/2014/main" id="{1B203056-ECC9-4B12-A3C8-703493725376}"/>
                </a:ext>
              </a:extLst>
            </p:cNvPr>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7;p58">
              <a:extLst>
                <a:ext uri="{FF2B5EF4-FFF2-40B4-BE49-F238E27FC236}">
                  <a16:creationId xmlns:a16="http://schemas.microsoft.com/office/drawing/2014/main" id="{11F6D565-2824-4C4F-BF71-A7CADABE3D18}"/>
                </a:ext>
              </a:extLst>
            </p:cNvPr>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78;p58">
              <a:extLst>
                <a:ext uri="{FF2B5EF4-FFF2-40B4-BE49-F238E27FC236}">
                  <a16:creationId xmlns:a16="http://schemas.microsoft.com/office/drawing/2014/main" id="{49899DA1-6D8A-40F9-9070-029830D0292F}"/>
                </a:ext>
              </a:extLst>
            </p:cNvPr>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79;p58">
              <a:extLst>
                <a:ext uri="{FF2B5EF4-FFF2-40B4-BE49-F238E27FC236}">
                  <a16:creationId xmlns:a16="http://schemas.microsoft.com/office/drawing/2014/main" id="{2089D233-993E-4EBB-BFB6-8666C8B0907B}"/>
                </a:ext>
              </a:extLst>
            </p:cNvPr>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80;p58">
              <a:extLst>
                <a:ext uri="{FF2B5EF4-FFF2-40B4-BE49-F238E27FC236}">
                  <a16:creationId xmlns:a16="http://schemas.microsoft.com/office/drawing/2014/main" id="{1BEFF83F-99B3-4955-BFE5-4F14E8CE8E8C}"/>
                </a:ext>
              </a:extLst>
            </p:cNvPr>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81;p58">
              <a:extLst>
                <a:ext uri="{FF2B5EF4-FFF2-40B4-BE49-F238E27FC236}">
                  <a16:creationId xmlns:a16="http://schemas.microsoft.com/office/drawing/2014/main" id="{54E21CDF-7A87-4B25-A2DB-B828C75B9B1D}"/>
                </a:ext>
              </a:extLst>
            </p:cNvPr>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82;p58">
              <a:extLst>
                <a:ext uri="{FF2B5EF4-FFF2-40B4-BE49-F238E27FC236}">
                  <a16:creationId xmlns:a16="http://schemas.microsoft.com/office/drawing/2014/main" id="{00BCA084-29A0-4339-BE61-8937834F5447}"/>
                </a:ext>
              </a:extLst>
            </p:cNvPr>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3;p58">
              <a:extLst>
                <a:ext uri="{FF2B5EF4-FFF2-40B4-BE49-F238E27FC236}">
                  <a16:creationId xmlns:a16="http://schemas.microsoft.com/office/drawing/2014/main" id="{A7C59EDD-AA64-4F7B-824C-5AC524A37F19}"/>
                </a:ext>
              </a:extLst>
            </p:cNvPr>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84;p58">
              <a:extLst>
                <a:ext uri="{FF2B5EF4-FFF2-40B4-BE49-F238E27FC236}">
                  <a16:creationId xmlns:a16="http://schemas.microsoft.com/office/drawing/2014/main" id="{205D926B-E2CA-48FA-930D-3D44D08D9999}"/>
                </a:ext>
              </a:extLst>
            </p:cNvPr>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85;p58">
              <a:extLst>
                <a:ext uri="{FF2B5EF4-FFF2-40B4-BE49-F238E27FC236}">
                  <a16:creationId xmlns:a16="http://schemas.microsoft.com/office/drawing/2014/main" id="{5E2FC2EF-4D07-4C13-B224-A5FAD33D8C64}"/>
                </a:ext>
              </a:extLst>
            </p:cNvPr>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886;p58">
              <a:extLst>
                <a:ext uri="{FF2B5EF4-FFF2-40B4-BE49-F238E27FC236}">
                  <a16:creationId xmlns:a16="http://schemas.microsoft.com/office/drawing/2014/main" id="{09291E50-306B-48AF-941D-4CD48181CAA2}"/>
                </a:ext>
              </a:extLst>
            </p:cNvPr>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201;p59">
            <a:extLst>
              <a:ext uri="{FF2B5EF4-FFF2-40B4-BE49-F238E27FC236}">
                <a16:creationId xmlns:a16="http://schemas.microsoft.com/office/drawing/2014/main" id="{4C6FC927-70C3-41B2-A070-A7D0ABEE99D1}"/>
              </a:ext>
            </a:extLst>
          </p:cNvPr>
          <p:cNvGrpSpPr/>
          <p:nvPr/>
        </p:nvGrpSpPr>
        <p:grpSpPr>
          <a:xfrm>
            <a:off x="1969569" y="1261730"/>
            <a:ext cx="198775" cy="348972"/>
            <a:chOff x="2487439" y="4280740"/>
            <a:chExt cx="198775" cy="348972"/>
          </a:xfrm>
        </p:grpSpPr>
        <p:sp>
          <p:nvSpPr>
            <p:cNvPr id="23" name="Google Shape;10202;p59">
              <a:extLst>
                <a:ext uri="{FF2B5EF4-FFF2-40B4-BE49-F238E27FC236}">
                  <a16:creationId xmlns:a16="http://schemas.microsoft.com/office/drawing/2014/main" id="{C67D0E3D-5AE7-4017-9789-B92B74EBD599}"/>
                </a:ext>
              </a:extLst>
            </p:cNvPr>
            <p:cNvSpPr/>
            <p:nvPr/>
          </p:nvSpPr>
          <p:spPr>
            <a:xfrm>
              <a:off x="2487439" y="4280740"/>
              <a:ext cx="198775" cy="348972"/>
            </a:xfrm>
            <a:custGeom>
              <a:avLst/>
              <a:gdLst/>
              <a:ahLst/>
              <a:cxnLst/>
              <a:rect l="l" t="t" r="r" b="b"/>
              <a:pathLst>
                <a:path w="6240" h="10955" extrusionOk="0">
                  <a:moveTo>
                    <a:pt x="5644" y="358"/>
                  </a:moveTo>
                  <a:lnTo>
                    <a:pt x="5644" y="2870"/>
                  </a:lnTo>
                  <a:cubicBezTo>
                    <a:pt x="5644" y="4001"/>
                    <a:pt x="4882" y="5013"/>
                    <a:pt x="3787" y="5311"/>
                  </a:cubicBezTo>
                  <a:cubicBezTo>
                    <a:pt x="3716" y="5323"/>
                    <a:pt x="3656" y="5406"/>
                    <a:pt x="3656" y="5478"/>
                  </a:cubicBezTo>
                  <a:cubicBezTo>
                    <a:pt x="3656" y="5549"/>
                    <a:pt x="3716" y="5621"/>
                    <a:pt x="3787" y="5644"/>
                  </a:cubicBezTo>
                  <a:cubicBezTo>
                    <a:pt x="4882" y="5942"/>
                    <a:pt x="5644" y="6954"/>
                    <a:pt x="5644" y="8085"/>
                  </a:cubicBezTo>
                  <a:lnTo>
                    <a:pt x="5644" y="10597"/>
                  </a:lnTo>
                  <a:lnTo>
                    <a:pt x="584" y="10597"/>
                  </a:lnTo>
                  <a:lnTo>
                    <a:pt x="584" y="8085"/>
                  </a:lnTo>
                  <a:cubicBezTo>
                    <a:pt x="584" y="6954"/>
                    <a:pt x="1346" y="5942"/>
                    <a:pt x="2442" y="5644"/>
                  </a:cubicBezTo>
                  <a:cubicBezTo>
                    <a:pt x="2525" y="5621"/>
                    <a:pt x="2573" y="5549"/>
                    <a:pt x="2573" y="5478"/>
                  </a:cubicBezTo>
                  <a:cubicBezTo>
                    <a:pt x="2573" y="5406"/>
                    <a:pt x="2525" y="5323"/>
                    <a:pt x="2442" y="5311"/>
                  </a:cubicBezTo>
                  <a:cubicBezTo>
                    <a:pt x="1346" y="5013"/>
                    <a:pt x="584" y="4001"/>
                    <a:pt x="584" y="2870"/>
                  </a:cubicBezTo>
                  <a:lnTo>
                    <a:pt x="584" y="358"/>
                  </a:lnTo>
                  <a:close/>
                  <a:moveTo>
                    <a:pt x="179" y="1"/>
                  </a:moveTo>
                  <a:cubicBezTo>
                    <a:pt x="84" y="1"/>
                    <a:pt x="1" y="72"/>
                    <a:pt x="1" y="179"/>
                  </a:cubicBezTo>
                  <a:cubicBezTo>
                    <a:pt x="1" y="287"/>
                    <a:pt x="84" y="358"/>
                    <a:pt x="179" y="358"/>
                  </a:cubicBezTo>
                  <a:lnTo>
                    <a:pt x="239" y="358"/>
                  </a:lnTo>
                  <a:lnTo>
                    <a:pt x="239" y="2870"/>
                  </a:lnTo>
                  <a:cubicBezTo>
                    <a:pt x="239" y="4001"/>
                    <a:pt x="894" y="5013"/>
                    <a:pt x="1894" y="5478"/>
                  </a:cubicBezTo>
                  <a:cubicBezTo>
                    <a:pt x="894" y="5942"/>
                    <a:pt x="239" y="6966"/>
                    <a:pt x="239" y="8085"/>
                  </a:cubicBezTo>
                  <a:lnTo>
                    <a:pt x="239" y="10597"/>
                  </a:lnTo>
                  <a:lnTo>
                    <a:pt x="179" y="10597"/>
                  </a:lnTo>
                  <a:cubicBezTo>
                    <a:pt x="84" y="10597"/>
                    <a:pt x="1" y="10669"/>
                    <a:pt x="1" y="10776"/>
                  </a:cubicBezTo>
                  <a:cubicBezTo>
                    <a:pt x="1" y="10883"/>
                    <a:pt x="84" y="10955"/>
                    <a:pt x="179" y="10955"/>
                  </a:cubicBezTo>
                  <a:lnTo>
                    <a:pt x="6061" y="10955"/>
                  </a:lnTo>
                  <a:cubicBezTo>
                    <a:pt x="6168" y="10955"/>
                    <a:pt x="6240" y="10883"/>
                    <a:pt x="6240" y="10776"/>
                  </a:cubicBezTo>
                  <a:cubicBezTo>
                    <a:pt x="6240" y="10669"/>
                    <a:pt x="6144" y="10597"/>
                    <a:pt x="6061" y="10597"/>
                  </a:cubicBezTo>
                  <a:lnTo>
                    <a:pt x="6002" y="10597"/>
                  </a:lnTo>
                  <a:lnTo>
                    <a:pt x="6002" y="8085"/>
                  </a:lnTo>
                  <a:cubicBezTo>
                    <a:pt x="6002" y="6954"/>
                    <a:pt x="5347" y="5942"/>
                    <a:pt x="4347" y="5478"/>
                  </a:cubicBezTo>
                  <a:cubicBezTo>
                    <a:pt x="5347" y="5013"/>
                    <a:pt x="6002" y="3989"/>
                    <a:pt x="6002" y="2870"/>
                  </a:cubicBezTo>
                  <a:lnTo>
                    <a:pt x="6002" y="358"/>
                  </a:lnTo>
                  <a:lnTo>
                    <a:pt x="6061" y="358"/>
                  </a:lnTo>
                  <a:cubicBezTo>
                    <a:pt x="6168" y="358"/>
                    <a:pt x="6240" y="287"/>
                    <a:pt x="6240" y="179"/>
                  </a:cubicBezTo>
                  <a:cubicBezTo>
                    <a:pt x="6240" y="72"/>
                    <a:pt x="6168" y="1"/>
                    <a:pt x="60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03;p59">
              <a:extLst>
                <a:ext uri="{FF2B5EF4-FFF2-40B4-BE49-F238E27FC236}">
                  <a16:creationId xmlns:a16="http://schemas.microsoft.com/office/drawing/2014/main" id="{F95FC305-B427-4253-8E11-5EFCE391F607}"/>
                </a:ext>
              </a:extLst>
            </p:cNvPr>
            <p:cNvSpPr/>
            <p:nvPr/>
          </p:nvSpPr>
          <p:spPr>
            <a:xfrm>
              <a:off x="2516267" y="4511784"/>
              <a:ext cx="139620" cy="95565"/>
            </a:xfrm>
            <a:custGeom>
              <a:avLst/>
              <a:gdLst/>
              <a:ahLst/>
              <a:cxnLst/>
              <a:rect l="l" t="t" r="r" b="b"/>
              <a:pathLst>
                <a:path w="4383" h="3000" extrusionOk="0">
                  <a:moveTo>
                    <a:pt x="1670" y="0"/>
                  </a:moveTo>
                  <a:cubicBezTo>
                    <a:pt x="1650" y="0"/>
                    <a:pt x="1629" y="4"/>
                    <a:pt x="1608" y="11"/>
                  </a:cubicBezTo>
                  <a:cubicBezTo>
                    <a:pt x="679" y="261"/>
                    <a:pt x="1" y="1130"/>
                    <a:pt x="1" y="2106"/>
                  </a:cubicBezTo>
                  <a:lnTo>
                    <a:pt x="1" y="2821"/>
                  </a:lnTo>
                  <a:cubicBezTo>
                    <a:pt x="1" y="2928"/>
                    <a:pt x="84" y="2999"/>
                    <a:pt x="179" y="2999"/>
                  </a:cubicBezTo>
                  <a:lnTo>
                    <a:pt x="4192" y="2999"/>
                  </a:lnTo>
                  <a:cubicBezTo>
                    <a:pt x="4299" y="2999"/>
                    <a:pt x="4370" y="2928"/>
                    <a:pt x="4370" y="2821"/>
                  </a:cubicBezTo>
                  <a:lnTo>
                    <a:pt x="4370" y="2106"/>
                  </a:lnTo>
                  <a:cubicBezTo>
                    <a:pt x="4382" y="1130"/>
                    <a:pt x="3727" y="261"/>
                    <a:pt x="2787" y="11"/>
                  </a:cubicBezTo>
                  <a:cubicBezTo>
                    <a:pt x="2770" y="4"/>
                    <a:pt x="2752" y="0"/>
                    <a:pt x="2735" y="0"/>
                  </a:cubicBezTo>
                  <a:cubicBezTo>
                    <a:pt x="2663" y="0"/>
                    <a:pt x="2589" y="54"/>
                    <a:pt x="2560" y="130"/>
                  </a:cubicBezTo>
                  <a:cubicBezTo>
                    <a:pt x="2537" y="213"/>
                    <a:pt x="2596" y="320"/>
                    <a:pt x="2680" y="356"/>
                  </a:cubicBezTo>
                  <a:cubicBezTo>
                    <a:pt x="3477" y="570"/>
                    <a:pt x="4025" y="1285"/>
                    <a:pt x="4025" y="2106"/>
                  </a:cubicBezTo>
                  <a:lnTo>
                    <a:pt x="4025" y="2642"/>
                  </a:lnTo>
                  <a:lnTo>
                    <a:pt x="382" y="2642"/>
                  </a:lnTo>
                  <a:lnTo>
                    <a:pt x="382" y="2106"/>
                  </a:lnTo>
                  <a:cubicBezTo>
                    <a:pt x="382" y="1285"/>
                    <a:pt x="929" y="558"/>
                    <a:pt x="1715" y="356"/>
                  </a:cubicBezTo>
                  <a:cubicBezTo>
                    <a:pt x="1810" y="320"/>
                    <a:pt x="1870" y="237"/>
                    <a:pt x="1834" y="130"/>
                  </a:cubicBezTo>
                  <a:cubicBezTo>
                    <a:pt x="1815" y="54"/>
                    <a:pt x="1750" y="0"/>
                    <a:pt x="16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04;p59">
              <a:extLst>
                <a:ext uri="{FF2B5EF4-FFF2-40B4-BE49-F238E27FC236}">
                  <a16:creationId xmlns:a16="http://schemas.microsoft.com/office/drawing/2014/main" id="{EE0CA8C3-4C33-474D-9AB1-5BD40BADD42B}"/>
                </a:ext>
              </a:extLst>
            </p:cNvPr>
            <p:cNvSpPr/>
            <p:nvPr/>
          </p:nvSpPr>
          <p:spPr>
            <a:xfrm>
              <a:off x="2518911" y="4385065"/>
              <a:ext cx="134683" cy="105090"/>
            </a:xfrm>
            <a:custGeom>
              <a:avLst/>
              <a:gdLst/>
              <a:ahLst/>
              <a:cxnLst/>
              <a:rect l="l" t="t" r="r" b="b"/>
              <a:pathLst>
                <a:path w="4228" h="3299" extrusionOk="0">
                  <a:moveTo>
                    <a:pt x="191" y="0"/>
                  </a:moveTo>
                  <a:cubicBezTo>
                    <a:pt x="132" y="0"/>
                    <a:pt x="84" y="24"/>
                    <a:pt x="49" y="72"/>
                  </a:cubicBezTo>
                  <a:cubicBezTo>
                    <a:pt x="13" y="119"/>
                    <a:pt x="1" y="179"/>
                    <a:pt x="13" y="238"/>
                  </a:cubicBezTo>
                  <a:cubicBezTo>
                    <a:pt x="239" y="953"/>
                    <a:pt x="799" y="1512"/>
                    <a:pt x="1513" y="1691"/>
                  </a:cubicBezTo>
                  <a:cubicBezTo>
                    <a:pt x="1632" y="1727"/>
                    <a:pt x="1751" y="1750"/>
                    <a:pt x="1918" y="1774"/>
                  </a:cubicBezTo>
                  <a:lnTo>
                    <a:pt x="1954" y="3120"/>
                  </a:lnTo>
                  <a:cubicBezTo>
                    <a:pt x="1954" y="3227"/>
                    <a:pt x="2025" y="3298"/>
                    <a:pt x="2132" y="3298"/>
                  </a:cubicBezTo>
                  <a:cubicBezTo>
                    <a:pt x="2227" y="3298"/>
                    <a:pt x="2311" y="3227"/>
                    <a:pt x="2311" y="3120"/>
                  </a:cubicBezTo>
                  <a:lnTo>
                    <a:pt x="2311" y="1774"/>
                  </a:lnTo>
                  <a:cubicBezTo>
                    <a:pt x="2466" y="1750"/>
                    <a:pt x="2585" y="1727"/>
                    <a:pt x="2704" y="1691"/>
                  </a:cubicBezTo>
                  <a:cubicBezTo>
                    <a:pt x="3418" y="1512"/>
                    <a:pt x="4001" y="953"/>
                    <a:pt x="4216" y="238"/>
                  </a:cubicBezTo>
                  <a:cubicBezTo>
                    <a:pt x="4228" y="179"/>
                    <a:pt x="4216" y="119"/>
                    <a:pt x="4180" y="72"/>
                  </a:cubicBezTo>
                  <a:cubicBezTo>
                    <a:pt x="4156" y="24"/>
                    <a:pt x="4097" y="0"/>
                    <a:pt x="4037" y="0"/>
                  </a:cubicBezTo>
                  <a:lnTo>
                    <a:pt x="2454" y="0"/>
                  </a:lnTo>
                  <a:cubicBezTo>
                    <a:pt x="2347" y="0"/>
                    <a:pt x="2275" y="72"/>
                    <a:pt x="2275" y="179"/>
                  </a:cubicBezTo>
                  <a:cubicBezTo>
                    <a:pt x="2275" y="286"/>
                    <a:pt x="2347" y="357"/>
                    <a:pt x="2454" y="357"/>
                  </a:cubicBezTo>
                  <a:lnTo>
                    <a:pt x="3775" y="357"/>
                  </a:lnTo>
                  <a:cubicBezTo>
                    <a:pt x="3561" y="845"/>
                    <a:pt x="3120" y="1215"/>
                    <a:pt x="2608" y="1357"/>
                  </a:cubicBezTo>
                  <a:cubicBezTo>
                    <a:pt x="2501" y="1381"/>
                    <a:pt x="2335" y="1429"/>
                    <a:pt x="2108" y="1429"/>
                  </a:cubicBezTo>
                  <a:cubicBezTo>
                    <a:pt x="1894" y="1429"/>
                    <a:pt x="1739" y="1381"/>
                    <a:pt x="1620" y="1357"/>
                  </a:cubicBezTo>
                  <a:cubicBezTo>
                    <a:pt x="1096" y="1215"/>
                    <a:pt x="668" y="845"/>
                    <a:pt x="442" y="357"/>
                  </a:cubicBezTo>
                  <a:lnTo>
                    <a:pt x="1775" y="357"/>
                  </a:lnTo>
                  <a:cubicBezTo>
                    <a:pt x="1870" y="357"/>
                    <a:pt x="1954" y="286"/>
                    <a:pt x="1954" y="179"/>
                  </a:cubicBezTo>
                  <a:cubicBezTo>
                    <a:pt x="1954" y="72"/>
                    <a:pt x="1870" y="0"/>
                    <a:pt x="1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05;p59">
              <a:extLst>
                <a:ext uri="{FF2B5EF4-FFF2-40B4-BE49-F238E27FC236}">
                  <a16:creationId xmlns:a16="http://schemas.microsoft.com/office/drawing/2014/main" id="{64C2FBC6-C1DD-4599-9CEB-F24326C1D8D7}"/>
                </a:ext>
              </a:extLst>
            </p:cNvPr>
            <p:cNvSpPr/>
            <p:nvPr/>
          </p:nvSpPr>
          <p:spPr>
            <a:xfrm>
              <a:off x="2580742" y="4501113"/>
              <a:ext cx="11786" cy="13315"/>
            </a:xfrm>
            <a:custGeom>
              <a:avLst/>
              <a:gdLst/>
              <a:ahLst/>
              <a:cxnLst/>
              <a:rect l="l" t="t" r="r" b="b"/>
              <a:pathLst>
                <a:path w="370" h="418" extrusionOk="0">
                  <a:moveTo>
                    <a:pt x="191" y="0"/>
                  </a:moveTo>
                  <a:cubicBezTo>
                    <a:pt x="84" y="0"/>
                    <a:pt x="1" y="72"/>
                    <a:pt x="1" y="179"/>
                  </a:cubicBezTo>
                  <a:lnTo>
                    <a:pt x="1" y="239"/>
                  </a:lnTo>
                  <a:cubicBezTo>
                    <a:pt x="1" y="346"/>
                    <a:pt x="84" y="417"/>
                    <a:pt x="191" y="417"/>
                  </a:cubicBezTo>
                  <a:cubicBezTo>
                    <a:pt x="286" y="417"/>
                    <a:pt x="370" y="346"/>
                    <a:pt x="370" y="239"/>
                  </a:cubicBezTo>
                  <a:lnTo>
                    <a:pt x="370" y="179"/>
                  </a:lnTo>
                  <a:cubicBezTo>
                    <a:pt x="370" y="96"/>
                    <a:pt x="286"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013;p58">
            <a:extLst>
              <a:ext uri="{FF2B5EF4-FFF2-40B4-BE49-F238E27FC236}">
                <a16:creationId xmlns:a16="http://schemas.microsoft.com/office/drawing/2014/main" id="{8E2FB89D-CE8D-4C17-A181-A36C66479AAD}"/>
              </a:ext>
            </a:extLst>
          </p:cNvPr>
          <p:cNvGrpSpPr/>
          <p:nvPr/>
        </p:nvGrpSpPr>
        <p:grpSpPr>
          <a:xfrm>
            <a:off x="7988594" y="2985958"/>
            <a:ext cx="370168" cy="325965"/>
            <a:chOff x="1404617" y="3226962"/>
            <a:chExt cx="370168" cy="325965"/>
          </a:xfrm>
        </p:grpSpPr>
        <p:sp>
          <p:nvSpPr>
            <p:cNvPr id="28" name="Google Shape;10014;p58">
              <a:extLst>
                <a:ext uri="{FF2B5EF4-FFF2-40B4-BE49-F238E27FC236}">
                  <a16:creationId xmlns:a16="http://schemas.microsoft.com/office/drawing/2014/main" id="{B578861E-E08A-4C9A-AE46-956045F0CBCF}"/>
                </a:ext>
              </a:extLst>
            </p:cNvPr>
            <p:cNvSpPr/>
            <p:nvPr/>
          </p:nvSpPr>
          <p:spPr>
            <a:xfrm>
              <a:off x="1535067" y="3226962"/>
              <a:ext cx="12130" cy="37090"/>
            </a:xfrm>
            <a:custGeom>
              <a:avLst/>
              <a:gdLst/>
              <a:ahLst/>
              <a:cxnLst/>
              <a:rect l="l" t="t" r="r" b="b"/>
              <a:pathLst>
                <a:path w="382" h="1168" extrusionOk="0">
                  <a:moveTo>
                    <a:pt x="191" y="1"/>
                  </a:moveTo>
                  <a:cubicBezTo>
                    <a:pt x="84" y="1"/>
                    <a:pt x="0" y="84"/>
                    <a:pt x="0" y="191"/>
                  </a:cubicBezTo>
                  <a:lnTo>
                    <a:pt x="0" y="977"/>
                  </a:lnTo>
                  <a:cubicBezTo>
                    <a:pt x="0" y="1084"/>
                    <a:pt x="84" y="1168"/>
                    <a:pt x="191" y="1168"/>
                  </a:cubicBezTo>
                  <a:cubicBezTo>
                    <a:pt x="298" y="1168"/>
                    <a:pt x="381" y="1084"/>
                    <a:pt x="381" y="977"/>
                  </a:cubicBezTo>
                  <a:lnTo>
                    <a:pt x="381" y="191"/>
                  </a:lnTo>
                  <a:cubicBezTo>
                    <a:pt x="381" y="84"/>
                    <a:pt x="298" y="1"/>
                    <a:pt x="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15;p58">
              <a:extLst>
                <a:ext uri="{FF2B5EF4-FFF2-40B4-BE49-F238E27FC236}">
                  <a16:creationId xmlns:a16="http://schemas.microsoft.com/office/drawing/2014/main" id="{6A5977CE-7CC2-493A-8B44-01179D43B696}"/>
                </a:ext>
              </a:extLst>
            </p:cNvPr>
            <p:cNvSpPr/>
            <p:nvPr/>
          </p:nvSpPr>
          <p:spPr>
            <a:xfrm>
              <a:off x="1472287" y="3243221"/>
              <a:ext cx="25753" cy="34073"/>
            </a:xfrm>
            <a:custGeom>
              <a:avLst/>
              <a:gdLst/>
              <a:ahLst/>
              <a:cxnLst/>
              <a:rect l="l" t="t" r="r" b="b"/>
              <a:pathLst>
                <a:path w="811" h="1073" extrusionOk="0">
                  <a:moveTo>
                    <a:pt x="217" y="1"/>
                  </a:moveTo>
                  <a:cubicBezTo>
                    <a:pt x="185" y="1"/>
                    <a:pt x="152" y="9"/>
                    <a:pt x="120" y="25"/>
                  </a:cubicBezTo>
                  <a:cubicBezTo>
                    <a:pt x="25" y="72"/>
                    <a:pt x="1" y="179"/>
                    <a:pt x="37" y="287"/>
                  </a:cubicBezTo>
                  <a:lnTo>
                    <a:pt x="442" y="989"/>
                  </a:lnTo>
                  <a:cubicBezTo>
                    <a:pt x="477" y="1049"/>
                    <a:pt x="549" y="1072"/>
                    <a:pt x="608" y="1072"/>
                  </a:cubicBezTo>
                  <a:cubicBezTo>
                    <a:pt x="632" y="1072"/>
                    <a:pt x="668" y="1061"/>
                    <a:pt x="692" y="1049"/>
                  </a:cubicBezTo>
                  <a:cubicBezTo>
                    <a:pt x="787" y="989"/>
                    <a:pt x="811" y="882"/>
                    <a:pt x="775" y="775"/>
                  </a:cubicBezTo>
                  <a:lnTo>
                    <a:pt x="382" y="96"/>
                  </a:lnTo>
                  <a:cubicBezTo>
                    <a:pt x="342" y="33"/>
                    <a:pt x="281" y="1"/>
                    <a:pt x="2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16;p58">
              <a:extLst>
                <a:ext uri="{FF2B5EF4-FFF2-40B4-BE49-F238E27FC236}">
                  <a16:creationId xmlns:a16="http://schemas.microsoft.com/office/drawing/2014/main" id="{3154AC26-EB2A-4D13-8683-42C302FE1817}"/>
                </a:ext>
              </a:extLst>
            </p:cNvPr>
            <p:cNvSpPr/>
            <p:nvPr/>
          </p:nvSpPr>
          <p:spPr>
            <a:xfrm>
              <a:off x="1426179" y="3289266"/>
              <a:ext cx="35947" cy="24705"/>
            </a:xfrm>
            <a:custGeom>
              <a:avLst/>
              <a:gdLst/>
              <a:ahLst/>
              <a:cxnLst/>
              <a:rect l="l" t="t" r="r" b="b"/>
              <a:pathLst>
                <a:path w="1132" h="778" extrusionOk="0">
                  <a:moveTo>
                    <a:pt x="229" y="1"/>
                  </a:moveTo>
                  <a:cubicBezTo>
                    <a:pt x="159" y="1"/>
                    <a:pt x="89" y="41"/>
                    <a:pt x="48" y="99"/>
                  </a:cubicBezTo>
                  <a:cubicBezTo>
                    <a:pt x="0" y="194"/>
                    <a:pt x="36" y="301"/>
                    <a:pt x="143" y="361"/>
                  </a:cubicBezTo>
                  <a:lnTo>
                    <a:pt x="822" y="742"/>
                  </a:lnTo>
                  <a:cubicBezTo>
                    <a:pt x="858" y="754"/>
                    <a:pt x="881" y="777"/>
                    <a:pt x="917" y="777"/>
                  </a:cubicBezTo>
                  <a:cubicBezTo>
                    <a:pt x="977" y="777"/>
                    <a:pt x="1048" y="742"/>
                    <a:pt x="1072" y="682"/>
                  </a:cubicBezTo>
                  <a:cubicBezTo>
                    <a:pt x="1132" y="599"/>
                    <a:pt x="1096" y="480"/>
                    <a:pt x="1001" y="420"/>
                  </a:cubicBezTo>
                  <a:lnTo>
                    <a:pt x="322" y="27"/>
                  </a:lnTo>
                  <a:cubicBezTo>
                    <a:pt x="292" y="9"/>
                    <a:pt x="261" y="1"/>
                    <a:pt x="2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17;p58">
              <a:extLst>
                <a:ext uri="{FF2B5EF4-FFF2-40B4-BE49-F238E27FC236}">
                  <a16:creationId xmlns:a16="http://schemas.microsoft.com/office/drawing/2014/main" id="{56F2DBAB-AA8E-4EB3-AD08-4658F43D38C4}"/>
                </a:ext>
              </a:extLst>
            </p:cNvPr>
            <p:cNvSpPr/>
            <p:nvPr/>
          </p:nvSpPr>
          <p:spPr>
            <a:xfrm>
              <a:off x="1410682" y="3350997"/>
              <a:ext cx="37439" cy="12511"/>
            </a:xfrm>
            <a:custGeom>
              <a:avLst/>
              <a:gdLst/>
              <a:ahLst/>
              <a:cxnLst/>
              <a:rect l="l" t="t" r="r" b="b"/>
              <a:pathLst>
                <a:path w="1179" h="394" extrusionOk="0">
                  <a:moveTo>
                    <a:pt x="191" y="0"/>
                  </a:moveTo>
                  <a:cubicBezTo>
                    <a:pt x="96" y="0"/>
                    <a:pt x="0" y="95"/>
                    <a:pt x="0" y="203"/>
                  </a:cubicBezTo>
                  <a:cubicBezTo>
                    <a:pt x="0" y="298"/>
                    <a:pt x="84" y="393"/>
                    <a:pt x="191" y="393"/>
                  </a:cubicBezTo>
                  <a:lnTo>
                    <a:pt x="988" y="393"/>
                  </a:lnTo>
                  <a:cubicBezTo>
                    <a:pt x="1084" y="393"/>
                    <a:pt x="1179" y="298"/>
                    <a:pt x="1179" y="203"/>
                  </a:cubicBezTo>
                  <a:cubicBezTo>
                    <a:pt x="1179" y="95"/>
                    <a:pt x="1084" y="0"/>
                    <a:pt x="98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018;p58">
              <a:extLst>
                <a:ext uri="{FF2B5EF4-FFF2-40B4-BE49-F238E27FC236}">
                  <a16:creationId xmlns:a16="http://schemas.microsoft.com/office/drawing/2014/main" id="{95590374-7ADB-4F90-86D1-D9F78F9CAC8B}"/>
                </a:ext>
              </a:extLst>
            </p:cNvPr>
            <p:cNvSpPr/>
            <p:nvPr/>
          </p:nvSpPr>
          <p:spPr>
            <a:xfrm>
              <a:off x="1426179" y="3400980"/>
              <a:ext cx="35566" cy="24896"/>
            </a:xfrm>
            <a:custGeom>
              <a:avLst/>
              <a:gdLst/>
              <a:ahLst/>
              <a:cxnLst/>
              <a:rect l="l" t="t" r="r" b="b"/>
              <a:pathLst>
                <a:path w="1120" h="784" extrusionOk="0">
                  <a:moveTo>
                    <a:pt x="904" y="0"/>
                  </a:moveTo>
                  <a:cubicBezTo>
                    <a:pt x="874" y="0"/>
                    <a:pt x="843" y="7"/>
                    <a:pt x="810" y="22"/>
                  </a:cubicBezTo>
                  <a:lnTo>
                    <a:pt x="119" y="414"/>
                  </a:lnTo>
                  <a:cubicBezTo>
                    <a:pt x="36" y="486"/>
                    <a:pt x="0" y="593"/>
                    <a:pt x="60" y="688"/>
                  </a:cubicBezTo>
                  <a:cubicBezTo>
                    <a:pt x="96" y="748"/>
                    <a:pt x="167" y="784"/>
                    <a:pt x="227" y="784"/>
                  </a:cubicBezTo>
                  <a:cubicBezTo>
                    <a:pt x="262" y="784"/>
                    <a:pt x="286" y="760"/>
                    <a:pt x="322" y="748"/>
                  </a:cubicBezTo>
                  <a:lnTo>
                    <a:pt x="1001" y="367"/>
                  </a:lnTo>
                  <a:cubicBezTo>
                    <a:pt x="1096" y="307"/>
                    <a:pt x="1120" y="200"/>
                    <a:pt x="1072" y="93"/>
                  </a:cubicBezTo>
                  <a:cubicBezTo>
                    <a:pt x="1031" y="35"/>
                    <a:pt x="972" y="0"/>
                    <a:pt x="9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019;p58">
              <a:extLst>
                <a:ext uri="{FF2B5EF4-FFF2-40B4-BE49-F238E27FC236}">
                  <a16:creationId xmlns:a16="http://schemas.microsoft.com/office/drawing/2014/main" id="{B670D766-99C5-4C26-BA77-A5CC7FA7FE6E}"/>
                </a:ext>
              </a:extLst>
            </p:cNvPr>
            <p:cNvSpPr/>
            <p:nvPr/>
          </p:nvSpPr>
          <p:spPr>
            <a:xfrm>
              <a:off x="1620138" y="3289043"/>
              <a:ext cx="35566" cy="24928"/>
            </a:xfrm>
            <a:custGeom>
              <a:avLst/>
              <a:gdLst/>
              <a:ahLst/>
              <a:cxnLst/>
              <a:rect l="l" t="t" r="r" b="b"/>
              <a:pathLst>
                <a:path w="1120" h="785" extrusionOk="0">
                  <a:moveTo>
                    <a:pt x="895" y="1"/>
                  </a:moveTo>
                  <a:cubicBezTo>
                    <a:pt x="864" y="1"/>
                    <a:pt x="831" y="8"/>
                    <a:pt x="798" y="22"/>
                  </a:cubicBezTo>
                  <a:lnTo>
                    <a:pt x="119" y="403"/>
                  </a:lnTo>
                  <a:cubicBezTo>
                    <a:pt x="24" y="463"/>
                    <a:pt x="0" y="570"/>
                    <a:pt x="48" y="677"/>
                  </a:cubicBezTo>
                  <a:cubicBezTo>
                    <a:pt x="107" y="749"/>
                    <a:pt x="167" y="784"/>
                    <a:pt x="227" y="784"/>
                  </a:cubicBezTo>
                  <a:cubicBezTo>
                    <a:pt x="250" y="784"/>
                    <a:pt x="286" y="761"/>
                    <a:pt x="310" y="749"/>
                  </a:cubicBezTo>
                  <a:lnTo>
                    <a:pt x="1000" y="368"/>
                  </a:lnTo>
                  <a:cubicBezTo>
                    <a:pt x="1084" y="308"/>
                    <a:pt x="1120" y="201"/>
                    <a:pt x="1072" y="94"/>
                  </a:cubicBezTo>
                  <a:cubicBezTo>
                    <a:pt x="1031" y="36"/>
                    <a:pt x="966" y="1"/>
                    <a:pt x="8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20;p58">
              <a:extLst>
                <a:ext uri="{FF2B5EF4-FFF2-40B4-BE49-F238E27FC236}">
                  <a16:creationId xmlns:a16="http://schemas.microsoft.com/office/drawing/2014/main" id="{1D294EF4-BA7D-49D1-8CE3-239DB289E7CB}"/>
                </a:ext>
              </a:extLst>
            </p:cNvPr>
            <p:cNvSpPr/>
            <p:nvPr/>
          </p:nvSpPr>
          <p:spPr>
            <a:xfrm>
              <a:off x="1584224" y="3243507"/>
              <a:ext cx="26103" cy="33787"/>
            </a:xfrm>
            <a:custGeom>
              <a:avLst/>
              <a:gdLst/>
              <a:ahLst/>
              <a:cxnLst/>
              <a:rect l="l" t="t" r="r" b="b"/>
              <a:pathLst>
                <a:path w="822" h="1064" extrusionOk="0">
                  <a:moveTo>
                    <a:pt x="594" y="1"/>
                  </a:moveTo>
                  <a:cubicBezTo>
                    <a:pt x="527" y="1"/>
                    <a:pt x="458" y="41"/>
                    <a:pt x="417" y="99"/>
                  </a:cubicBezTo>
                  <a:lnTo>
                    <a:pt x="24" y="790"/>
                  </a:lnTo>
                  <a:cubicBezTo>
                    <a:pt x="0" y="873"/>
                    <a:pt x="24" y="992"/>
                    <a:pt x="119" y="1040"/>
                  </a:cubicBezTo>
                  <a:cubicBezTo>
                    <a:pt x="143" y="1052"/>
                    <a:pt x="179" y="1063"/>
                    <a:pt x="203" y="1063"/>
                  </a:cubicBezTo>
                  <a:cubicBezTo>
                    <a:pt x="262" y="1063"/>
                    <a:pt x="346" y="1040"/>
                    <a:pt x="369" y="980"/>
                  </a:cubicBezTo>
                  <a:lnTo>
                    <a:pt x="762" y="290"/>
                  </a:lnTo>
                  <a:cubicBezTo>
                    <a:pt x="822" y="206"/>
                    <a:pt x="774" y="87"/>
                    <a:pt x="679" y="28"/>
                  </a:cubicBezTo>
                  <a:cubicBezTo>
                    <a:pt x="653" y="9"/>
                    <a:pt x="624" y="1"/>
                    <a:pt x="5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21;p58">
              <a:extLst>
                <a:ext uri="{FF2B5EF4-FFF2-40B4-BE49-F238E27FC236}">
                  <a16:creationId xmlns:a16="http://schemas.microsoft.com/office/drawing/2014/main" id="{97A50040-CB01-4878-B185-C306C674C6BA}"/>
                </a:ext>
              </a:extLst>
            </p:cNvPr>
            <p:cNvSpPr/>
            <p:nvPr/>
          </p:nvSpPr>
          <p:spPr>
            <a:xfrm>
              <a:off x="1404617" y="3271197"/>
              <a:ext cx="285859" cy="281349"/>
            </a:xfrm>
            <a:custGeom>
              <a:avLst/>
              <a:gdLst/>
              <a:ahLst/>
              <a:cxnLst/>
              <a:rect l="l" t="t" r="r" b="b"/>
              <a:pathLst>
                <a:path w="9002" h="8860" extrusionOk="0">
                  <a:moveTo>
                    <a:pt x="4525" y="1013"/>
                  </a:moveTo>
                  <a:lnTo>
                    <a:pt x="4573" y="1025"/>
                  </a:lnTo>
                  <a:lnTo>
                    <a:pt x="4704" y="1025"/>
                  </a:lnTo>
                  <a:lnTo>
                    <a:pt x="4787" y="1061"/>
                  </a:lnTo>
                  <a:lnTo>
                    <a:pt x="4811" y="1061"/>
                  </a:lnTo>
                  <a:lnTo>
                    <a:pt x="4823" y="1072"/>
                  </a:lnTo>
                  <a:cubicBezTo>
                    <a:pt x="4835" y="1072"/>
                    <a:pt x="4835" y="1084"/>
                    <a:pt x="4847" y="1084"/>
                  </a:cubicBezTo>
                  <a:cubicBezTo>
                    <a:pt x="4847" y="1084"/>
                    <a:pt x="4870" y="1084"/>
                    <a:pt x="4870" y="1096"/>
                  </a:cubicBezTo>
                  <a:lnTo>
                    <a:pt x="4942" y="1132"/>
                  </a:lnTo>
                  <a:lnTo>
                    <a:pt x="4954" y="1132"/>
                  </a:lnTo>
                  <a:lnTo>
                    <a:pt x="4989" y="1144"/>
                  </a:lnTo>
                  <a:cubicBezTo>
                    <a:pt x="4989" y="1144"/>
                    <a:pt x="5001" y="1144"/>
                    <a:pt x="5001" y="1156"/>
                  </a:cubicBezTo>
                  <a:cubicBezTo>
                    <a:pt x="5001" y="1156"/>
                    <a:pt x="5013" y="1156"/>
                    <a:pt x="5013" y="1180"/>
                  </a:cubicBezTo>
                  <a:lnTo>
                    <a:pt x="5049" y="1192"/>
                  </a:lnTo>
                  <a:cubicBezTo>
                    <a:pt x="5049" y="1192"/>
                    <a:pt x="5061" y="1192"/>
                    <a:pt x="5061" y="1203"/>
                  </a:cubicBezTo>
                  <a:cubicBezTo>
                    <a:pt x="5061" y="1203"/>
                    <a:pt x="5073" y="1203"/>
                    <a:pt x="5073" y="1215"/>
                  </a:cubicBezTo>
                  <a:lnTo>
                    <a:pt x="5085" y="1239"/>
                  </a:lnTo>
                  <a:cubicBezTo>
                    <a:pt x="5085" y="1239"/>
                    <a:pt x="5109" y="1239"/>
                    <a:pt x="5109" y="1251"/>
                  </a:cubicBezTo>
                  <a:cubicBezTo>
                    <a:pt x="5109" y="1251"/>
                    <a:pt x="5120" y="1251"/>
                    <a:pt x="5120" y="1263"/>
                  </a:cubicBezTo>
                  <a:cubicBezTo>
                    <a:pt x="5120" y="1263"/>
                    <a:pt x="5132" y="1263"/>
                    <a:pt x="5132" y="1275"/>
                  </a:cubicBezTo>
                  <a:lnTo>
                    <a:pt x="5144" y="1299"/>
                  </a:lnTo>
                  <a:cubicBezTo>
                    <a:pt x="5144" y="1299"/>
                    <a:pt x="5168" y="1299"/>
                    <a:pt x="5168" y="1311"/>
                  </a:cubicBezTo>
                  <a:lnTo>
                    <a:pt x="5263" y="1394"/>
                  </a:lnTo>
                  <a:lnTo>
                    <a:pt x="5299" y="1430"/>
                  </a:lnTo>
                  <a:cubicBezTo>
                    <a:pt x="5382" y="1501"/>
                    <a:pt x="5466" y="1596"/>
                    <a:pt x="5537" y="1680"/>
                  </a:cubicBezTo>
                  <a:cubicBezTo>
                    <a:pt x="5561" y="1715"/>
                    <a:pt x="5585" y="1739"/>
                    <a:pt x="5597" y="1787"/>
                  </a:cubicBezTo>
                  <a:lnTo>
                    <a:pt x="5597" y="1799"/>
                  </a:lnTo>
                  <a:cubicBezTo>
                    <a:pt x="5609" y="1834"/>
                    <a:pt x="5644" y="1858"/>
                    <a:pt x="5656" y="1894"/>
                  </a:cubicBezTo>
                  <a:lnTo>
                    <a:pt x="5656" y="1906"/>
                  </a:lnTo>
                  <a:cubicBezTo>
                    <a:pt x="5668" y="1930"/>
                    <a:pt x="5680" y="1965"/>
                    <a:pt x="5704" y="2013"/>
                  </a:cubicBezTo>
                  <a:lnTo>
                    <a:pt x="5704" y="2025"/>
                  </a:lnTo>
                  <a:cubicBezTo>
                    <a:pt x="5716" y="2049"/>
                    <a:pt x="5728" y="2096"/>
                    <a:pt x="5740" y="2132"/>
                  </a:cubicBezTo>
                  <a:lnTo>
                    <a:pt x="5740" y="2144"/>
                  </a:lnTo>
                  <a:cubicBezTo>
                    <a:pt x="5763" y="2168"/>
                    <a:pt x="5775" y="2215"/>
                    <a:pt x="5775" y="2251"/>
                  </a:cubicBezTo>
                  <a:lnTo>
                    <a:pt x="5775" y="2263"/>
                  </a:lnTo>
                  <a:cubicBezTo>
                    <a:pt x="5787" y="2287"/>
                    <a:pt x="5787" y="2335"/>
                    <a:pt x="5799" y="2382"/>
                  </a:cubicBezTo>
                  <a:lnTo>
                    <a:pt x="5799" y="2394"/>
                  </a:lnTo>
                  <a:cubicBezTo>
                    <a:pt x="5799" y="2442"/>
                    <a:pt x="5823" y="2466"/>
                    <a:pt x="5823" y="2513"/>
                  </a:cubicBezTo>
                  <a:lnTo>
                    <a:pt x="5823" y="2525"/>
                  </a:lnTo>
                  <a:lnTo>
                    <a:pt x="5823" y="2549"/>
                  </a:lnTo>
                  <a:cubicBezTo>
                    <a:pt x="5728" y="2620"/>
                    <a:pt x="5466" y="2739"/>
                    <a:pt x="5240" y="2894"/>
                  </a:cubicBezTo>
                  <a:cubicBezTo>
                    <a:pt x="5216" y="2894"/>
                    <a:pt x="5216" y="2906"/>
                    <a:pt x="5216" y="2906"/>
                  </a:cubicBezTo>
                  <a:cubicBezTo>
                    <a:pt x="5192" y="2918"/>
                    <a:pt x="5180" y="2930"/>
                    <a:pt x="5144" y="2966"/>
                  </a:cubicBezTo>
                  <a:cubicBezTo>
                    <a:pt x="5120" y="2977"/>
                    <a:pt x="5085" y="3013"/>
                    <a:pt x="5061" y="3037"/>
                  </a:cubicBezTo>
                  <a:cubicBezTo>
                    <a:pt x="5025" y="3049"/>
                    <a:pt x="5013" y="3085"/>
                    <a:pt x="4978" y="3097"/>
                  </a:cubicBezTo>
                  <a:cubicBezTo>
                    <a:pt x="4620" y="3406"/>
                    <a:pt x="4347" y="3823"/>
                    <a:pt x="4204" y="4299"/>
                  </a:cubicBezTo>
                  <a:cubicBezTo>
                    <a:pt x="4180" y="4299"/>
                    <a:pt x="4144" y="4287"/>
                    <a:pt x="4132" y="4287"/>
                  </a:cubicBezTo>
                  <a:cubicBezTo>
                    <a:pt x="4061" y="4275"/>
                    <a:pt x="3966" y="4275"/>
                    <a:pt x="3894" y="4275"/>
                  </a:cubicBezTo>
                  <a:lnTo>
                    <a:pt x="3632" y="4275"/>
                  </a:lnTo>
                  <a:cubicBezTo>
                    <a:pt x="3608" y="4275"/>
                    <a:pt x="3596" y="4251"/>
                    <a:pt x="3585" y="4251"/>
                  </a:cubicBezTo>
                  <a:lnTo>
                    <a:pt x="3573" y="4251"/>
                  </a:lnTo>
                  <a:cubicBezTo>
                    <a:pt x="3549" y="4240"/>
                    <a:pt x="3537" y="4240"/>
                    <a:pt x="3525" y="4228"/>
                  </a:cubicBezTo>
                  <a:cubicBezTo>
                    <a:pt x="3513" y="4216"/>
                    <a:pt x="3489" y="4216"/>
                    <a:pt x="3465" y="4192"/>
                  </a:cubicBezTo>
                  <a:lnTo>
                    <a:pt x="3454" y="4180"/>
                  </a:lnTo>
                  <a:cubicBezTo>
                    <a:pt x="3430" y="4168"/>
                    <a:pt x="3418" y="4168"/>
                    <a:pt x="3406" y="4156"/>
                  </a:cubicBezTo>
                  <a:lnTo>
                    <a:pt x="3394" y="4156"/>
                  </a:lnTo>
                  <a:cubicBezTo>
                    <a:pt x="3370" y="4132"/>
                    <a:pt x="3358" y="4120"/>
                    <a:pt x="3346" y="4120"/>
                  </a:cubicBezTo>
                  <a:lnTo>
                    <a:pt x="3335" y="4109"/>
                  </a:lnTo>
                  <a:cubicBezTo>
                    <a:pt x="3311" y="4097"/>
                    <a:pt x="3299" y="4097"/>
                    <a:pt x="3287" y="4073"/>
                  </a:cubicBezTo>
                  <a:lnTo>
                    <a:pt x="3275" y="4073"/>
                  </a:lnTo>
                  <a:lnTo>
                    <a:pt x="3227" y="4037"/>
                  </a:lnTo>
                  <a:lnTo>
                    <a:pt x="3215" y="4013"/>
                  </a:lnTo>
                  <a:cubicBezTo>
                    <a:pt x="3192" y="4001"/>
                    <a:pt x="3180" y="3990"/>
                    <a:pt x="3168" y="3990"/>
                  </a:cubicBezTo>
                  <a:lnTo>
                    <a:pt x="3156" y="3990"/>
                  </a:lnTo>
                  <a:lnTo>
                    <a:pt x="3108" y="3942"/>
                  </a:lnTo>
                  <a:lnTo>
                    <a:pt x="3096" y="3930"/>
                  </a:lnTo>
                  <a:lnTo>
                    <a:pt x="3061" y="3894"/>
                  </a:lnTo>
                  <a:lnTo>
                    <a:pt x="3049" y="3882"/>
                  </a:lnTo>
                  <a:lnTo>
                    <a:pt x="3001" y="3835"/>
                  </a:lnTo>
                  <a:lnTo>
                    <a:pt x="2989" y="3823"/>
                  </a:lnTo>
                  <a:lnTo>
                    <a:pt x="2989" y="3811"/>
                  </a:lnTo>
                  <a:cubicBezTo>
                    <a:pt x="2870" y="3680"/>
                    <a:pt x="2775" y="3525"/>
                    <a:pt x="2715" y="3358"/>
                  </a:cubicBezTo>
                  <a:cubicBezTo>
                    <a:pt x="2715" y="3347"/>
                    <a:pt x="2703" y="3335"/>
                    <a:pt x="2703" y="3323"/>
                  </a:cubicBezTo>
                  <a:lnTo>
                    <a:pt x="2703" y="3299"/>
                  </a:lnTo>
                  <a:cubicBezTo>
                    <a:pt x="2703" y="3287"/>
                    <a:pt x="2692" y="3275"/>
                    <a:pt x="2692" y="3263"/>
                  </a:cubicBezTo>
                  <a:lnTo>
                    <a:pt x="2692" y="3239"/>
                  </a:lnTo>
                  <a:cubicBezTo>
                    <a:pt x="2692" y="3228"/>
                    <a:pt x="2680" y="3204"/>
                    <a:pt x="2680" y="3180"/>
                  </a:cubicBezTo>
                  <a:cubicBezTo>
                    <a:pt x="2656" y="3108"/>
                    <a:pt x="2644" y="3049"/>
                    <a:pt x="2632" y="2977"/>
                  </a:cubicBezTo>
                  <a:lnTo>
                    <a:pt x="2632" y="2930"/>
                  </a:lnTo>
                  <a:lnTo>
                    <a:pt x="2632" y="2882"/>
                  </a:lnTo>
                  <a:cubicBezTo>
                    <a:pt x="2632" y="2823"/>
                    <a:pt x="2620" y="2763"/>
                    <a:pt x="2620" y="2704"/>
                  </a:cubicBezTo>
                  <a:lnTo>
                    <a:pt x="2620" y="2644"/>
                  </a:lnTo>
                  <a:lnTo>
                    <a:pt x="2620" y="2632"/>
                  </a:lnTo>
                  <a:lnTo>
                    <a:pt x="2620" y="2573"/>
                  </a:lnTo>
                  <a:lnTo>
                    <a:pt x="2620" y="2513"/>
                  </a:lnTo>
                  <a:lnTo>
                    <a:pt x="2620" y="2501"/>
                  </a:lnTo>
                  <a:cubicBezTo>
                    <a:pt x="2620" y="2454"/>
                    <a:pt x="2632" y="2430"/>
                    <a:pt x="2632" y="2382"/>
                  </a:cubicBezTo>
                  <a:lnTo>
                    <a:pt x="2632" y="2370"/>
                  </a:lnTo>
                  <a:cubicBezTo>
                    <a:pt x="2632" y="2335"/>
                    <a:pt x="2644" y="2287"/>
                    <a:pt x="2656" y="2263"/>
                  </a:cubicBezTo>
                  <a:lnTo>
                    <a:pt x="2656" y="2251"/>
                  </a:lnTo>
                  <a:cubicBezTo>
                    <a:pt x="2680" y="2215"/>
                    <a:pt x="2680" y="2168"/>
                    <a:pt x="2692" y="2144"/>
                  </a:cubicBezTo>
                  <a:lnTo>
                    <a:pt x="2692" y="2132"/>
                  </a:lnTo>
                  <a:cubicBezTo>
                    <a:pt x="2703" y="2096"/>
                    <a:pt x="2715" y="2049"/>
                    <a:pt x="2739" y="2025"/>
                  </a:cubicBezTo>
                  <a:lnTo>
                    <a:pt x="2739" y="2013"/>
                  </a:lnTo>
                  <a:cubicBezTo>
                    <a:pt x="2751" y="1977"/>
                    <a:pt x="2763" y="1930"/>
                    <a:pt x="2775" y="1906"/>
                  </a:cubicBezTo>
                  <a:lnTo>
                    <a:pt x="2775" y="1894"/>
                  </a:lnTo>
                  <a:cubicBezTo>
                    <a:pt x="2799" y="1858"/>
                    <a:pt x="2811" y="1834"/>
                    <a:pt x="2834" y="1799"/>
                  </a:cubicBezTo>
                  <a:lnTo>
                    <a:pt x="2858" y="1787"/>
                  </a:lnTo>
                  <a:cubicBezTo>
                    <a:pt x="2870" y="1751"/>
                    <a:pt x="2894" y="1727"/>
                    <a:pt x="2918" y="1692"/>
                  </a:cubicBezTo>
                  <a:cubicBezTo>
                    <a:pt x="2989" y="1608"/>
                    <a:pt x="3061" y="1513"/>
                    <a:pt x="3156" y="1442"/>
                  </a:cubicBezTo>
                  <a:lnTo>
                    <a:pt x="3180" y="1418"/>
                  </a:lnTo>
                  <a:lnTo>
                    <a:pt x="3299" y="1311"/>
                  </a:lnTo>
                  <a:cubicBezTo>
                    <a:pt x="3299" y="1311"/>
                    <a:pt x="3311" y="1311"/>
                    <a:pt x="3311" y="1299"/>
                  </a:cubicBezTo>
                  <a:cubicBezTo>
                    <a:pt x="3311" y="1299"/>
                    <a:pt x="3335" y="1299"/>
                    <a:pt x="3335" y="1275"/>
                  </a:cubicBezTo>
                  <a:lnTo>
                    <a:pt x="3346" y="1263"/>
                  </a:lnTo>
                  <a:cubicBezTo>
                    <a:pt x="3346" y="1263"/>
                    <a:pt x="3358" y="1263"/>
                    <a:pt x="3358" y="1251"/>
                  </a:cubicBezTo>
                  <a:cubicBezTo>
                    <a:pt x="3358" y="1251"/>
                    <a:pt x="3370" y="1251"/>
                    <a:pt x="3370" y="1239"/>
                  </a:cubicBezTo>
                  <a:cubicBezTo>
                    <a:pt x="3370" y="1239"/>
                    <a:pt x="3394" y="1239"/>
                    <a:pt x="3394" y="1215"/>
                  </a:cubicBezTo>
                  <a:cubicBezTo>
                    <a:pt x="3394" y="1215"/>
                    <a:pt x="3406" y="1215"/>
                    <a:pt x="3406" y="1203"/>
                  </a:cubicBezTo>
                  <a:lnTo>
                    <a:pt x="3430" y="1192"/>
                  </a:lnTo>
                  <a:cubicBezTo>
                    <a:pt x="3430" y="1192"/>
                    <a:pt x="3454" y="1192"/>
                    <a:pt x="3454" y="1180"/>
                  </a:cubicBezTo>
                  <a:cubicBezTo>
                    <a:pt x="3454" y="1180"/>
                    <a:pt x="3465" y="1180"/>
                    <a:pt x="3465" y="1156"/>
                  </a:cubicBezTo>
                  <a:lnTo>
                    <a:pt x="3489" y="1144"/>
                  </a:lnTo>
                  <a:cubicBezTo>
                    <a:pt x="3489" y="1144"/>
                    <a:pt x="3513" y="1144"/>
                    <a:pt x="3513" y="1132"/>
                  </a:cubicBezTo>
                  <a:lnTo>
                    <a:pt x="3585" y="1096"/>
                  </a:lnTo>
                  <a:cubicBezTo>
                    <a:pt x="3585" y="1096"/>
                    <a:pt x="3596" y="1096"/>
                    <a:pt x="3596" y="1084"/>
                  </a:cubicBezTo>
                  <a:cubicBezTo>
                    <a:pt x="3608" y="1084"/>
                    <a:pt x="3608" y="1072"/>
                    <a:pt x="3632" y="1072"/>
                  </a:cubicBezTo>
                  <a:lnTo>
                    <a:pt x="3644" y="1061"/>
                  </a:lnTo>
                  <a:lnTo>
                    <a:pt x="3656" y="1061"/>
                  </a:lnTo>
                  <a:lnTo>
                    <a:pt x="3763" y="1025"/>
                  </a:lnTo>
                  <a:lnTo>
                    <a:pt x="3882" y="1025"/>
                  </a:lnTo>
                  <a:lnTo>
                    <a:pt x="3930" y="1013"/>
                  </a:lnTo>
                  <a:close/>
                  <a:moveTo>
                    <a:pt x="4347" y="418"/>
                  </a:moveTo>
                  <a:cubicBezTo>
                    <a:pt x="4847" y="418"/>
                    <a:pt x="5335" y="584"/>
                    <a:pt x="5740" y="882"/>
                  </a:cubicBezTo>
                  <a:cubicBezTo>
                    <a:pt x="6156" y="1192"/>
                    <a:pt x="6454" y="1620"/>
                    <a:pt x="6585" y="2108"/>
                  </a:cubicBezTo>
                  <a:cubicBezTo>
                    <a:pt x="6621" y="2227"/>
                    <a:pt x="6644" y="2370"/>
                    <a:pt x="6668" y="2489"/>
                  </a:cubicBezTo>
                  <a:lnTo>
                    <a:pt x="6442" y="2489"/>
                  </a:lnTo>
                  <a:cubicBezTo>
                    <a:pt x="6442" y="2442"/>
                    <a:pt x="6430" y="2394"/>
                    <a:pt x="6430" y="2346"/>
                  </a:cubicBezTo>
                  <a:lnTo>
                    <a:pt x="6430" y="2335"/>
                  </a:lnTo>
                  <a:cubicBezTo>
                    <a:pt x="6406" y="2287"/>
                    <a:pt x="6406" y="2251"/>
                    <a:pt x="6394" y="2204"/>
                  </a:cubicBezTo>
                  <a:lnTo>
                    <a:pt x="6394" y="2192"/>
                  </a:lnTo>
                  <a:lnTo>
                    <a:pt x="6347" y="2049"/>
                  </a:lnTo>
                  <a:lnTo>
                    <a:pt x="6347" y="2037"/>
                  </a:lnTo>
                  <a:lnTo>
                    <a:pt x="6311" y="1906"/>
                  </a:lnTo>
                  <a:lnTo>
                    <a:pt x="6311" y="1894"/>
                  </a:lnTo>
                  <a:cubicBezTo>
                    <a:pt x="6287" y="1846"/>
                    <a:pt x="6263" y="1799"/>
                    <a:pt x="6252" y="1775"/>
                  </a:cubicBezTo>
                  <a:lnTo>
                    <a:pt x="6228" y="1751"/>
                  </a:lnTo>
                  <a:cubicBezTo>
                    <a:pt x="6216" y="1715"/>
                    <a:pt x="6192" y="1680"/>
                    <a:pt x="6156" y="1632"/>
                  </a:cubicBezTo>
                  <a:lnTo>
                    <a:pt x="6144" y="1620"/>
                  </a:lnTo>
                  <a:cubicBezTo>
                    <a:pt x="6109" y="1573"/>
                    <a:pt x="6085" y="1549"/>
                    <a:pt x="6073" y="1501"/>
                  </a:cubicBezTo>
                  <a:cubicBezTo>
                    <a:pt x="5978" y="1382"/>
                    <a:pt x="5894" y="1275"/>
                    <a:pt x="5787" y="1192"/>
                  </a:cubicBezTo>
                  <a:lnTo>
                    <a:pt x="5775" y="1180"/>
                  </a:lnTo>
                  <a:lnTo>
                    <a:pt x="5751" y="1156"/>
                  </a:lnTo>
                  <a:lnTo>
                    <a:pt x="5740" y="1144"/>
                  </a:lnTo>
                  <a:lnTo>
                    <a:pt x="5680" y="1084"/>
                  </a:lnTo>
                  <a:lnTo>
                    <a:pt x="5668" y="1072"/>
                  </a:lnTo>
                  <a:lnTo>
                    <a:pt x="5621" y="1037"/>
                  </a:lnTo>
                  <a:lnTo>
                    <a:pt x="5609" y="1025"/>
                  </a:lnTo>
                  <a:lnTo>
                    <a:pt x="5597" y="1013"/>
                  </a:lnTo>
                  <a:lnTo>
                    <a:pt x="5573" y="1001"/>
                  </a:lnTo>
                  <a:lnTo>
                    <a:pt x="5561" y="977"/>
                  </a:lnTo>
                  <a:lnTo>
                    <a:pt x="5549" y="965"/>
                  </a:lnTo>
                  <a:lnTo>
                    <a:pt x="5537" y="953"/>
                  </a:lnTo>
                  <a:lnTo>
                    <a:pt x="5513" y="942"/>
                  </a:lnTo>
                  <a:cubicBezTo>
                    <a:pt x="5513" y="942"/>
                    <a:pt x="5501" y="918"/>
                    <a:pt x="5490" y="918"/>
                  </a:cubicBezTo>
                  <a:lnTo>
                    <a:pt x="5442" y="894"/>
                  </a:lnTo>
                  <a:cubicBezTo>
                    <a:pt x="5430" y="894"/>
                    <a:pt x="5430" y="882"/>
                    <a:pt x="5430" y="882"/>
                  </a:cubicBezTo>
                  <a:cubicBezTo>
                    <a:pt x="5430" y="882"/>
                    <a:pt x="5418" y="858"/>
                    <a:pt x="5394" y="858"/>
                  </a:cubicBezTo>
                  <a:lnTo>
                    <a:pt x="5359" y="834"/>
                  </a:lnTo>
                  <a:cubicBezTo>
                    <a:pt x="5359" y="834"/>
                    <a:pt x="5335" y="834"/>
                    <a:pt x="5335" y="822"/>
                  </a:cubicBezTo>
                  <a:lnTo>
                    <a:pt x="5299" y="787"/>
                  </a:lnTo>
                  <a:cubicBezTo>
                    <a:pt x="5299" y="787"/>
                    <a:pt x="5275" y="787"/>
                    <a:pt x="5275" y="775"/>
                  </a:cubicBezTo>
                  <a:lnTo>
                    <a:pt x="5251" y="763"/>
                  </a:lnTo>
                  <a:cubicBezTo>
                    <a:pt x="5251" y="763"/>
                    <a:pt x="5240" y="763"/>
                    <a:pt x="5216" y="739"/>
                  </a:cubicBezTo>
                  <a:cubicBezTo>
                    <a:pt x="5204" y="739"/>
                    <a:pt x="5192" y="727"/>
                    <a:pt x="5180" y="727"/>
                  </a:cubicBezTo>
                  <a:lnTo>
                    <a:pt x="5144" y="727"/>
                  </a:lnTo>
                  <a:cubicBezTo>
                    <a:pt x="5144" y="727"/>
                    <a:pt x="5132" y="727"/>
                    <a:pt x="5120" y="715"/>
                  </a:cubicBezTo>
                  <a:lnTo>
                    <a:pt x="5037" y="715"/>
                  </a:lnTo>
                  <a:lnTo>
                    <a:pt x="5013" y="703"/>
                  </a:lnTo>
                  <a:lnTo>
                    <a:pt x="5001" y="703"/>
                  </a:lnTo>
                  <a:cubicBezTo>
                    <a:pt x="4978" y="703"/>
                    <a:pt x="4978" y="703"/>
                    <a:pt x="4966" y="680"/>
                  </a:cubicBezTo>
                  <a:lnTo>
                    <a:pt x="3989" y="680"/>
                  </a:lnTo>
                  <a:lnTo>
                    <a:pt x="3942" y="703"/>
                  </a:lnTo>
                  <a:lnTo>
                    <a:pt x="3727" y="703"/>
                  </a:lnTo>
                  <a:cubicBezTo>
                    <a:pt x="3716" y="703"/>
                    <a:pt x="3716" y="703"/>
                    <a:pt x="3704" y="715"/>
                  </a:cubicBezTo>
                  <a:lnTo>
                    <a:pt x="3585" y="715"/>
                  </a:lnTo>
                  <a:cubicBezTo>
                    <a:pt x="3573" y="715"/>
                    <a:pt x="3573" y="715"/>
                    <a:pt x="3549" y="727"/>
                  </a:cubicBezTo>
                  <a:lnTo>
                    <a:pt x="3525" y="727"/>
                  </a:lnTo>
                  <a:cubicBezTo>
                    <a:pt x="3513" y="727"/>
                    <a:pt x="3489" y="751"/>
                    <a:pt x="3477" y="751"/>
                  </a:cubicBezTo>
                  <a:cubicBezTo>
                    <a:pt x="3465" y="751"/>
                    <a:pt x="3465" y="751"/>
                    <a:pt x="3454" y="763"/>
                  </a:cubicBezTo>
                  <a:lnTo>
                    <a:pt x="3418" y="775"/>
                  </a:lnTo>
                  <a:cubicBezTo>
                    <a:pt x="3418" y="775"/>
                    <a:pt x="3406" y="775"/>
                    <a:pt x="3406" y="787"/>
                  </a:cubicBezTo>
                  <a:lnTo>
                    <a:pt x="3370" y="811"/>
                  </a:lnTo>
                  <a:lnTo>
                    <a:pt x="3358" y="822"/>
                  </a:lnTo>
                  <a:cubicBezTo>
                    <a:pt x="3358" y="822"/>
                    <a:pt x="3346" y="822"/>
                    <a:pt x="3346" y="834"/>
                  </a:cubicBezTo>
                  <a:lnTo>
                    <a:pt x="3299" y="870"/>
                  </a:lnTo>
                  <a:lnTo>
                    <a:pt x="3287" y="882"/>
                  </a:lnTo>
                  <a:cubicBezTo>
                    <a:pt x="3275" y="882"/>
                    <a:pt x="3275" y="894"/>
                    <a:pt x="3251" y="894"/>
                  </a:cubicBezTo>
                  <a:lnTo>
                    <a:pt x="3215" y="930"/>
                  </a:lnTo>
                  <a:lnTo>
                    <a:pt x="3192" y="942"/>
                  </a:lnTo>
                  <a:lnTo>
                    <a:pt x="3180" y="953"/>
                  </a:lnTo>
                  <a:cubicBezTo>
                    <a:pt x="3180" y="953"/>
                    <a:pt x="3168" y="965"/>
                    <a:pt x="3156" y="965"/>
                  </a:cubicBezTo>
                  <a:lnTo>
                    <a:pt x="3132" y="989"/>
                  </a:lnTo>
                  <a:lnTo>
                    <a:pt x="3120" y="1001"/>
                  </a:lnTo>
                  <a:lnTo>
                    <a:pt x="3108" y="1013"/>
                  </a:lnTo>
                  <a:cubicBezTo>
                    <a:pt x="3096" y="1013"/>
                    <a:pt x="3096" y="1025"/>
                    <a:pt x="3096" y="1025"/>
                  </a:cubicBezTo>
                  <a:lnTo>
                    <a:pt x="3073" y="1049"/>
                  </a:lnTo>
                  <a:lnTo>
                    <a:pt x="3037" y="1072"/>
                  </a:lnTo>
                  <a:lnTo>
                    <a:pt x="3013" y="1084"/>
                  </a:lnTo>
                  <a:lnTo>
                    <a:pt x="2954" y="1144"/>
                  </a:lnTo>
                  <a:lnTo>
                    <a:pt x="2942" y="1168"/>
                  </a:lnTo>
                  <a:lnTo>
                    <a:pt x="2930" y="1180"/>
                  </a:lnTo>
                  <a:lnTo>
                    <a:pt x="2918" y="1192"/>
                  </a:lnTo>
                  <a:cubicBezTo>
                    <a:pt x="2811" y="1287"/>
                    <a:pt x="2715" y="1382"/>
                    <a:pt x="2632" y="1501"/>
                  </a:cubicBezTo>
                  <a:cubicBezTo>
                    <a:pt x="2596" y="1549"/>
                    <a:pt x="2573" y="1584"/>
                    <a:pt x="2561" y="1620"/>
                  </a:cubicBezTo>
                  <a:lnTo>
                    <a:pt x="2537" y="1644"/>
                  </a:lnTo>
                  <a:cubicBezTo>
                    <a:pt x="2513" y="1680"/>
                    <a:pt x="2501" y="1715"/>
                    <a:pt x="2465" y="1763"/>
                  </a:cubicBezTo>
                  <a:lnTo>
                    <a:pt x="2465" y="1775"/>
                  </a:lnTo>
                  <a:cubicBezTo>
                    <a:pt x="2453" y="1823"/>
                    <a:pt x="2418" y="1846"/>
                    <a:pt x="2406" y="1894"/>
                  </a:cubicBezTo>
                  <a:lnTo>
                    <a:pt x="2406" y="1906"/>
                  </a:lnTo>
                  <a:lnTo>
                    <a:pt x="2358" y="2037"/>
                  </a:lnTo>
                  <a:lnTo>
                    <a:pt x="2358" y="2061"/>
                  </a:lnTo>
                  <a:lnTo>
                    <a:pt x="2322" y="2192"/>
                  </a:lnTo>
                  <a:lnTo>
                    <a:pt x="2322" y="2204"/>
                  </a:lnTo>
                  <a:cubicBezTo>
                    <a:pt x="2299" y="2251"/>
                    <a:pt x="2287" y="2299"/>
                    <a:pt x="2287" y="2335"/>
                  </a:cubicBezTo>
                  <a:lnTo>
                    <a:pt x="2287" y="2358"/>
                  </a:lnTo>
                  <a:cubicBezTo>
                    <a:pt x="2275" y="2394"/>
                    <a:pt x="2275" y="2442"/>
                    <a:pt x="2275" y="2489"/>
                  </a:cubicBezTo>
                  <a:lnTo>
                    <a:pt x="2275" y="2501"/>
                  </a:lnTo>
                  <a:lnTo>
                    <a:pt x="2275" y="2573"/>
                  </a:lnTo>
                  <a:lnTo>
                    <a:pt x="2275" y="2656"/>
                  </a:lnTo>
                  <a:lnTo>
                    <a:pt x="2275" y="2668"/>
                  </a:lnTo>
                  <a:lnTo>
                    <a:pt x="2275" y="2739"/>
                  </a:lnTo>
                  <a:cubicBezTo>
                    <a:pt x="2275" y="2811"/>
                    <a:pt x="2275" y="2894"/>
                    <a:pt x="2287" y="2954"/>
                  </a:cubicBezTo>
                  <a:lnTo>
                    <a:pt x="2287" y="2989"/>
                  </a:lnTo>
                  <a:cubicBezTo>
                    <a:pt x="2287" y="3013"/>
                    <a:pt x="2287" y="3037"/>
                    <a:pt x="2299" y="3049"/>
                  </a:cubicBezTo>
                  <a:cubicBezTo>
                    <a:pt x="2322" y="3144"/>
                    <a:pt x="2334" y="3228"/>
                    <a:pt x="2358" y="3311"/>
                  </a:cubicBezTo>
                  <a:cubicBezTo>
                    <a:pt x="2358" y="3335"/>
                    <a:pt x="2382" y="3347"/>
                    <a:pt x="2394" y="3382"/>
                  </a:cubicBezTo>
                  <a:lnTo>
                    <a:pt x="2394" y="3394"/>
                  </a:lnTo>
                  <a:cubicBezTo>
                    <a:pt x="2394" y="3406"/>
                    <a:pt x="2406" y="3442"/>
                    <a:pt x="2406" y="3454"/>
                  </a:cubicBezTo>
                  <a:lnTo>
                    <a:pt x="2406" y="3466"/>
                  </a:lnTo>
                  <a:cubicBezTo>
                    <a:pt x="2418" y="3489"/>
                    <a:pt x="2418" y="3513"/>
                    <a:pt x="2442" y="3525"/>
                  </a:cubicBezTo>
                  <a:lnTo>
                    <a:pt x="2442" y="3549"/>
                  </a:lnTo>
                  <a:cubicBezTo>
                    <a:pt x="2513" y="3739"/>
                    <a:pt x="2632" y="3918"/>
                    <a:pt x="2763" y="4085"/>
                  </a:cubicBezTo>
                  <a:lnTo>
                    <a:pt x="2775" y="4097"/>
                  </a:lnTo>
                  <a:lnTo>
                    <a:pt x="2799" y="4109"/>
                  </a:lnTo>
                  <a:lnTo>
                    <a:pt x="2799" y="4120"/>
                  </a:lnTo>
                  <a:lnTo>
                    <a:pt x="2811" y="4144"/>
                  </a:lnTo>
                  <a:cubicBezTo>
                    <a:pt x="2823" y="4156"/>
                    <a:pt x="2834" y="4168"/>
                    <a:pt x="2858" y="4204"/>
                  </a:cubicBezTo>
                  <a:lnTo>
                    <a:pt x="2870" y="4216"/>
                  </a:lnTo>
                  <a:lnTo>
                    <a:pt x="2918" y="4263"/>
                  </a:lnTo>
                  <a:lnTo>
                    <a:pt x="2930" y="4275"/>
                  </a:lnTo>
                  <a:cubicBezTo>
                    <a:pt x="2942" y="4287"/>
                    <a:pt x="2954" y="4299"/>
                    <a:pt x="2989" y="4323"/>
                  </a:cubicBezTo>
                  <a:lnTo>
                    <a:pt x="3001" y="4335"/>
                  </a:lnTo>
                  <a:lnTo>
                    <a:pt x="3049" y="4382"/>
                  </a:lnTo>
                  <a:lnTo>
                    <a:pt x="3061" y="4394"/>
                  </a:lnTo>
                  <a:cubicBezTo>
                    <a:pt x="3073" y="4406"/>
                    <a:pt x="3108" y="4418"/>
                    <a:pt x="3120" y="4442"/>
                  </a:cubicBezTo>
                  <a:lnTo>
                    <a:pt x="3132" y="4442"/>
                  </a:lnTo>
                  <a:cubicBezTo>
                    <a:pt x="3156" y="4454"/>
                    <a:pt x="3168" y="4466"/>
                    <a:pt x="3192" y="4478"/>
                  </a:cubicBezTo>
                  <a:lnTo>
                    <a:pt x="3215" y="4501"/>
                  </a:lnTo>
                  <a:lnTo>
                    <a:pt x="3227" y="4501"/>
                  </a:lnTo>
                  <a:cubicBezTo>
                    <a:pt x="3215" y="4501"/>
                    <a:pt x="3215" y="4513"/>
                    <a:pt x="3192" y="4513"/>
                  </a:cubicBezTo>
                  <a:cubicBezTo>
                    <a:pt x="3156" y="4537"/>
                    <a:pt x="3096" y="4573"/>
                    <a:pt x="3049" y="4597"/>
                  </a:cubicBezTo>
                  <a:cubicBezTo>
                    <a:pt x="3037" y="4597"/>
                    <a:pt x="3037" y="4621"/>
                    <a:pt x="3013" y="4621"/>
                  </a:cubicBezTo>
                  <a:cubicBezTo>
                    <a:pt x="2977" y="4585"/>
                    <a:pt x="2942" y="4561"/>
                    <a:pt x="2894" y="4525"/>
                  </a:cubicBezTo>
                  <a:lnTo>
                    <a:pt x="2858" y="4478"/>
                  </a:lnTo>
                  <a:lnTo>
                    <a:pt x="2811" y="4442"/>
                  </a:lnTo>
                  <a:lnTo>
                    <a:pt x="2799" y="4418"/>
                  </a:lnTo>
                  <a:lnTo>
                    <a:pt x="2763" y="4394"/>
                  </a:lnTo>
                  <a:lnTo>
                    <a:pt x="2751" y="4382"/>
                  </a:lnTo>
                  <a:cubicBezTo>
                    <a:pt x="2620" y="4347"/>
                    <a:pt x="2608" y="4335"/>
                    <a:pt x="2608" y="4335"/>
                  </a:cubicBezTo>
                  <a:lnTo>
                    <a:pt x="2584" y="4311"/>
                  </a:lnTo>
                  <a:lnTo>
                    <a:pt x="2561" y="4287"/>
                  </a:lnTo>
                  <a:lnTo>
                    <a:pt x="2537" y="4275"/>
                  </a:lnTo>
                  <a:lnTo>
                    <a:pt x="2513" y="4240"/>
                  </a:lnTo>
                  <a:lnTo>
                    <a:pt x="2501" y="4228"/>
                  </a:lnTo>
                  <a:cubicBezTo>
                    <a:pt x="2501" y="4216"/>
                    <a:pt x="2477" y="4216"/>
                    <a:pt x="2477" y="4192"/>
                  </a:cubicBezTo>
                  <a:lnTo>
                    <a:pt x="2465" y="4180"/>
                  </a:lnTo>
                  <a:cubicBezTo>
                    <a:pt x="2465" y="4168"/>
                    <a:pt x="2453" y="4168"/>
                    <a:pt x="2453" y="4156"/>
                  </a:cubicBezTo>
                  <a:lnTo>
                    <a:pt x="2442" y="4132"/>
                  </a:lnTo>
                  <a:cubicBezTo>
                    <a:pt x="2442" y="4120"/>
                    <a:pt x="2418" y="4120"/>
                    <a:pt x="2418" y="4109"/>
                  </a:cubicBezTo>
                  <a:lnTo>
                    <a:pt x="2406" y="4097"/>
                  </a:lnTo>
                  <a:cubicBezTo>
                    <a:pt x="2406" y="4073"/>
                    <a:pt x="2394" y="4073"/>
                    <a:pt x="2394" y="4061"/>
                  </a:cubicBezTo>
                  <a:lnTo>
                    <a:pt x="2382" y="4049"/>
                  </a:lnTo>
                  <a:cubicBezTo>
                    <a:pt x="2358" y="4037"/>
                    <a:pt x="2358" y="4013"/>
                    <a:pt x="2346" y="4001"/>
                  </a:cubicBezTo>
                  <a:lnTo>
                    <a:pt x="2346" y="3990"/>
                  </a:lnTo>
                  <a:cubicBezTo>
                    <a:pt x="2334" y="3978"/>
                    <a:pt x="2334" y="3954"/>
                    <a:pt x="2322" y="3942"/>
                  </a:cubicBezTo>
                  <a:lnTo>
                    <a:pt x="2299" y="3930"/>
                  </a:lnTo>
                  <a:cubicBezTo>
                    <a:pt x="2299" y="3918"/>
                    <a:pt x="2287" y="3894"/>
                    <a:pt x="2287" y="3894"/>
                  </a:cubicBezTo>
                  <a:lnTo>
                    <a:pt x="2275" y="3882"/>
                  </a:lnTo>
                  <a:cubicBezTo>
                    <a:pt x="2275" y="3870"/>
                    <a:pt x="2263" y="3870"/>
                    <a:pt x="2263" y="3859"/>
                  </a:cubicBezTo>
                  <a:lnTo>
                    <a:pt x="2239" y="3835"/>
                  </a:lnTo>
                  <a:cubicBezTo>
                    <a:pt x="2239" y="3823"/>
                    <a:pt x="2227" y="3823"/>
                    <a:pt x="2227" y="3811"/>
                  </a:cubicBezTo>
                  <a:lnTo>
                    <a:pt x="2215" y="3775"/>
                  </a:lnTo>
                  <a:cubicBezTo>
                    <a:pt x="2215" y="3763"/>
                    <a:pt x="2203" y="3763"/>
                    <a:pt x="2203" y="3751"/>
                  </a:cubicBezTo>
                  <a:cubicBezTo>
                    <a:pt x="2203" y="3739"/>
                    <a:pt x="2203" y="3739"/>
                    <a:pt x="2180" y="3716"/>
                  </a:cubicBezTo>
                  <a:cubicBezTo>
                    <a:pt x="2180" y="3704"/>
                    <a:pt x="2168" y="3704"/>
                    <a:pt x="2168" y="3692"/>
                  </a:cubicBezTo>
                  <a:cubicBezTo>
                    <a:pt x="2168" y="3692"/>
                    <a:pt x="2168" y="3680"/>
                    <a:pt x="2156" y="3680"/>
                  </a:cubicBezTo>
                  <a:cubicBezTo>
                    <a:pt x="2156" y="3656"/>
                    <a:pt x="2144" y="3656"/>
                    <a:pt x="2144" y="3644"/>
                  </a:cubicBezTo>
                  <a:cubicBezTo>
                    <a:pt x="2144" y="3632"/>
                    <a:pt x="2144" y="3632"/>
                    <a:pt x="2120" y="3620"/>
                  </a:cubicBezTo>
                  <a:cubicBezTo>
                    <a:pt x="2120" y="3597"/>
                    <a:pt x="2108" y="3597"/>
                    <a:pt x="2108" y="3585"/>
                  </a:cubicBezTo>
                  <a:lnTo>
                    <a:pt x="2096" y="3561"/>
                  </a:lnTo>
                  <a:cubicBezTo>
                    <a:pt x="2096" y="3537"/>
                    <a:pt x="2084" y="3537"/>
                    <a:pt x="2084" y="3525"/>
                  </a:cubicBezTo>
                  <a:lnTo>
                    <a:pt x="2061" y="3501"/>
                  </a:lnTo>
                  <a:cubicBezTo>
                    <a:pt x="2061" y="3478"/>
                    <a:pt x="2049" y="3466"/>
                    <a:pt x="2049" y="3454"/>
                  </a:cubicBezTo>
                  <a:lnTo>
                    <a:pt x="2049" y="3442"/>
                  </a:lnTo>
                  <a:cubicBezTo>
                    <a:pt x="2049" y="3418"/>
                    <a:pt x="2037" y="3394"/>
                    <a:pt x="2037" y="3382"/>
                  </a:cubicBezTo>
                  <a:lnTo>
                    <a:pt x="2037" y="3358"/>
                  </a:lnTo>
                  <a:cubicBezTo>
                    <a:pt x="2037" y="3347"/>
                    <a:pt x="2025" y="3335"/>
                    <a:pt x="2025" y="3323"/>
                  </a:cubicBezTo>
                  <a:lnTo>
                    <a:pt x="2025" y="3287"/>
                  </a:lnTo>
                  <a:cubicBezTo>
                    <a:pt x="2025" y="3275"/>
                    <a:pt x="2025" y="3263"/>
                    <a:pt x="2001" y="3239"/>
                  </a:cubicBezTo>
                  <a:lnTo>
                    <a:pt x="2001" y="3216"/>
                  </a:lnTo>
                  <a:lnTo>
                    <a:pt x="2001" y="3180"/>
                  </a:lnTo>
                  <a:lnTo>
                    <a:pt x="2001" y="3156"/>
                  </a:lnTo>
                  <a:lnTo>
                    <a:pt x="2001" y="3120"/>
                  </a:lnTo>
                  <a:lnTo>
                    <a:pt x="2001" y="3097"/>
                  </a:lnTo>
                  <a:lnTo>
                    <a:pt x="2001" y="3061"/>
                  </a:lnTo>
                  <a:lnTo>
                    <a:pt x="2001" y="3037"/>
                  </a:lnTo>
                  <a:lnTo>
                    <a:pt x="2001" y="3001"/>
                  </a:lnTo>
                  <a:lnTo>
                    <a:pt x="2001" y="2977"/>
                  </a:lnTo>
                  <a:lnTo>
                    <a:pt x="2001" y="2942"/>
                  </a:lnTo>
                  <a:lnTo>
                    <a:pt x="2001" y="2930"/>
                  </a:lnTo>
                  <a:lnTo>
                    <a:pt x="2001" y="2906"/>
                  </a:lnTo>
                  <a:lnTo>
                    <a:pt x="2001" y="2870"/>
                  </a:lnTo>
                  <a:lnTo>
                    <a:pt x="2001" y="2823"/>
                  </a:lnTo>
                  <a:lnTo>
                    <a:pt x="2001" y="2811"/>
                  </a:lnTo>
                  <a:lnTo>
                    <a:pt x="2001" y="2751"/>
                  </a:lnTo>
                  <a:cubicBezTo>
                    <a:pt x="2001" y="2525"/>
                    <a:pt x="2037" y="2323"/>
                    <a:pt x="2096" y="2108"/>
                  </a:cubicBezTo>
                  <a:cubicBezTo>
                    <a:pt x="2227" y="1620"/>
                    <a:pt x="2537" y="1192"/>
                    <a:pt x="2942" y="882"/>
                  </a:cubicBezTo>
                  <a:cubicBezTo>
                    <a:pt x="3346" y="584"/>
                    <a:pt x="3835" y="418"/>
                    <a:pt x="4347" y="418"/>
                  </a:cubicBezTo>
                  <a:close/>
                  <a:moveTo>
                    <a:pt x="4251" y="1"/>
                  </a:moveTo>
                  <a:cubicBezTo>
                    <a:pt x="3656" y="1"/>
                    <a:pt x="3096" y="191"/>
                    <a:pt x="2620" y="537"/>
                  </a:cubicBezTo>
                  <a:cubicBezTo>
                    <a:pt x="2144" y="894"/>
                    <a:pt x="1787" y="1406"/>
                    <a:pt x="1620" y="1977"/>
                  </a:cubicBezTo>
                  <a:cubicBezTo>
                    <a:pt x="1549" y="2215"/>
                    <a:pt x="1513" y="2477"/>
                    <a:pt x="1513" y="2727"/>
                  </a:cubicBezTo>
                  <a:lnTo>
                    <a:pt x="1513" y="2799"/>
                  </a:lnTo>
                  <a:lnTo>
                    <a:pt x="1513" y="2811"/>
                  </a:lnTo>
                  <a:lnTo>
                    <a:pt x="1513" y="2835"/>
                  </a:lnTo>
                  <a:lnTo>
                    <a:pt x="1513" y="2870"/>
                  </a:lnTo>
                  <a:lnTo>
                    <a:pt x="1513" y="2906"/>
                  </a:lnTo>
                  <a:lnTo>
                    <a:pt x="1513" y="2954"/>
                  </a:lnTo>
                  <a:lnTo>
                    <a:pt x="1513" y="2977"/>
                  </a:lnTo>
                  <a:lnTo>
                    <a:pt x="1513" y="3025"/>
                  </a:lnTo>
                  <a:lnTo>
                    <a:pt x="1513" y="3049"/>
                  </a:lnTo>
                  <a:lnTo>
                    <a:pt x="1513" y="3097"/>
                  </a:lnTo>
                  <a:lnTo>
                    <a:pt x="1513" y="3132"/>
                  </a:lnTo>
                  <a:lnTo>
                    <a:pt x="1513" y="3168"/>
                  </a:lnTo>
                  <a:lnTo>
                    <a:pt x="1513" y="3204"/>
                  </a:lnTo>
                  <a:lnTo>
                    <a:pt x="1513" y="3251"/>
                  </a:lnTo>
                  <a:lnTo>
                    <a:pt x="1513" y="3275"/>
                  </a:lnTo>
                  <a:cubicBezTo>
                    <a:pt x="1513" y="3287"/>
                    <a:pt x="1513" y="3311"/>
                    <a:pt x="1537" y="3323"/>
                  </a:cubicBezTo>
                  <a:lnTo>
                    <a:pt x="1537" y="3335"/>
                  </a:lnTo>
                  <a:lnTo>
                    <a:pt x="1537" y="3347"/>
                  </a:lnTo>
                  <a:cubicBezTo>
                    <a:pt x="1537" y="3370"/>
                    <a:pt x="1537" y="3382"/>
                    <a:pt x="1549" y="3394"/>
                  </a:cubicBezTo>
                  <a:lnTo>
                    <a:pt x="1549" y="3430"/>
                  </a:lnTo>
                  <a:cubicBezTo>
                    <a:pt x="1549" y="3442"/>
                    <a:pt x="1560" y="3454"/>
                    <a:pt x="1560" y="3489"/>
                  </a:cubicBezTo>
                  <a:lnTo>
                    <a:pt x="1560" y="3501"/>
                  </a:lnTo>
                  <a:cubicBezTo>
                    <a:pt x="1560" y="3525"/>
                    <a:pt x="1572" y="3549"/>
                    <a:pt x="1572" y="3573"/>
                  </a:cubicBezTo>
                  <a:lnTo>
                    <a:pt x="1572" y="3585"/>
                  </a:lnTo>
                  <a:cubicBezTo>
                    <a:pt x="1572" y="3609"/>
                    <a:pt x="1596" y="3620"/>
                    <a:pt x="1596" y="3632"/>
                  </a:cubicBezTo>
                  <a:lnTo>
                    <a:pt x="1596" y="3644"/>
                  </a:lnTo>
                  <a:lnTo>
                    <a:pt x="1596" y="3668"/>
                  </a:lnTo>
                  <a:cubicBezTo>
                    <a:pt x="1596" y="3680"/>
                    <a:pt x="1608" y="3692"/>
                    <a:pt x="1608" y="3704"/>
                  </a:cubicBezTo>
                  <a:lnTo>
                    <a:pt x="1608" y="3728"/>
                  </a:lnTo>
                  <a:lnTo>
                    <a:pt x="1608" y="3739"/>
                  </a:lnTo>
                  <a:cubicBezTo>
                    <a:pt x="1608" y="3751"/>
                    <a:pt x="1620" y="3763"/>
                    <a:pt x="1620" y="3787"/>
                  </a:cubicBezTo>
                  <a:cubicBezTo>
                    <a:pt x="1620" y="3799"/>
                    <a:pt x="1632" y="3799"/>
                    <a:pt x="1632" y="3811"/>
                  </a:cubicBezTo>
                  <a:cubicBezTo>
                    <a:pt x="1632" y="3823"/>
                    <a:pt x="1656" y="3847"/>
                    <a:pt x="1656" y="3847"/>
                  </a:cubicBezTo>
                  <a:cubicBezTo>
                    <a:pt x="1656" y="3859"/>
                    <a:pt x="1656" y="3859"/>
                    <a:pt x="1668" y="3870"/>
                  </a:cubicBezTo>
                  <a:cubicBezTo>
                    <a:pt x="1668" y="3882"/>
                    <a:pt x="1680" y="3906"/>
                    <a:pt x="1680" y="3906"/>
                  </a:cubicBezTo>
                  <a:cubicBezTo>
                    <a:pt x="1680" y="3918"/>
                    <a:pt x="1691" y="3918"/>
                    <a:pt x="1691" y="3930"/>
                  </a:cubicBezTo>
                  <a:cubicBezTo>
                    <a:pt x="1691" y="3942"/>
                    <a:pt x="1715" y="3966"/>
                    <a:pt x="1715" y="3966"/>
                  </a:cubicBezTo>
                  <a:lnTo>
                    <a:pt x="1727" y="3990"/>
                  </a:lnTo>
                  <a:cubicBezTo>
                    <a:pt x="1727" y="4001"/>
                    <a:pt x="1739" y="4025"/>
                    <a:pt x="1739" y="4025"/>
                  </a:cubicBezTo>
                  <a:cubicBezTo>
                    <a:pt x="1739" y="4025"/>
                    <a:pt x="1739" y="4037"/>
                    <a:pt x="1751" y="4037"/>
                  </a:cubicBezTo>
                  <a:cubicBezTo>
                    <a:pt x="1751" y="4049"/>
                    <a:pt x="1775" y="4061"/>
                    <a:pt x="1775" y="4061"/>
                  </a:cubicBezTo>
                  <a:cubicBezTo>
                    <a:pt x="1775" y="4061"/>
                    <a:pt x="1775" y="4085"/>
                    <a:pt x="1787" y="4085"/>
                  </a:cubicBezTo>
                  <a:cubicBezTo>
                    <a:pt x="1799" y="4097"/>
                    <a:pt x="1799" y="4109"/>
                    <a:pt x="1811" y="4120"/>
                  </a:cubicBezTo>
                  <a:lnTo>
                    <a:pt x="1834" y="4144"/>
                  </a:lnTo>
                  <a:cubicBezTo>
                    <a:pt x="1846" y="4156"/>
                    <a:pt x="1858" y="4180"/>
                    <a:pt x="1858" y="4204"/>
                  </a:cubicBezTo>
                  <a:lnTo>
                    <a:pt x="1858" y="4216"/>
                  </a:lnTo>
                  <a:cubicBezTo>
                    <a:pt x="1870" y="4228"/>
                    <a:pt x="1870" y="4240"/>
                    <a:pt x="1894" y="4263"/>
                  </a:cubicBezTo>
                  <a:lnTo>
                    <a:pt x="1906" y="4287"/>
                  </a:lnTo>
                  <a:cubicBezTo>
                    <a:pt x="1918" y="4299"/>
                    <a:pt x="1918" y="4323"/>
                    <a:pt x="1930" y="4323"/>
                  </a:cubicBezTo>
                  <a:lnTo>
                    <a:pt x="1953" y="4335"/>
                  </a:lnTo>
                  <a:cubicBezTo>
                    <a:pt x="1965" y="4347"/>
                    <a:pt x="1965" y="4359"/>
                    <a:pt x="1977" y="4359"/>
                  </a:cubicBezTo>
                  <a:cubicBezTo>
                    <a:pt x="1977" y="4382"/>
                    <a:pt x="1989" y="4382"/>
                    <a:pt x="1989" y="4394"/>
                  </a:cubicBezTo>
                  <a:lnTo>
                    <a:pt x="2025" y="4418"/>
                  </a:lnTo>
                  <a:lnTo>
                    <a:pt x="2037" y="4442"/>
                  </a:lnTo>
                  <a:lnTo>
                    <a:pt x="2072" y="4466"/>
                  </a:lnTo>
                  <a:cubicBezTo>
                    <a:pt x="2072" y="4478"/>
                    <a:pt x="2084" y="4478"/>
                    <a:pt x="2084" y="4501"/>
                  </a:cubicBezTo>
                  <a:lnTo>
                    <a:pt x="2108" y="4525"/>
                  </a:lnTo>
                  <a:cubicBezTo>
                    <a:pt x="2108" y="4537"/>
                    <a:pt x="2132" y="4537"/>
                    <a:pt x="2132" y="4537"/>
                  </a:cubicBezTo>
                  <a:lnTo>
                    <a:pt x="2156" y="4573"/>
                  </a:lnTo>
                  <a:lnTo>
                    <a:pt x="2168" y="4585"/>
                  </a:lnTo>
                  <a:lnTo>
                    <a:pt x="2203" y="4621"/>
                  </a:lnTo>
                  <a:lnTo>
                    <a:pt x="2215" y="4632"/>
                  </a:lnTo>
                  <a:lnTo>
                    <a:pt x="2251" y="4656"/>
                  </a:lnTo>
                  <a:lnTo>
                    <a:pt x="2263" y="4680"/>
                  </a:lnTo>
                  <a:lnTo>
                    <a:pt x="2311" y="4716"/>
                  </a:lnTo>
                  <a:lnTo>
                    <a:pt x="2346" y="4763"/>
                  </a:lnTo>
                  <a:cubicBezTo>
                    <a:pt x="2382" y="4775"/>
                    <a:pt x="2406" y="4811"/>
                    <a:pt x="2430" y="4823"/>
                  </a:cubicBezTo>
                  <a:lnTo>
                    <a:pt x="2406" y="4835"/>
                  </a:lnTo>
                  <a:cubicBezTo>
                    <a:pt x="2287" y="4811"/>
                    <a:pt x="2156" y="4811"/>
                    <a:pt x="2025" y="4811"/>
                  </a:cubicBezTo>
                  <a:cubicBezTo>
                    <a:pt x="906" y="4811"/>
                    <a:pt x="1" y="5716"/>
                    <a:pt x="1" y="6835"/>
                  </a:cubicBezTo>
                  <a:cubicBezTo>
                    <a:pt x="1" y="7954"/>
                    <a:pt x="906" y="8859"/>
                    <a:pt x="2025" y="8859"/>
                  </a:cubicBezTo>
                  <a:lnTo>
                    <a:pt x="8633" y="8859"/>
                  </a:lnTo>
                  <a:cubicBezTo>
                    <a:pt x="8740" y="8859"/>
                    <a:pt x="8823" y="8764"/>
                    <a:pt x="8823" y="8669"/>
                  </a:cubicBezTo>
                  <a:cubicBezTo>
                    <a:pt x="9002" y="8573"/>
                    <a:pt x="8919" y="8490"/>
                    <a:pt x="8811" y="8490"/>
                  </a:cubicBezTo>
                  <a:lnTo>
                    <a:pt x="2203" y="8490"/>
                  </a:lnTo>
                  <a:cubicBezTo>
                    <a:pt x="1299" y="8490"/>
                    <a:pt x="560" y="7752"/>
                    <a:pt x="560" y="6847"/>
                  </a:cubicBezTo>
                  <a:cubicBezTo>
                    <a:pt x="560" y="5942"/>
                    <a:pt x="1299" y="5216"/>
                    <a:pt x="2203" y="5216"/>
                  </a:cubicBezTo>
                  <a:cubicBezTo>
                    <a:pt x="2334" y="5216"/>
                    <a:pt x="2489" y="5228"/>
                    <a:pt x="2620" y="5275"/>
                  </a:cubicBezTo>
                  <a:cubicBezTo>
                    <a:pt x="2629" y="5277"/>
                    <a:pt x="2639" y="5278"/>
                    <a:pt x="2649" y="5278"/>
                  </a:cubicBezTo>
                  <a:cubicBezTo>
                    <a:pt x="2715" y="5278"/>
                    <a:pt x="2791" y="5244"/>
                    <a:pt x="2823" y="5192"/>
                  </a:cubicBezTo>
                  <a:cubicBezTo>
                    <a:pt x="2882" y="5109"/>
                    <a:pt x="2954" y="5037"/>
                    <a:pt x="3037" y="4978"/>
                  </a:cubicBezTo>
                  <a:cubicBezTo>
                    <a:pt x="3049" y="4954"/>
                    <a:pt x="3061" y="4942"/>
                    <a:pt x="3096" y="4930"/>
                  </a:cubicBezTo>
                  <a:lnTo>
                    <a:pt x="3108" y="4930"/>
                  </a:lnTo>
                  <a:cubicBezTo>
                    <a:pt x="3120" y="4918"/>
                    <a:pt x="3132" y="4894"/>
                    <a:pt x="3168" y="4882"/>
                  </a:cubicBezTo>
                  <a:cubicBezTo>
                    <a:pt x="3215" y="4859"/>
                    <a:pt x="3251" y="4823"/>
                    <a:pt x="3299" y="4811"/>
                  </a:cubicBezTo>
                  <a:cubicBezTo>
                    <a:pt x="3311" y="4799"/>
                    <a:pt x="3346" y="4799"/>
                    <a:pt x="3358" y="4775"/>
                  </a:cubicBezTo>
                  <a:cubicBezTo>
                    <a:pt x="3406" y="4763"/>
                    <a:pt x="3454" y="4740"/>
                    <a:pt x="3489" y="4716"/>
                  </a:cubicBezTo>
                  <a:cubicBezTo>
                    <a:pt x="3513" y="4716"/>
                    <a:pt x="3537" y="4704"/>
                    <a:pt x="3549" y="4704"/>
                  </a:cubicBezTo>
                  <a:lnTo>
                    <a:pt x="3573" y="4704"/>
                  </a:lnTo>
                  <a:cubicBezTo>
                    <a:pt x="3585" y="4704"/>
                    <a:pt x="3608" y="4692"/>
                    <a:pt x="3632" y="4692"/>
                  </a:cubicBezTo>
                  <a:lnTo>
                    <a:pt x="3930" y="4692"/>
                  </a:lnTo>
                  <a:cubicBezTo>
                    <a:pt x="3989" y="4692"/>
                    <a:pt x="4025" y="4704"/>
                    <a:pt x="4085" y="4704"/>
                  </a:cubicBezTo>
                  <a:cubicBezTo>
                    <a:pt x="4120" y="4704"/>
                    <a:pt x="4132" y="4716"/>
                    <a:pt x="4168" y="4716"/>
                  </a:cubicBezTo>
                  <a:lnTo>
                    <a:pt x="4180" y="4716"/>
                  </a:lnTo>
                  <a:cubicBezTo>
                    <a:pt x="4204" y="4716"/>
                    <a:pt x="4227" y="4740"/>
                    <a:pt x="4251" y="4740"/>
                  </a:cubicBezTo>
                  <a:lnTo>
                    <a:pt x="4394" y="4740"/>
                  </a:lnTo>
                  <a:cubicBezTo>
                    <a:pt x="4394" y="4740"/>
                    <a:pt x="4406" y="4740"/>
                    <a:pt x="4406" y="4716"/>
                  </a:cubicBezTo>
                  <a:lnTo>
                    <a:pt x="4454" y="4680"/>
                  </a:lnTo>
                  <a:cubicBezTo>
                    <a:pt x="4478" y="4644"/>
                    <a:pt x="4489" y="4621"/>
                    <a:pt x="4489" y="4585"/>
                  </a:cubicBezTo>
                  <a:cubicBezTo>
                    <a:pt x="4489" y="4561"/>
                    <a:pt x="4513" y="4525"/>
                    <a:pt x="4513" y="4513"/>
                  </a:cubicBezTo>
                  <a:cubicBezTo>
                    <a:pt x="4513" y="4501"/>
                    <a:pt x="4525" y="4478"/>
                    <a:pt x="4525" y="4466"/>
                  </a:cubicBezTo>
                  <a:cubicBezTo>
                    <a:pt x="4525" y="4454"/>
                    <a:pt x="4525" y="4442"/>
                    <a:pt x="4537" y="4418"/>
                  </a:cubicBezTo>
                  <a:cubicBezTo>
                    <a:pt x="4537" y="4406"/>
                    <a:pt x="4549" y="4382"/>
                    <a:pt x="4549" y="4359"/>
                  </a:cubicBezTo>
                  <a:lnTo>
                    <a:pt x="4549" y="4347"/>
                  </a:lnTo>
                  <a:cubicBezTo>
                    <a:pt x="4811" y="3609"/>
                    <a:pt x="5442" y="3049"/>
                    <a:pt x="6216" y="2894"/>
                  </a:cubicBezTo>
                  <a:lnTo>
                    <a:pt x="6240" y="2894"/>
                  </a:lnTo>
                  <a:cubicBezTo>
                    <a:pt x="6371" y="2858"/>
                    <a:pt x="6513" y="2847"/>
                    <a:pt x="6668" y="2847"/>
                  </a:cubicBezTo>
                  <a:lnTo>
                    <a:pt x="6799" y="2847"/>
                  </a:lnTo>
                  <a:cubicBezTo>
                    <a:pt x="7228" y="2870"/>
                    <a:pt x="7633" y="3013"/>
                    <a:pt x="7978" y="3263"/>
                  </a:cubicBezTo>
                  <a:cubicBezTo>
                    <a:pt x="8012" y="3287"/>
                    <a:pt x="8051" y="3300"/>
                    <a:pt x="8090" y="3300"/>
                  </a:cubicBezTo>
                  <a:cubicBezTo>
                    <a:pt x="8148" y="3300"/>
                    <a:pt x="8204" y="3272"/>
                    <a:pt x="8240" y="3216"/>
                  </a:cubicBezTo>
                  <a:cubicBezTo>
                    <a:pt x="8299" y="3132"/>
                    <a:pt x="8288" y="3013"/>
                    <a:pt x="8204" y="2954"/>
                  </a:cubicBezTo>
                  <a:cubicBezTo>
                    <a:pt x="7847" y="2680"/>
                    <a:pt x="7430" y="2513"/>
                    <a:pt x="6978" y="2477"/>
                  </a:cubicBezTo>
                  <a:cubicBezTo>
                    <a:pt x="6966" y="2311"/>
                    <a:pt x="6930" y="2132"/>
                    <a:pt x="6894" y="1977"/>
                  </a:cubicBezTo>
                  <a:cubicBezTo>
                    <a:pt x="6728" y="1418"/>
                    <a:pt x="6371" y="894"/>
                    <a:pt x="5894" y="537"/>
                  </a:cubicBezTo>
                  <a:cubicBezTo>
                    <a:pt x="5418" y="180"/>
                    <a:pt x="4847" y="1"/>
                    <a:pt x="4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22;p58">
              <a:extLst>
                <a:ext uri="{FF2B5EF4-FFF2-40B4-BE49-F238E27FC236}">
                  <a16:creationId xmlns:a16="http://schemas.microsoft.com/office/drawing/2014/main" id="{AB1EA638-A811-4FC7-BC19-AF9F269A036C}"/>
                </a:ext>
              </a:extLst>
            </p:cNvPr>
            <p:cNvSpPr/>
            <p:nvPr/>
          </p:nvSpPr>
          <p:spPr>
            <a:xfrm>
              <a:off x="1670026" y="3377672"/>
              <a:ext cx="104760" cy="175256"/>
            </a:xfrm>
            <a:custGeom>
              <a:avLst/>
              <a:gdLst/>
              <a:ahLst/>
              <a:cxnLst/>
              <a:rect l="l" t="t" r="r" b="b"/>
              <a:pathLst>
                <a:path w="3299" h="5519" extrusionOk="0">
                  <a:moveTo>
                    <a:pt x="210" y="0"/>
                  </a:moveTo>
                  <a:cubicBezTo>
                    <a:pt x="169" y="0"/>
                    <a:pt x="128" y="15"/>
                    <a:pt x="96" y="41"/>
                  </a:cubicBezTo>
                  <a:cubicBezTo>
                    <a:pt x="1" y="113"/>
                    <a:pt x="1" y="232"/>
                    <a:pt x="60" y="303"/>
                  </a:cubicBezTo>
                  <a:cubicBezTo>
                    <a:pt x="394" y="708"/>
                    <a:pt x="572" y="1196"/>
                    <a:pt x="572" y="1720"/>
                  </a:cubicBezTo>
                  <a:lnTo>
                    <a:pt x="572" y="1780"/>
                  </a:lnTo>
                  <a:lnTo>
                    <a:pt x="572" y="1791"/>
                  </a:lnTo>
                  <a:cubicBezTo>
                    <a:pt x="572" y="1851"/>
                    <a:pt x="596" y="1910"/>
                    <a:pt x="644" y="1958"/>
                  </a:cubicBezTo>
                  <a:cubicBezTo>
                    <a:pt x="676" y="1990"/>
                    <a:pt x="718" y="2000"/>
                    <a:pt x="760" y="2000"/>
                  </a:cubicBezTo>
                  <a:cubicBezTo>
                    <a:pt x="781" y="2000"/>
                    <a:pt x="803" y="1998"/>
                    <a:pt x="822" y="1994"/>
                  </a:cubicBezTo>
                  <a:cubicBezTo>
                    <a:pt x="977" y="1946"/>
                    <a:pt x="1132" y="1922"/>
                    <a:pt x="1299" y="1922"/>
                  </a:cubicBezTo>
                  <a:cubicBezTo>
                    <a:pt x="2192" y="1922"/>
                    <a:pt x="2906" y="2649"/>
                    <a:pt x="2906" y="3530"/>
                  </a:cubicBezTo>
                  <a:cubicBezTo>
                    <a:pt x="2906" y="4423"/>
                    <a:pt x="2180" y="5125"/>
                    <a:pt x="1299" y="5125"/>
                  </a:cubicBezTo>
                  <a:lnTo>
                    <a:pt x="1168" y="5125"/>
                  </a:lnTo>
                  <a:cubicBezTo>
                    <a:pt x="1061" y="5125"/>
                    <a:pt x="977" y="5220"/>
                    <a:pt x="977" y="5328"/>
                  </a:cubicBezTo>
                  <a:cubicBezTo>
                    <a:pt x="977" y="5423"/>
                    <a:pt x="1061" y="5518"/>
                    <a:pt x="1168" y="5518"/>
                  </a:cubicBezTo>
                  <a:lnTo>
                    <a:pt x="1299" y="5518"/>
                  </a:lnTo>
                  <a:cubicBezTo>
                    <a:pt x="2394" y="5518"/>
                    <a:pt x="3287" y="4625"/>
                    <a:pt x="3287" y="3518"/>
                  </a:cubicBezTo>
                  <a:cubicBezTo>
                    <a:pt x="3299" y="2422"/>
                    <a:pt x="2406" y="1529"/>
                    <a:pt x="1299" y="1529"/>
                  </a:cubicBezTo>
                  <a:cubicBezTo>
                    <a:pt x="1180" y="1529"/>
                    <a:pt x="1061" y="1541"/>
                    <a:pt x="942" y="1565"/>
                  </a:cubicBezTo>
                  <a:cubicBezTo>
                    <a:pt x="918" y="1029"/>
                    <a:pt x="703" y="494"/>
                    <a:pt x="358" y="77"/>
                  </a:cubicBezTo>
                  <a:cubicBezTo>
                    <a:pt x="318" y="24"/>
                    <a:pt x="263" y="0"/>
                    <a:pt x="2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0453;p59">
            <a:extLst>
              <a:ext uri="{FF2B5EF4-FFF2-40B4-BE49-F238E27FC236}">
                <a16:creationId xmlns:a16="http://schemas.microsoft.com/office/drawing/2014/main" id="{3717615E-DD3F-4DE2-80A9-54D86DE913F5}"/>
              </a:ext>
            </a:extLst>
          </p:cNvPr>
          <p:cNvGrpSpPr/>
          <p:nvPr/>
        </p:nvGrpSpPr>
        <p:grpSpPr>
          <a:xfrm>
            <a:off x="4572000" y="330496"/>
            <a:ext cx="482009" cy="566370"/>
            <a:chOff x="3086313" y="2877049"/>
            <a:chExt cx="320143" cy="392581"/>
          </a:xfrm>
        </p:grpSpPr>
        <p:sp>
          <p:nvSpPr>
            <p:cNvPr id="38" name="Google Shape;10454;p59">
              <a:extLst>
                <a:ext uri="{FF2B5EF4-FFF2-40B4-BE49-F238E27FC236}">
                  <a16:creationId xmlns:a16="http://schemas.microsoft.com/office/drawing/2014/main" id="{12171AB8-244C-48EB-942A-3BD5E548A104}"/>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55;p59">
              <a:extLst>
                <a:ext uri="{FF2B5EF4-FFF2-40B4-BE49-F238E27FC236}">
                  <a16:creationId xmlns:a16="http://schemas.microsoft.com/office/drawing/2014/main" id="{9DF2CBFD-6126-415E-8BCC-2963CB97A6D5}"/>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56;p59">
              <a:extLst>
                <a:ext uri="{FF2B5EF4-FFF2-40B4-BE49-F238E27FC236}">
                  <a16:creationId xmlns:a16="http://schemas.microsoft.com/office/drawing/2014/main" id="{185F0EF0-F9D7-407E-9600-274D4933B624}"/>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57;p59">
              <a:extLst>
                <a:ext uri="{FF2B5EF4-FFF2-40B4-BE49-F238E27FC236}">
                  <a16:creationId xmlns:a16="http://schemas.microsoft.com/office/drawing/2014/main" id="{FCE7E636-BD33-4378-BE85-C18F9F6045EA}"/>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8;p59">
              <a:extLst>
                <a:ext uri="{FF2B5EF4-FFF2-40B4-BE49-F238E27FC236}">
                  <a16:creationId xmlns:a16="http://schemas.microsoft.com/office/drawing/2014/main" id="{2CA0EE4B-B46C-46B9-BF7C-6DC085D56331}"/>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59;p59">
              <a:extLst>
                <a:ext uri="{FF2B5EF4-FFF2-40B4-BE49-F238E27FC236}">
                  <a16:creationId xmlns:a16="http://schemas.microsoft.com/office/drawing/2014/main" id="{43E510D9-7049-4ADB-9A9F-E84262677116}"/>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60;p59">
              <a:extLst>
                <a:ext uri="{FF2B5EF4-FFF2-40B4-BE49-F238E27FC236}">
                  <a16:creationId xmlns:a16="http://schemas.microsoft.com/office/drawing/2014/main" id="{05058F1A-110A-48A8-ACFD-AB94CB4B074F}"/>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61;p59">
              <a:extLst>
                <a:ext uri="{FF2B5EF4-FFF2-40B4-BE49-F238E27FC236}">
                  <a16:creationId xmlns:a16="http://schemas.microsoft.com/office/drawing/2014/main" id="{A01D6CF6-BD95-4449-BAF2-94F75936E1C5}"/>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62;p59">
              <a:extLst>
                <a:ext uri="{FF2B5EF4-FFF2-40B4-BE49-F238E27FC236}">
                  <a16:creationId xmlns:a16="http://schemas.microsoft.com/office/drawing/2014/main" id="{64E25C99-5CA9-4E71-A455-F88C79054BC7}"/>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63;p59">
              <a:extLst>
                <a:ext uri="{FF2B5EF4-FFF2-40B4-BE49-F238E27FC236}">
                  <a16:creationId xmlns:a16="http://schemas.microsoft.com/office/drawing/2014/main" id="{08C076BD-7C67-4B0F-AD07-E6DD1052A9E6}"/>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64;p59">
              <a:extLst>
                <a:ext uri="{FF2B5EF4-FFF2-40B4-BE49-F238E27FC236}">
                  <a16:creationId xmlns:a16="http://schemas.microsoft.com/office/drawing/2014/main" id="{7AEA96BE-FF46-4453-8E4F-AEDBA1B3576A}"/>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65;p59">
              <a:extLst>
                <a:ext uri="{FF2B5EF4-FFF2-40B4-BE49-F238E27FC236}">
                  <a16:creationId xmlns:a16="http://schemas.microsoft.com/office/drawing/2014/main" id="{52A0E84D-4551-4216-8C53-A49DFC13CC6A}"/>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478008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459</Words>
  <Application>Microsoft Office PowerPoint</Application>
  <PresentationFormat>On-screen Show (16:9)</PresentationFormat>
  <Paragraphs>64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Maven Pro</vt:lpstr>
      <vt:lpstr>Livvic Light</vt:lpstr>
      <vt:lpstr>Share Tech</vt:lpstr>
      <vt:lpstr>Arial</vt:lpstr>
      <vt:lpstr>Nunito Light</vt:lpstr>
      <vt:lpstr>Data Science Consulting by Slidesgo</vt:lpstr>
      <vt:lpstr>Fintech Solar Energy Prediction Project</vt:lpstr>
      <vt:lpstr>Contents of this Presentation</vt:lpstr>
      <vt:lpstr>Data Description</vt:lpstr>
      <vt:lpstr>Correlation</vt:lpstr>
      <vt:lpstr>Feature Engineering and Selection</vt:lpstr>
      <vt:lpstr>Feature Engineering and Selection</vt:lpstr>
      <vt:lpstr>Models </vt:lpstr>
      <vt:lpstr>Hyperparameters Tuning</vt:lpstr>
      <vt:lpstr>Most Relevant Features</vt:lpstr>
      <vt:lpstr>Metrics on the Test Set</vt:lpstr>
      <vt:lpstr>Plot for the 1000 First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this presentation</dc:title>
  <dc:creator>CYTech Student</dc:creator>
  <cp:lastModifiedBy>Mohamed Fares Djerourou</cp:lastModifiedBy>
  <cp:revision>18</cp:revision>
  <dcterms:modified xsi:type="dcterms:W3CDTF">2023-03-22T17:52:30Z</dcterms:modified>
</cp:coreProperties>
</file>