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75" r:id="rId3"/>
    <p:sldId id="284" r:id="rId4"/>
    <p:sldId id="272" r:id="rId5"/>
    <p:sldId id="267" r:id="rId6"/>
    <p:sldId id="280" r:id="rId7"/>
    <p:sldId id="268" r:id="rId8"/>
    <p:sldId id="276" r:id="rId9"/>
    <p:sldId id="277" r:id="rId10"/>
    <p:sldId id="281" r:id="rId11"/>
    <p:sldId id="289" r:id="rId12"/>
    <p:sldId id="285" r:id="rId13"/>
    <p:sldId id="286" r:id="rId14"/>
    <p:sldId id="288" r:id="rId15"/>
    <p:sldId id="282" r:id="rId16"/>
    <p:sldId id="283" r:id="rId17"/>
    <p:sldId id="290" r:id="rId18"/>
    <p:sldId id="291" r:id="rId19"/>
    <p:sldId id="292" r:id="rId20"/>
    <p:sldId id="269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32429-E9EA-410D-B4CE-C74C40E4DF5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11D2-B2DB-4DB9-A0F2-EF7DA00E8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26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B11D2-B2DB-4DB9-A0F2-EF7DA00E881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6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A6580-7AF5-F357-E99C-1811E608A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EEA9A0-7EAA-E35D-C8DF-E6077D12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18FA6-E796-A43E-E19F-09C98D2C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A807A-28EE-8CF9-922C-8F5A427F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3FDC4-078C-8C57-FEF4-17C7648C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14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E6FEC-DFEB-249F-AB7D-5014E9F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9B9AB6-352A-DD8F-5895-54CFF674A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448AD-9D98-5CEE-3E68-58D64E87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A35E8-901D-B9DD-BBA0-7FCBDFD8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56C77-D833-A4F2-FB93-FB0B383B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82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34FFC8-A451-532A-088A-5DCFD23F2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FCBB23-C463-8A62-E05A-F8C5A5AAA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479F4-6FE7-39C8-7CED-EE60818F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831C4-A590-9E0B-DA8F-E3868011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71CB72-2CDC-035C-3CE9-9C4D6196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7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692AF-CB96-2652-7530-CD3B2F2E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16E32-AA36-4539-CD26-198BD0E3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8AC19-8AA5-1655-EF4D-293DB496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20BB4-1154-56E3-E626-BA2D21BC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BEDF03-9606-53A4-9287-0FB7374C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1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7A266-20CA-34E8-9C8C-B4C68FDE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0519BC-3626-6D32-D681-D965D067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2CF5B-F759-ED6C-067A-E9C08B5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43900-D6DB-572A-6D89-0F63BA9D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95623-806E-8DF5-BC9D-0F432028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F26A4-5562-92E6-D4A8-22BB3904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307C6-F638-9C67-139D-0C63A11F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AB41EC-DAE6-1491-97DB-EE2130B17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06437-687E-0EDB-3F4E-9734D1D0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10C3B0-B6A8-77D2-F1C6-75E9A65D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91458-CAA0-5111-3557-3D9858A3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96569-96A5-BCA9-65F5-05E16618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4161-DB91-7F4C-178D-B434BEEC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0ED5E-01A1-EFBA-D681-F866DE90D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405BC5-11DE-7B02-5765-63333CC8F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03E78-7F90-F0E0-D2C9-ADEA631F4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6D9D39-C3AB-144E-62D0-80AE377D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D58E63-BB54-BDF8-6C6F-1BB67701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999A0B-A1FC-E785-6F1F-63256581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29955-6EC3-30F8-E5BC-BB141AEC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3AAD3F-24A6-F481-A18F-35282422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7D93A2-6AD9-0D20-FF78-048C074F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75846A-32D6-F26F-CB79-365ACC94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22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A4181-0AB8-872A-3E05-66DDEF29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CE1DD1-1C5E-BFB9-8031-0384F215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CEC8DE-37E1-CDB9-9951-B59BDCAB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4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3A95-EDDB-6204-FC2D-08842277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482FE-2532-639A-A2E4-7B9FA9F6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57BF77-3F07-599E-FA0D-EAE7826E2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4D938C-7249-5615-F501-6134DC81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48757-D4B1-053C-EDA1-72D04C67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11090-9DDF-1755-866B-6DEF522C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43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AA1F0-819D-3105-3820-1F9E2250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1ED37E-C8EC-F97D-68CA-D95551010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159C2D-65C0-0076-FEB4-020B86A1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F0E11D-48F3-A875-2DAC-2E4914EE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230D0A-D19E-3393-516C-E83E0B2C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C6D4B-C180-E632-EC36-AF886AB4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3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960BA5-6C73-E1C7-328C-0BA1073D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B74A47-43F2-36ED-7DB3-2153EEB4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4B106-CA98-B946-9480-E3C3333EB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904F-0CB7-4508-8790-BFEE5F50AE6C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38225B-68A8-F04D-8451-B3D03A3A8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690953-AD3E-1D19-98AE-6F102D21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A74E-886A-4534-8868-397AB96F5C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7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q-fin?searchtype=author&amp;query=Horvath%2C+B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search/q-fin?searchtype=author&amp;query=Tomas%2C+M" TargetMode="External"/><Relationship Id="rId4" Type="http://schemas.openxmlformats.org/officeDocument/2006/relationships/hyperlink" Target="https://arxiv.org/search/q-fin?searchtype=author&amp;query=Muguruza%2C+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C123AF-AC1F-AFD9-2A68-472C910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90" y="315077"/>
            <a:ext cx="6783222" cy="1719743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Machine Learning in Credit Risk </a:t>
            </a:r>
            <a:r>
              <a:rPr lang="en-US" sz="1800" b="1" dirty="0"/>
              <a:t>and in option pricing</a:t>
            </a:r>
            <a:endParaRPr lang="fr-FR" sz="4200" b="1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B18D7-C0C0-0F9F-DA1F-1228EBB7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90" y="2943072"/>
            <a:ext cx="4689301" cy="3577138"/>
          </a:xfrm>
        </p:spPr>
        <p:txBody>
          <a:bodyPr>
            <a:normAutofit/>
          </a:bodyPr>
          <a:lstStyle/>
          <a:p>
            <a:r>
              <a:rPr lang="en-US" sz="1900" dirty="0"/>
              <a:t>Fares Djerourou</a:t>
            </a:r>
          </a:p>
        </p:txBody>
      </p:sp>
    </p:spTree>
    <p:extLst>
      <p:ext uri="{BB962C8B-B14F-4D97-AF65-F5344CB8AC3E}">
        <p14:creationId xmlns:p14="http://schemas.microsoft.com/office/powerpoint/2010/main" val="395955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8"/>
            <a:ext cx="11018520" cy="507911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What is an option?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C5E4A-AB48-77D8-69B0-1924863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1119674"/>
            <a:ext cx="11525699" cy="1539550"/>
          </a:xfrm>
        </p:spPr>
        <p:txBody>
          <a:bodyPr anchor="t">
            <a:normAutofit fontScale="92500"/>
          </a:bodyPr>
          <a:lstStyle/>
          <a:p>
            <a:pPr marL="457200" lvl="1" indent="0">
              <a:buNone/>
            </a:pPr>
            <a:r>
              <a:rPr lang="fr-FR" sz="2200" dirty="0"/>
              <a:t>An option </a:t>
            </a:r>
            <a:r>
              <a:rPr lang="fr-FR" sz="2200" dirty="0" err="1"/>
              <a:t>is</a:t>
            </a:r>
            <a:r>
              <a:rPr lang="fr-FR" sz="2200" dirty="0"/>
              <a:t> a </a:t>
            </a:r>
            <a:r>
              <a:rPr lang="fr-FR" sz="2200" dirty="0" err="1"/>
              <a:t>contract</a:t>
            </a:r>
            <a:r>
              <a:rPr lang="fr-FR" sz="2200" dirty="0"/>
              <a:t> on </a:t>
            </a:r>
            <a:r>
              <a:rPr lang="fr-FR" sz="2200" dirty="0" err="1"/>
              <a:t>some</a:t>
            </a:r>
            <a:r>
              <a:rPr lang="fr-FR" sz="2200" dirty="0"/>
              <a:t> </a:t>
            </a:r>
            <a:r>
              <a:rPr lang="fr-FR" sz="2200" dirty="0" err="1"/>
              <a:t>underlying</a:t>
            </a:r>
            <a:r>
              <a:rPr lang="fr-FR" sz="2200" dirty="0"/>
              <a:t> instrument, an asset, an index, </a:t>
            </a:r>
            <a:r>
              <a:rPr lang="fr-FR" sz="2200" dirty="0" err="1"/>
              <a:t>anything</a:t>
            </a:r>
            <a:r>
              <a:rPr lang="fr-FR" sz="2200" dirty="0"/>
              <a:t> </a:t>
            </a:r>
            <a:r>
              <a:rPr lang="fr-FR" sz="2200" dirty="0" err="1"/>
              <a:t>you</a:t>
            </a:r>
            <a:r>
              <a:rPr lang="fr-FR" sz="2200" dirty="0"/>
              <a:t> </a:t>
            </a:r>
            <a:r>
              <a:rPr lang="fr-FR" sz="2200" dirty="0" err="1"/>
              <a:t>would</a:t>
            </a:r>
            <a:r>
              <a:rPr lang="fr-FR" sz="2200" dirty="0"/>
              <a:t> like </a:t>
            </a:r>
            <a:r>
              <a:rPr lang="fr-FR" sz="2200" dirty="0" err="1"/>
              <a:t>really</a:t>
            </a:r>
            <a:r>
              <a:rPr lang="fr-FR" sz="2200" dirty="0"/>
              <a:t>.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The </a:t>
            </a:r>
            <a:r>
              <a:rPr lang="fr-FR" sz="2200" dirty="0" err="1"/>
              <a:t>most</a:t>
            </a:r>
            <a:r>
              <a:rPr lang="fr-FR" sz="2200" dirty="0"/>
              <a:t> </a:t>
            </a:r>
            <a:r>
              <a:rPr lang="fr-FR" sz="2200" dirty="0" err="1"/>
              <a:t>renowned</a:t>
            </a:r>
            <a:r>
              <a:rPr lang="fr-FR" sz="2200" dirty="0"/>
              <a:t> options, </a:t>
            </a:r>
            <a:r>
              <a:rPr lang="fr-FR" sz="2200" dirty="0" err="1"/>
              <a:t>also</a:t>
            </a:r>
            <a:r>
              <a:rPr lang="fr-FR" sz="2200" dirty="0"/>
              <a:t> </a:t>
            </a:r>
            <a:r>
              <a:rPr lang="fr-FR" sz="2200" dirty="0" err="1"/>
              <a:t>known</a:t>
            </a:r>
            <a:r>
              <a:rPr lang="fr-FR" sz="2200" dirty="0"/>
              <a:t> as </a:t>
            </a:r>
            <a:r>
              <a:rPr lang="fr-FR" sz="2200" dirty="0" err="1"/>
              <a:t>Vanilla</a:t>
            </a:r>
            <a:r>
              <a:rPr lang="fr-FR" sz="2200" dirty="0"/>
              <a:t> options are the call option as </a:t>
            </a:r>
            <a:r>
              <a:rPr lang="fr-FR" sz="2200" dirty="0" err="1"/>
              <a:t>well</a:t>
            </a:r>
            <a:r>
              <a:rPr lang="fr-FR" sz="2200" dirty="0"/>
              <a:t> as the put option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D7476-B2BF-4B07-936B-D665C9CE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2789853"/>
            <a:ext cx="2732606" cy="805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F6C4D-56B9-4B74-9B01-FF451B20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523" y="2789853"/>
            <a:ext cx="2804432" cy="730821"/>
          </a:xfrm>
          <a:prstGeom prst="rect">
            <a:avLst/>
          </a:prstGeom>
        </p:spPr>
      </p:pic>
      <p:pic>
        <p:nvPicPr>
          <p:cNvPr id="7172" name="Picture 4" descr="undefined">
            <a:extLst>
              <a:ext uri="{FF2B5EF4-FFF2-40B4-BE49-F238E27FC236}">
                <a16:creationId xmlns:a16="http://schemas.microsoft.com/office/drawing/2014/main" id="{FF44B382-AFC8-47CF-A2C1-826A9BD1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40" y="3520674"/>
            <a:ext cx="5626198" cy="320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undefined">
            <a:extLst>
              <a:ext uri="{FF2B5EF4-FFF2-40B4-BE49-F238E27FC236}">
                <a16:creationId xmlns:a16="http://schemas.microsoft.com/office/drawing/2014/main" id="{0B73B61F-6080-43A1-8199-270BDB10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3520674"/>
            <a:ext cx="5901047" cy="320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29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8"/>
            <a:ext cx="11018520" cy="507911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How do we value an option? Risk neutral pricing</a:t>
            </a:r>
            <a:endParaRPr lang="fr-FR" sz="2800" b="1" dirty="0"/>
          </a:p>
        </p:txBody>
      </p:sp>
      <p:pic>
        <p:nvPicPr>
          <p:cNvPr id="10242" name="Picture 2" descr="https://miro.medium.com/v2/resize:fit:966/1*70lYpK29qEE-_mRcBXlmAA.png">
            <a:extLst>
              <a:ext uri="{FF2B5EF4-FFF2-40B4-BE49-F238E27FC236}">
                <a16:creationId xmlns:a16="http://schemas.microsoft.com/office/drawing/2014/main" id="{F579AACF-A4DA-4536-8B8D-9EAF3F04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" y="1001848"/>
            <a:ext cx="7607599" cy="24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3434F-381F-40FB-8D8D-954AA13C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3" y="4021266"/>
            <a:ext cx="9265298" cy="12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0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405273"/>
          </a:xfrm>
        </p:spPr>
        <p:txBody>
          <a:bodyPr anchor="b">
            <a:normAutofit fontScale="90000"/>
          </a:bodyPr>
          <a:lstStyle/>
          <a:p>
            <a:r>
              <a:rPr lang="en-US" sz="2800" b="1" dirty="0"/>
              <a:t>Quick dive into option pricing 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C5E4A-AB48-77D8-69B0-1924863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3014666"/>
            <a:ext cx="11525699" cy="810885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fr-FR" sz="2200" dirty="0"/>
              <a:t>Under </a:t>
            </a:r>
            <a:r>
              <a:rPr lang="fr-FR" sz="2200" dirty="0" err="1"/>
              <a:t>this</a:t>
            </a:r>
            <a:r>
              <a:rPr lang="fr-FR" sz="2200" dirty="0"/>
              <a:t> </a:t>
            </a:r>
            <a:r>
              <a:rPr lang="fr-FR" sz="2200" dirty="0" err="1"/>
              <a:t>assumption</a:t>
            </a:r>
            <a:r>
              <a:rPr lang="fr-FR" sz="2200" dirty="0"/>
              <a:t> for the </a:t>
            </a:r>
            <a:r>
              <a:rPr lang="fr-FR" sz="2200" dirty="0" err="1"/>
              <a:t>dynamic</a:t>
            </a:r>
            <a:r>
              <a:rPr lang="fr-FR" sz="2200" dirty="0"/>
              <a:t> of the asset </a:t>
            </a:r>
            <a:r>
              <a:rPr lang="fr-FR" sz="2200" dirty="0" err="1"/>
              <a:t>price</a:t>
            </a:r>
            <a:r>
              <a:rPr lang="fr-FR" sz="2200" dirty="0"/>
              <a:t> process, the </a:t>
            </a:r>
            <a:r>
              <a:rPr lang="fr-FR" sz="2200" dirty="0" err="1"/>
              <a:t>price</a:t>
            </a:r>
            <a:r>
              <a:rPr lang="fr-FR" sz="2200" dirty="0"/>
              <a:t> of the </a:t>
            </a:r>
            <a:r>
              <a:rPr lang="fr-FR" sz="2200" dirty="0" err="1"/>
              <a:t>derivative</a:t>
            </a:r>
            <a:r>
              <a:rPr lang="fr-FR" sz="2200" dirty="0"/>
              <a:t> on the </a:t>
            </a:r>
            <a:r>
              <a:rPr lang="fr-FR" sz="2200" dirty="0" err="1"/>
              <a:t>underlying</a:t>
            </a:r>
            <a:r>
              <a:rPr lang="fr-FR" sz="2200" dirty="0"/>
              <a:t> 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given</a:t>
            </a:r>
            <a:r>
              <a:rPr lang="fr-FR" sz="2200" dirty="0"/>
              <a:t> by the solution of the </a:t>
            </a:r>
            <a:r>
              <a:rPr lang="fr-FR" sz="2200" dirty="0" err="1"/>
              <a:t>following</a:t>
            </a:r>
            <a:r>
              <a:rPr lang="fr-FR" sz="2200" dirty="0"/>
              <a:t> PDE </a:t>
            </a:r>
          </a:p>
        </p:txBody>
      </p:sp>
      <p:pic>
        <p:nvPicPr>
          <p:cNvPr id="7170" name="Picture 2" descr="https://static.packt-cdn.com/products/9781789618518/graphics/assets/34139929-3713-4391-af67-c0993bc1bceb.png">
            <a:extLst>
              <a:ext uri="{FF2B5EF4-FFF2-40B4-BE49-F238E27FC236}">
                <a16:creationId xmlns:a16="http://schemas.microsoft.com/office/drawing/2014/main" id="{7C97B790-FEA8-43EC-A10B-77C3F084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1" y="1370177"/>
            <a:ext cx="7965448" cy="7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miro.medium.com/v2/resize:fit:1400/1*ysUpN7qsoEA8JvTuErUfKQ.png">
            <a:extLst>
              <a:ext uri="{FF2B5EF4-FFF2-40B4-BE49-F238E27FC236}">
                <a16:creationId xmlns:a16="http://schemas.microsoft.com/office/drawing/2014/main" id="{4A962952-7C7D-45BA-82C9-9FADD2E68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2" y="4152122"/>
            <a:ext cx="9946433" cy="17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5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437598"/>
          </a:xfrm>
        </p:spPr>
        <p:txBody>
          <a:bodyPr anchor="b">
            <a:normAutofit fontScale="90000"/>
          </a:bodyPr>
          <a:lstStyle/>
          <a:p>
            <a:r>
              <a:rPr lang="fr-FR" sz="2800" b="1" dirty="0"/>
              <a:t>Quick dive </a:t>
            </a:r>
            <a:r>
              <a:rPr lang="fr-FR" sz="2800" b="1" dirty="0" err="1"/>
              <a:t>into</a:t>
            </a:r>
            <a:r>
              <a:rPr lang="fr-FR" sz="2800" b="1" dirty="0"/>
              <a:t> option </a:t>
            </a:r>
            <a:r>
              <a:rPr lang="fr-FR" sz="2800" b="1" dirty="0" err="1"/>
              <a:t>pricing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C5E4A-AB48-77D8-69B0-1924863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48" y="4450702"/>
            <a:ext cx="8811652" cy="1731160"/>
          </a:xfrm>
        </p:spPr>
        <p:txBody>
          <a:bodyPr anchor="t">
            <a:normAutofit/>
          </a:bodyPr>
          <a:lstStyle/>
          <a:p>
            <a:pPr lvl="1"/>
            <a:r>
              <a:rPr lang="fr-FR" sz="2200" dirty="0" err="1"/>
              <a:t>We</a:t>
            </a:r>
            <a:r>
              <a:rPr lang="fr-FR" sz="2200" dirty="0"/>
              <a:t> have a </a:t>
            </a:r>
            <a:r>
              <a:rPr lang="fr-FR" sz="2200" dirty="0" err="1"/>
              <a:t>closed</a:t>
            </a:r>
            <a:r>
              <a:rPr lang="fr-FR" sz="2200" dirty="0"/>
              <a:t> </a:t>
            </a:r>
            <a:r>
              <a:rPr lang="fr-FR" sz="2200" dirty="0" err="1"/>
              <a:t>form</a:t>
            </a:r>
            <a:r>
              <a:rPr lang="fr-FR" sz="2200" dirty="0"/>
              <a:t> solution, </a:t>
            </a:r>
            <a:r>
              <a:rPr lang="fr-FR" sz="2200" dirty="0" err="1"/>
              <a:t>neat</a:t>
            </a:r>
            <a:r>
              <a:rPr lang="fr-FR" sz="2200" dirty="0"/>
              <a:t>!</a:t>
            </a:r>
          </a:p>
          <a:p>
            <a:pPr lvl="1"/>
            <a:endParaRPr lang="fr-FR" sz="2200" dirty="0"/>
          </a:p>
          <a:p>
            <a:pPr lvl="1"/>
            <a:r>
              <a:rPr lang="fr-FR" sz="2200" dirty="0"/>
              <a:t>But </a:t>
            </a:r>
            <a:r>
              <a:rPr lang="fr-FR" sz="2200" dirty="0" err="1"/>
              <a:t>wait</a:t>
            </a:r>
            <a:r>
              <a:rPr lang="fr-FR" sz="2200" dirty="0"/>
              <a:t>…</a:t>
            </a:r>
          </a:p>
        </p:txBody>
      </p:sp>
      <p:pic>
        <p:nvPicPr>
          <p:cNvPr id="9218" name="Picture 2" descr="https://encrypted-tbn0.gstatic.com/images?q=tbn:ANd9GcTAz_sbloUjGZ-eO_lU2JEuabO5ZHnyeHF-lg&amp;usqp=CAU">
            <a:extLst>
              <a:ext uri="{FF2B5EF4-FFF2-40B4-BE49-F238E27FC236}">
                <a16:creationId xmlns:a16="http://schemas.microsoft.com/office/drawing/2014/main" id="{A3E3A7FF-4E15-401E-B15B-35965E55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0" y="1651518"/>
            <a:ext cx="9582538" cy="22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582554"/>
          </a:xfrm>
        </p:spPr>
        <p:txBody>
          <a:bodyPr anchor="b">
            <a:normAutofit/>
          </a:bodyPr>
          <a:lstStyle/>
          <a:p>
            <a:r>
              <a:rPr lang="fr-FR" sz="2800" b="1" dirty="0" err="1"/>
              <a:t>Volatility</a:t>
            </a:r>
            <a:r>
              <a:rPr lang="fr-FR" sz="2800" b="1" dirty="0"/>
              <a:t> </a:t>
            </a:r>
            <a:r>
              <a:rPr lang="fr-FR" sz="2800" b="1" dirty="0" err="1"/>
              <a:t>smile</a:t>
            </a:r>
            <a:r>
              <a:rPr lang="fr-FR" sz="2800" b="1" dirty="0"/>
              <a:t> </a:t>
            </a:r>
            <a:r>
              <a:rPr lang="fr-FR" sz="2800" b="1" dirty="0">
                <a:sym typeface="Wingdings" panose="05000000000000000000" pitchFamily="2" charset="2"/>
              </a:rPr>
              <a:t>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C5E4A-AB48-77D8-69B0-1924863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4413380"/>
            <a:ext cx="8811652" cy="1731160"/>
          </a:xfrm>
        </p:spPr>
        <p:txBody>
          <a:bodyPr anchor="t">
            <a:normAutofit/>
          </a:bodyPr>
          <a:lstStyle/>
          <a:p>
            <a:pPr lvl="1"/>
            <a:r>
              <a:rPr lang="fr-FR" sz="2200" dirty="0" err="1"/>
              <a:t>Volatility</a:t>
            </a:r>
            <a:r>
              <a:rPr lang="fr-FR" sz="2200" dirty="0"/>
              <a:t> changes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different</a:t>
            </a:r>
            <a:r>
              <a:rPr lang="fr-FR" sz="2200" dirty="0"/>
              <a:t> strike </a:t>
            </a:r>
            <a:r>
              <a:rPr lang="fr-FR" sz="2200" dirty="0" err="1"/>
              <a:t>prices</a:t>
            </a:r>
            <a:r>
              <a:rPr lang="fr-FR" sz="2200" dirty="0"/>
              <a:t> K for the </a:t>
            </a:r>
            <a:r>
              <a:rPr lang="fr-FR" sz="2200" dirty="0" err="1"/>
              <a:t>same</a:t>
            </a:r>
            <a:r>
              <a:rPr lang="fr-FR" sz="2200" dirty="0"/>
              <a:t> </a:t>
            </a:r>
            <a:r>
              <a:rPr lang="fr-FR" sz="2200" dirty="0" err="1"/>
              <a:t>underlying</a:t>
            </a:r>
            <a:r>
              <a:rPr lang="fr-FR" sz="2200" dirty="0"/>
              <a:t>.</a:t>
            </a:r>
          </a:p>
          <a:p>
            <a:pPr lvl="1"/>
            <a:r>
              <a:rPr lang="fr-FR" sz="2200" dirty="0" err="1"/>
              <a:t>Except</a:t>
            </a:r>
            <a:r>
              <a:rPr lang="fr-FR" sz="2200" dirty="0"/>
              <a:t> in reality </a:t>
            </a:r>
            <a:r>
              <a:rPr lang="fr-FR" sz="2200" dirty="0" err="1"/>
              <a:t>it</a:t>
            </a:r>
            <a:r>
              <a:rPr lang="fr-FR" sz="2200" dirty="0"/>
              <a:t> </a:t>
            </a:r>
            <a:r>
              <a:rPr lang="fr-FR" sz="2200" dirty="0" err="1"/>
              <a:t>does</a:t>
            </a:r>
            <a:r>
              <a:rPr lang="fr-FR" sz="2200" dirty="0"/>
              <a:t> and </a:t>
            </a:r>
            <a:r>
              <a:rPr lang="fr-FR" sz="2200" dirty="0" err="1"/>
              <a:t>it</a:t>
            </a:r>
            <a:r>
              <a:rPr lang="fr-FR" sz="2200" dirty="0"/>
              <a:t> </a:t>
            </a:r>
            <a:r>
              <a:rPr lang="fr-FR" sz="2200" dirty="0" err="1"/>
              <a:t>means</a:t>
            </a:r>
            <a:r>
              <a:rPr lang="fr-FR" sz="2200" dirty="0"/>
              <a:t> the model </a:t>
            </a:r>
            <a:r>
              <a:rPr lang="fr-FR" sz="2200" dirty="0" err="1"/>
              <a:t>is</a:t>
            </a:r>
            <a:r>
              <a:rPr lang="fr-FR" sz="2200" dirty="0"/>
              <a:t> ‘</a:t>
            </a:r>
            <a:r>
              <a:rPr lang="fr-FR" sz="2200" dirty="0" err="1"/>
              <a:t>wrong</a:t>
            </a:r>
            <a:r>
              <a:rPr lang="fr-FR" sz="2200" dirty="0"/>
              <a:t>’, or </a:t>
            </a:r>
            <a:r>
              <a:rPr lang="fr-FR" sz="2200" dirty="0" err="1"/>
              <a:t>imperfect</a:t>
            </a:r>
            <a:r>
              <a:rPr lang="fr-FR" sz="2200" dirty="0"/>
              <a:t> </a:t>
            </a:r>
            <a:r>
              <a:rPr lang="fr-FR" sz="2200" dirty="0" err="1"/>
              <a:t>rather</a:t>
            </a:r>
            <a:r>
              <a:rPr lang="fr-FR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F1FC4-6711-4018-B975-02BEB8F5D4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2734" y="998376"/>
            <a:ext cx="7520473" cy="3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573224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A possible solution: Stochastic Volatility</a:t>
            </a:r>
            <a:endParaRPr lang="fr-FR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6D8F5-5F0E-40B9-844D-C0E0636E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939811"/>
            <a:ext cx="5691672" cy="5242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65929-FF16-4B09-B499-26669C0520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1470" y="1483568"/>
            <a:ext cx="5551714" cy="31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657199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The problem with volatility models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C5E4A-AB48-77D8-69B0-1924863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60" y="1372766"/>
            <a:ext cx="8811652" cy="1137170"/>
          </a:xfrm>
        </p:spPr>
        <p:txBody>
          <a:bodyPr anchor="t">
            <a:normAutofit fontScale="77500" lnSpcReduction="20000"/>
          </a:bodyPr>
          <a:lstStyle/>
          <a:p>
            <a:pPr lvl="1"/>
            <a:r>
              <a:rPr lang="fr-FR" sz="2200" dirty="0" err="1"/>
              <a:t>Well</a:t>
            </a:r>
            <a:r>
              <a:rPr lang="fr-FR" sz="2200" dirty="0"/>
              <a:t> </a:t>
            </a:r>
            <a:r>
              <a:rPr lang="fr-FR" sz="2200" dirty="0" err="1"/>
              <a:t>they</a:t>
            </a:r>
            <a:r>
              <a:rPr lang="fr-FR" sz="2200" dirty="0"/>
              <a:t> </a:t>
            </a:r>
            <a:r>
              <a:rPr lang="fr-FR" sz="2200" dirty="0" err="1"/>
              <a:t>don’t</a:t>
            </a:r>
            <a:r>
              <a:rPr lang="fr-FR" sz="2200" dirty="0"/>
              <a:t>, at least not </a:t>
            </a:r>
            <a:r>
              <a:rPr lang="fr-FR" sz="2200" dirty="0" err="1"/>
              <a:t>completely</a:t>
            </a:r>
            <a:r>
              <a:rPr lang="fr-FR" sz="2200" dirty="0"/>
              <a:t>. The </a:t>
            </a:r>
            <a:r>
              <a:rPr lang="fr-FR" sz="2200" dirty="0" err="1"/>
              <a:t>most</a:t>
            </a:r>
            <a:r>
              <a:rPr lang="fr-FR" sz="2200" dirty="0"/>
              <a:t> </a:t>
            </a:r>
            <a:r>
              <a:rPr lang="fr-FR" sz="2200" dirty="0" err="1"/>
              <a:t>interesting</a:t>
            </a:r>
            <a:r>
              <a:rPr lang="fr-FR" sz="2200" dirty="0"/>
              <a:t> </a:t>
            </a:r>
            <a:r>
              <a:rPr lang="fr-FR" sz="2200" dirty="0" err="1"/>
              <a:t>stochastic</a:t>
            </a:r>
            <a:r>
              <a:rPr lang="fr-FR" sz="2200" dirty="0"/>
              <a:t> or local </a:t>
            </a:r>
            <a:r>
              <a:rPr lang="fr-FR" sz="2200" dirty="0" err="1"/>
              <a:t>volatility</a:t>
            </a:r>
            <a:r>
              <a:rPr lang="fr-FR" sz="2200" dirty="0"/>
              <a:t> </a:t>
            </a:r>
            <a:r>
              <a:rPr lang="fr-FR" sz="2200" dirty="0" err="1"/>
              <a:t>models</a:t>
            </a:r>
            <a:r>
              <a:rPr lang="fr-FR" sz="2200" dirty="0"/>
              <a:t> </a:t>
            </a:r>
            <a:r>
              <a:rPr lang="fr-FR" sz="2200" dirty="0" err="1"/>
              <a:t>take</a:t>
            </a:r>
            <a:r>
              <a:rPr lang="fr-FR" sz="2200" dirty="0"/>
              <a:t> </a:t>
            </a:r>
            <a:r>
              <a:rPr lang="fr-FR" sz="2200" dirty="0" err="1"/>
              <a:t>too</a:t>
            </a:r>
            <a:r>
              <a:rPr lang="fr-FR" sz="2200" dirty="0"/>
              <a:t> long to </a:t>
            </a:r>
            <a:r>
              <a:rPr lang="fr-FR" sz="2200" dirty="0" err="1"/>
              <a:t>calibrate</a:t>
            </a:r>
            <a:r>
              <a:rPr lang="fr-FR" sz="2200" dirty="0"/>
              <a:t>, and </a:t>
            </a:r>
            <a:r>
              <a:rPr lang="fr-FR" sz="2200" dirty="0" err="1"/>
              <a:t>hence</a:t>
            </a:r>
            <a:r>
              <a:rPr lang="fr-FR" sz="2200" dirty="0"/>
              <a:t> are </a:t>
            </a:r>
            <a:r>
              <a:rPr lang="fr-FR" sz="2200" dirty="0" err="1"/>
              <a:t>useless</a:t>
            </a:r>
            <a:r>
              <a:rPr lang="fr-FR" sz="2200" dirty="0"/>
              <a:t> in practice.</a:t>
            </a:r>
          </a:p>
          <a:p>
            <a:pPr lvl="1"/>
            <a:endParaRPr lang="fr-FR" sz="2200" dirty="0"/>
          </a:p>
          <a:p>
            <a:pPr lvl="1"/>
            <a:r>
              <a:rPr lang="fr-FR" sz="2200" dirty="0"/>
              <a:t>The absence of a </a:t>
            </a:r>
            <a:r>
              <a:rPr lang="fr-FR" sz="2200" dirty="0" err="1"/>
              <a:t>closed</a:t>
            </a:r>
            <a:r>
              <a:rPr lang="fr-FR" sz="2200" dirty="0"/>
              <a:t> </a:t>
            </a:r>
            <a:r>
              <a:rPr lang="fr-FR" sz="2200" dirty="0" err="1"/>
              <a:t>form</a:t>
            </a:r>
            <a:r>
              <a:rPr lang="fr-FR" sz="2200" dirty="0"/>
              <a:t>, the </a:t>
            </a:r>
            <a:r>
              <a:rPr lang="fr-FR" sz="2200" dirty="0" err="1"/>
              <a:t>need</a:t>
            </a:r>
            <a:r>
              <a:rPr lang="fr-FR" sz="2200" dirty="0"/>
              <a:t> for Monte Carlo simulation (</a:t>
            </a:r>
            <a:r>
              <a:rPr lang="fr-FR" sz="2200" dirty="0" err="1"/>
              <a:t>computationally</a:t>
            </a:r>
            <a:r>
              <a:rPr lang="fr-FR" sz="2200" dirty="0"/>
              <a:t> </a:t>
            </a:r>
            <a:r>
              <a:rPr lang="fr-FR" sz="2200" dirty="0" err="1"/>
              <a:t>expensive</a:t>
            </a:r>
            <a:r>
              <a:rPr lang="fr-FR" sz="2200" dirty="0"/>
              <a:t>) and </a:t>
            </a:r>
            <a:r>
              <a:rPr lang="fr-FR" sz="2200" dirty="0" err="1"/>
              <a:t>numerical</a:t>
            </a:r>
            <a:r>
              <a:rPr lang="fr-FR" sz="2200" dirty="0"/>
              <a:t> approximations</a:t>
            </a:r>
          </a:p>
          <a:p>
            <a:pPr lvl="1"/>
            <a:endParaRPr lang="fr-F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F8561-64CC-496D-81C8-A7BFA0A2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2" y="2733869"/>
            <a:ext cx="10594816" cy="36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1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535901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Neural networks in pricing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C5E4A-AB48-77D8-69B0-1924863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60" y="1372765"/>
            <a:ext cx="8811652" cy="1669015"/>
          </a:xfrm>
        </p:spPr>
        <p:txBody>
          <a:bodyPr anchor="t">
            <a:normAutofit/>
          </a:bodyPr>
          <a:lstStyle/>
          <a:p>
            <a:pPr lvl="1"/>
            <a:r>
              <a:rPr lang="fr-FR" sz="2200" dirty="0" err="1"/>
              <a:t>Deep</a:t>
            </a:r>
            <a:r>
              <a:rPr lang="fr-FR" sz="2200" dirty="0"/>
              <a:t> neural networks can ‘</a:t>
            </a:r>
            <a:r>
              <a:rPr lang="fr-FR" sz="2200" dirty="0" err="1"/>
              <a:t>learn</a:t>
            </a:r>
            <a:r>
              <a:rPr lang="fr-FR" sz="2200" dirty="0"/>
              <a:t>’ the </a:t>
            </a:r>
            <a:r>
              <a:rPr lang="fr-FR" sz="2200" dirty="0" err="1"/>
              <a:t>pricing</a:t>
            </a:r>
            <a:r>
              <a:rPr lang="fr-FR" sz="2200" dirty="0"/>
              <a:t> </a:t>
            </a:r>
            <a:r>
              <a:rPr lang="fr-FR" sz="2200" dirty="0" err="1"/>
              <a:t>functional</a:t>
            </a:r>
            <a:r>
              <a:rPr lang="fr-FR" sz="2200" dirty="0"/>
              <a:t> or the </a:t>
            </a:r>
            <a:r>
              <a:rPr lang="fr-FR" sz="2200" dirty="0" err="1"/>
              <a:t>volatility</a:t>
            </a:r>
            <a:r>
              <a:rPr lang="fr-FR" sz="2200" dirty="0"/>
              <a:t>.</a:t>
            </a:r>
          </a:p>
          <a:p>
            <a:pPr lvl="1"/>
            <a:endParaRPr lang="fr-FR" sz="2200" dirty="0"/>
          </a:p>
          <a:p>
            <a:pPr lvl="1"/>
            <a:r>
              <a:rPr lang="fr-FR" sz="2200" dirty="0"/>
              <a:t>Neural network </a:t>
            </a:r>
            <a:r>
              <a:rPr lang="fr-FR" sz="2200" dirty="0" err="1"/>
              <a:t>trained</a:t>
            </a:r>
            <a:r>
              <a:rPr lang="fr-FR" sz="2200" dirty="0"/>
              <a:t> on the BS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9E3B8-7324-49F3-8AA9-FB4C38EE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467" y="2207272"/>
            <a:ext cx="4062226" cy="101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B97EF-BE31-49D9-903F-8D898B4C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37" y="3397507"/>
            <a:ext cx="7647836" cy="27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563893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Neural networks in pricing</a:t>
            </a:r>
            <a:endParaRPr lang="fr-FR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2593D4-2044-4892-8326-D95C6A981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71" y="1751533"/>
            <a:ext cx="3928188" cy="384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D048E81-3BC7-48D4-B738-28B021A90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3" y="1714210"/>
            <a:ext cx="37052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13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778498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Deep neural networks in pricing</a:t>
            </a:r>
            <a:endParaRPr lang="fr-FR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1835E-6C3B-4E9D-8620-66FE8949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92" y="1017038"/>
            <a:ext cx="3088432" cy="1975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DA61C-D0E1-4E05-8F5A-D92173DF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14" y="4393178"/>
            <a:ext cx="9526329" cy="1975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45FE6-C34E-4B84-880F-8F132AFFF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85" y="1017038"/>
            <a:ext cx="7294356" cy="32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EF44F-BB38-8C24-D6F2-8FD70ABA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4316748" cy="4119172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700" b="1" dirty="0"/>
              <a:t>Why do we care about credit risk in the first place? </a:t>
            </a:r>
          </a:p>
          <a:p>
            <a:endParaRPr lang="en-US" sz="1700" b="1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1DBC6F6-91ED-41DA-BC8E-53EE0586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247456"/>
            <a:ext cx="11017250" cy="685451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Expected and unexpected loss</a:t>
            </a:r>
            <a:endParaRPr lang="fr-FR" sz="4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EC04-C09D-45BB-AAAB-12179E05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94" y="1815252"/>
            <a:ext cx="5980922" cy="41191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E1438B-2404-4043-B8AC-DECD7214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" y="3429000"/>
            <a:ext cx="529663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1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02706E-CCB4-8C34-9648-3608C12A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936946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How does this help?</a:t>
            </a:r>
            <a:endParaRPr lang="fr-FR" sz="2800" b="1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F0775-01A9-5F1B-8134-1906911C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05891"/>
            <a:ext cx="6713552" cy="4119172"/>
          </a:xfrm>
        </p:spPr>
        <p:txBody>
          <a:bodyPr anchor="t">
            <a:normAutofit/>
          </a:bodyPr>
          <a:lstStyle/>
          <a:p>
            <a:r>
              <a:rPr lang="fr-FR" sz="2200" dirty="0" err="1"/>
              <a:t>It’s</a:t>
            </a:r>
            <a:r>
              <a:rPr lang="fr-FR" sz="2200" dirty="0"/>
              <a:t> </a:t>
            </a:r>
            <a:r>
              <a:rPr lang="fr-FR" sz="2200" dirty="0" err="1"/>
              <a:t>mainly</a:t>
            </a:r>
            <a:r>
              <a:rPr lang="fr-FR" sz="2200" dirty="0"/>
              <a:t> about speed:</a:t>
            </a:r>
          </a:p>
        </p:txBody>
      </p:sp>
      <p:pic>
        <p:nvPicPr>
          <p:cNvPr id="1026" name="Picture 2" descr="https://t1.daumcdn.net/cfile/tistory/991E16335EA52E8825">
            <a:extLst>
              <a:ext uri="{FF2B5EF4-FFF2-40B4-BE49-F238E27FC236}">
                <a16:creationId xmlns:a16="http://schemas.microsoft.com/office/drawing/2014/main" id="{1116AC95-B46D-4B5A-BE35-42EFE634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82" y="3092818"/>
            <a:ext cx="65341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0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891AF-552B-1B07-6CF6-90B9929B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94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fr-FR" b="1" dirty="0" err="1"/>
              <a:t>References</a:t>
            </a:r>
            <a:r>
              <a:rPr lang="fr-FR" b="1" dirty="0"/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E19A0B-B181-9858-1C52-C2064853D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4" b="1920"/>
          <a:stretch/>
        </p:blipFill>
        <p:spPr>
          <a:xfrm>
            <a:off x="1" y="4230255"/>
            <a:ext cx="4913744" cy="2627745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E8089-3DC6-5A46-C021-FDCEA6F9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745" y="1076958"/>
            <a:ext cx="6825916" cy="5781039"/>
          </a:xfrm>
        </p:spPr>
        <p:txBody>
          <a:bodyPr anchor="t">
            <a:noAutofit/>
          </a:bodyPr>
          <a:lstStyle/>
          <a:p>
            <a:r>
              <a:rPr lang="en-US" dirty="0"/>
              <a:t>Basel II risk parameters, Bernd Engelmann, Robert </a:t>
            </a:r>
            <a:r>
              <a:rPr lang="en-US" dirty="0" err="1"/>
              <a:t>Rauhmeier</a:t>
            </a:r>
            <a:r>
              <a:rPr lang="en-US" dirty="0"/>
              <a:t>.</a:t>
            </a:r>
          </a:p>
          <a:p>
            <a:r>
              <a:rPr lang="fr-FR" dirty="0" err="1"/>
              <a:t>Credit</a:t>
            </a:r>
            <a:r>
              <a:rPr lang="fr-FR" dirty="0"/>
              <a:t> </a:t>
            </a:r>
            <a:r>
              <a:rPr lang="fr-FR" dirty="0" err="1"/>
              <a:t>risk</a:t>
            </a:r>
            <a:r>
              <a:rPr lang="fr-FR" dirty="0"/>
              <a:t> </a:t>
            </a:r>
            <a:r>
              <a:rPr lang="fr-FR" dirty="0" err="1"/>
              <a:t>analytics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techniques, applications, and </a:t>
            </a:r>
            <a:r>
              <a:rPr lang="fr-FR" dirty="0" err="1"/>
              <a:t>examples</a:t>
            </a:r>
            <a:r>
              <a:rPr lang="fr-FR" dirty="0"/>
              <a:t> in SAS.</a:t>
            </a:r>
          </a:p>
          <a:p>
            <a:r>
              <a:rPr lang="en-US" dirty="0"/>
              <a:t>Deep Learning Volatility</a:t>
            </a:r>
            <a:r>
              <a:rPr lang="fr-FR" dirty="0"/>
              <a:t> </a:t>
            </a:r>
            <a:r>
              <a:rPr lang="en-US" dirty="0" err="1">
                <a:hlinkClick r:id="rId3"/>
              </a:rPr>
              <a:t>Blanka</a:t>
            </a:r>
            <a:r>
              <a:rPr lang="en-US" dirty="0">
                <a:hlinkClick r:id="rId3"/>
              </a:rPr>
              <a:t> Horvath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Aitor</a:t>
            </a:r>
            <a:r>
              <a:rPr lang="en-US" dirty="0">
                <a:hlinkClick r:id="rId4"/>
              </a:rPr>
              <a:t> Muguruza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Mehdi Tomas</a:t>
            </a:r>
            <a:endParaRPr lang="en-US" dirty="0"/>
          </a:p>
          <a:p>
            <a:r>
              <a:rPr lang="en-US" dirty="0"/>
              <a:t>Lending club for the dataset.</a:t>
            </a:r>
          </a:p>
          <a:p>
            <a:r>
              <a:rPr lang="en-US" dirty="0"/>
              <a:t>Survival analysis in LGD Modelling, A.M.M </a:t>
            </a:r>
            <a:r>
              <a:rPr lang="en-US" dirty="0" err="1"/>
              <a:t>Arents</a:t>
            </a:r>
            <a:r>
              <a:rPr lang="en-US" dirty="0"/>
              <a:t>, for the data transformation plot.</a:t>
            </a:r>
          </a:p>
          <a:p>
            <a:r>
              <a:rPr lang="en-US" dirty="0"/>
              <a:t>Investopedia and Wikipedia for illustrations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52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EF44F-BB38-8C24-D6F2-8FD70ABA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4316748" cy="4119172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700" b="1" dirty="0"/>
              <a:t>Expected loss distribution and </a:t>
            </a:r>
            <a:r>
              <a:rPr lang="en-US" sz="1700" b="1" dirty="0" err="1"/>
              <a:t>VaR</a:t>
            </a:r>
            <a:endParaRPr lang="en-US" sz="1700" b="1" dirty="0"/>
          </a:p>
          <a:p>
            <a:endParaRPr lang="en-US" sz="1700" b="1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1DBC6F6-91ED-41DA-BC8E-53EE0586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238125"/>
            <a:ext cx="11017250" cy="760251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Expected and unexpected loss</a:t>
            </a:r>
            <a:endParaRPr lang="fr-FR" sz="4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99651-4F5B-4AA2-855A-0E958137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98" y="1731274"/>
            <a:ext cx="6332908" cy="358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F7A64-A6EA-45D6-85D8-100DA848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4" y="3624791"/>
            <a:ext cx="476316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CC3B70-BD66-F7ED-9780-B768FCEA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09180"/>
            <a:ext cx="5277467" cy="1476801"/>
          </a:xfrm>
        </p:spPr>
        <p:txBody>
          <a:bodyPr anchor="b">
            <a:normAutofit/>
          </a:bodyPr>
          <a:lstStyle/>
          <a:p>
            <a:r>
              <a:rPr lang="fr-FR" sz="4800" b="1" dirty="0"/>
              <a:t>Target variable transformations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miro.medium.com/v2/resize:fit:884/1*_nHvGg-OQYtNSSZph-424g.png">
            <a:extLst>
              <a:ext uri="{FF2B5EF4-FFF2-40B4-BE49-F238E27FC236}">
                <a16:creationId xmlns:a16="http://schemas.microsoft.com/office/drawing/2014/main" id="{DE1AA23C-ED65-4B13-B46A-CE318ABB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5" y="76206"/>
            <a:ext cx="4767318" cy="17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geeksforgeeks.org/wp-content/uploads/20200531232546/output275.png">
            <a:extLst>
              <a:ext uri="{FF2B5EF4-FFF2-40B4-BE49-F238E27FC236}">
                <a16:creationId xmlns:a16="http://schemas.microsoft.com/office/drawing/2014/main" id="{4D208EB7-9317-4E12-A01D-2AF628B0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8" y="1760500"/>
            <a:ext cx="6551226" cy="4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316678-196E-457C-B55C-A62CA015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82" y="2513050"/>
            <a:ext cx="5346439" cy="4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41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3A70D2-0C8A-0932-0EBB-80902170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Machine learning in credit risk models and limitations</a:t>
            </a:r>
            <a:endParaRPr lang="fr-FR" sz="4200" b="1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EF44F-BB38-8C24-D6F2-8FD70ABA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Decomposition of the risk parameters, for example, instead of looking directly at the loss given default we try to split it into a sum of random variables such as LGD Liquidation or LGD Cure  weighted by the probabilities of going into each state.</a:t>
            </a:r>
          </a:p>
          <a:p>
            <a:endParaRPr lang="en-US" sz="1700" b="1" dirty="0"/>
          </a:p>
          <a:p>
            <a:r>
              <a:rPr lang="fr-FR" sz="1700" dirty="0" err="1"/>
              <a:t>Why</a:t>
            </a:r>
            <a:r>
              <a:rPr lang="fr-FR" sz="1700" dirty="0"/>
              <a:t>? </a:t>
            </a:r>
            <a:r>
              <a:rPr lang="fr-FR" sz="1700" dirty="0" err="1"/>
              <a:t>Because</a:t>
            </a:r>
            <a:r>
              <a:rPr lang="fr-FR" sz="1700" dirty="0"/>
              <a:t> by </a:t>
            </a:r>
            <a:r>
              <a:rPr lang="fr-FR" sz="1700" dirty="0" err="1"/>
              <a:t>doing</a:t>
            </a:r>
            <a:r>
              <a:rPr lang="fr-FR" sz="1700" dirty="0"/>
              <a:t> a more </a:t>
            </a:r>
            <a:r>
              <a:rPr lang="fr-FR" sz="1700" dirty="0" err="1"/>
              <a:t>granular</a:t>
            </a:r>
            <a:r>
              <a:rPr lang="fr-FR" sz="1700" dirty="0"/>
              <a:t> </a:t>
            </a:r>
            <a:r>
              <a:rPr lang="fr-FR" sz="1700" dirty="0" err="1"/>
              <a:t>analysis</a:t>
            </a:r>
            <a:r>
              <a:rPr lang="fr-FR" sz="1700" dirty="0"/>
              <a:t> of the </a:t>
            </a:r>
            <a:r>
              <a:rPr lang="fr-FR" sz="1700" dirty="0" err="1"/>
              <a:t>risk</a:t>
            </a:r>
            <a:r>
              <a:rPr lang="fr-FR" sz="1700" dirty="0"/>
              <a:t> </a:t>
            </a:r>
            <a:r>
              <a:rPr lang="fr-FR" sz="1700" dirty="0" err="1"/>
              <a:t>parameter</a:t>
            </a:r>
            <a:r>
              <a:rPr lang="fr-FR" sz="1700" dirty="0"/>
              <a:t> </a:t>
            </a:r>
            <a:r>
              <a:rPr lang="fr-FR" sz="1700" dirty="0" err="1"/>
              <a:t>we</a:t>
            </a:r>
            <a:r>
              <a:rPr lang="fr-FR" sz="1700" dirty="0"/>
              <a:t> </a:t>
            </a:r>
            <a:r>
              <a:rPr lang="fr-FR" sz="1700" dirty="0" err="1"/>
              <a:t>mind</a:t>
            </a:r>
            <a:r>
              <a:rPr lang="fr-FR" sz="1700" dirty="0"/>
              <a:t> </a:t>
            </a:r>
            <a:r>
              <a:rPr lang="fr-FR" sz="1700" dirty="0" err="1"/>
              <a:t>find</a:t>
            </a:r>
            <a:r>
              <a:rPr lang="fr-FR" sz="1700" dirty="0"/>
              <a:t> more « normal » data, or to </a:t>
            </a:r>
            <a:r>
              <a:rPr lang="fr-FR" sz="1700" dirty="0" err="1"/>
              <a:t>be</a:t>
            </a:r>
            <a:r>
              <a:rPr lang="fr-FR" sz="1700" dirty="0"/>
              <a:t> more </a:t>
            </a:r>
            <a:r>
              <a:rPr lang="fr-FR" sz="1700" dirty="0" err="1"/>
              <a:t>precise</a:t>
            </a:r>
            <a:r>
              <a:rPr lang="fr-FR" sz="1700" dirty="0"/>
              <a:t>, data </a:t>
            </a:r>
            <a:r>
              <a:rPr lang="fr-FR" sz="1700" dirty="0" err="1"/>
              <a:t>that</a:t>
            </a:r>
            <a:r>
              <a:rPr lang="fr-FR" sz="1700" dirty="0"/>
              <a:t> </a:t>
            </a:r>
            <a:r>
              <a:rPr lang="fr-FR" sz="1700" dirty="0" err="1"/>
              <a:t>fulfill</a:t>
            </a:r>
            <a:r>
              <a:rPr lang="fr-FR" sz="1700" dirty="0"/>
              <a:t> the </a:t>
            </a:r>
            <a:r>
              <a:rPr lang="fr-FR" sz="1700" dirty="0" err="1"/>
              <a:t>assumptions</a:t>
            </a:r>
            <a:r>
              <a:rPr lang="fr-FR" sz="1700" dirty="0"/>
              <a:t> of  simple and </a:t>
            </a:r>
            <a:r>
              <a:rPr lang="fr-FR" sz="1700" dirty="0" err="1"/>
              <a:t>interpretable</a:t>
            </a:r>
            <a:r>
              <a:rPr lang="fr-FR" sz="1700" dirty="0"/>
              <a:t> </a:t>
            </a:r>
            <a:r>
              <a:rPr lang="fr-FR" sz="1700" dirty="0" err="1"/>
              <a:t>regression</a:t>
            </a:r>
            <a:r>
              <a:rPr lang="fr-FR" sz="1700" dirty="0"/>
              <a:t> techniques.</a:t>
            </a:r>
          </a:p>
          <a:p>
            <a:endParaRPr lang="fr-FR" sz="1700" dirty="0"/>
          </a:p>
          <a:p>
            <a:r>
              <a:rPr lang="fr-FR" sz="1700" dirty="0" err="1"/>
              <a:t>Turns</a:t>
            </a:r>
            <a:r>
              <a:rPr lang="fr-FR" sz="1700" dirty="0"/>
              <a:t> out </a:t>
            </a:r>
            <a:r>
              <a:rPr lang="fr-FR" sz="1700" dirty="0" err="1"/>
              <a:t>it</a:t>
            </a:r>
            <a:r>
              <a:rPr lang="fr-FR" sz="1700" dirty="0"/>
              <a:t> </a:t>
            </a:r>
            <a:r>
              <a:rPr lang="fr-FR" sz="1700" dirty="0" err="1"/>
              <a:t>doesn’t</a:t>
            </a:r>
            <a:r>
              <a:rPr lang="fr-FR" sz="1700" dirty="0"/>
              <a:t> </a:t>
            </a:r>
            <a:r>
              <a:rPr lang="fr-FR" sz="1700" dirty="0" err="1"/>
              <a:t>work</a:t>
            </a:r>
            <a:r>
              <a:rPr lang="fr-FR" sz="1700" dirty="0"/>
              <a:t>, data </a:t>
            </a:r>
            <a:r>
              <a:rPr lang="fr-FR" sz="1700" dirty="0" err="1"/>
              <a:t>is</a:t>
            </a:r>
            <a:r>
              <a:rPr lang="fr-FR" sz="1700" dirty="0"/>
              <a:t> </a:t>
            </a:r>
            <a:r>
              <a:rPr lang="fr-FR" sz="1700" dirty="0" err="1"/>
              <a:t>never</a:t>
            </a:r>
            <a:r>
              <a:rPr lang="fr-FR" sz="1700" dirty="0"/>
              <a:t> like </a:t>
            </a:r>
            <a:r>
              <a:rPr lang="fr-FR" sz="1700" dirty="0" err="1"/>
              <a:t>we</a:t>
            </a:r>
            <a:r>
              <a:rPr lang="fr-FR" sz="1700" dirty="0"/>
              <a:t> </a:t>
            </a:r>
            <a:r>
              <a:rPr lang="fr-FR" sz="1700" dirty="0" err="1"/>
              <a:t>would</a:t>
            </a:r>
            <a:r>
              <a:rPr lang="fr-FR" sz="1700" dirty="0"/>
              <a:t> like </a:t>
            </a:r>
            <a:r>
              <a:rPr lang="fr-FR" sz="1700" dirty="0" err="1"/>
              <a:t>it</a:t>
            </a:r>
            <a:r>
              <a:rPr lang="fr-FR" sz="1700" dirty="0"/>
              <a:t> to </a:t>
            </a:r>
            <a:r>
              <a:rPr lang="fr-FR" sz="1700" dirty="0" err="1"/>
              <a:t>be</a:t>
            </a:r>
            <a:r>
              <a:rPr lang="fr-FR" sz="1700" dirty="0"/>
              <a:t>.</a:t>
            </a:r>
          </a:p>
          <a:p>
            <a:pPr marL="457200" lvl="1" indent="0">
              <a:buNone/>
            </a:pPr>
            <a:endParaRPr lang="fr-FR" sz="17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85CCDF-7AB7-4DDC-88B3-E0C3B01A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10" y="1911493"/>
            <a:ext cx="4838927" cy="434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1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778498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A philosophical dilemma 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C5E4A-AB48-77D8-69B0-1924863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48" y="1533525"/>
            <a:ext cx="6145215" cy="4820622"/>
          </a:xfrm>
        </p:spPr>
        <p:txBody>
          <a:bodyPr anchor="t">
            <a:normAutofit/>
          </a:bodyPr>
          <a:lstStyle/>
          <a:p>
            <a:pPr lvl="1"/>
            <a:r>
              <a:rPr lang="fr-FR" sz="2200" dirty="0" err="1"/>
              <a:t>We</a:t>
            </a:r>
            <a:r>
              <a:rPr lang="fr-FR" sz="2200" dirty="0"/>
              <a:t> </a:t>
            </a:r>
            <a:r>
              <a:rPr lang="fr-FR" sz="2200" dirty="0" err="1"/>
              <a:t>naturally</a:t>
            </a:r>
            <a:r>
              <a:rPr lang="fr-FR" sz="2200" dirty="0"/>
              <a:t> tend to go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what</a:t>
            </a:r>
            <a:r>
              <a:rPr lang="fr-FR" sz="2200" dirty="0"/>
              <a:t> has </a:t>
            </a:r>
            <a:r>
              <a:rPr lang="fr-FR" sz="2200" dirty="0" err="1"/>
              <a:t>previously</a:t>
            </a:r>
            <a:r>
              <a:rPr lang="fr-FR" sz="2200" dirty="0"/>
              <a:t> </a:t>
            </a:r>
            <a:r>
              <a:rPr lang="fr-FR" sz="2200" dirty="0" err="1"/>
              <a:t>worked</a:t>
            </a:r>
            <a:endParaRPr lang="fr-FR" sz="2200" dirty="0"/>
          </a:p>
          <a:p>
            <a:pPr lvl="1"/>
            <a:endParaRPr lang="fr-FR" sz="2200" dirty="0"/>
          </a:p>
          <a:p>
            <a:pPr lvl="1"/>
            <a:r>
              <a:rPr lang="fr-FR" sz="2200" dirty="0" err="1"/>
              <a:t>We</a:t>
            </a:r>
            <a:r>
              <a:rPr lang="fr-FR" sz="2200" dirty="0"/>
              <a:t> can trust the confidence </a:t>
            </a:r>
            <a:r>
              <a:rPr lang="fr-FR" sz="2200" dirty="0" err="1"/>
              <a:t>intervals</a:t>
            </a:r>
            <a:r>
              <a:rPr lang="fr-FR" sz="2200" dirty="0"/>
              <a:t> and ‘</a:t>
            </a:r>
            <a:r>
              <a:rPr lang="fr-FR" sz="2200" dirty="0" err="1"/>
              <a:t>correctly</a:t>
            </a:r>
            <a:r>
              <a:rPr lang="fr-FR" sz="2200" dirty="0"/>
              <a:t> </a:t>
            </a:r>
            <a:r>
              <a:rPr lang="fr-FR" sz="2200" dirty="0" err="1"/>
              <a:t>infer</a:t>
            </a:r>
            <a:r>
              <a:rPr lang="fr-FR" sz="2200" dirty="0"/>
              <a:t>’ </a:t>
            </a:r>
            <a:r>
              <a:rPr lang="fr-FR" sz="2200" dirty="0" err="1"/>
              <a:t>from</a:t>
            </a:r>
            <a:r>
              <a:rPr lang="fr-FR" sz="2200" dirty="0"/>
              <a:t> data </a:t>
            </a:r>
            <a:r>
              <a:rPr lang="fr-FR" sz="2200" dirty="0" err="1"/>
              <a:t>when</a:t>
            </a:r>
            <a:r>
              <a:rPr lang="fr-FR" sz="2200" dirty="0"/>
              <a:t> the </a:t>
            </a:r>
            <a:r>
              <a:rPr lang="fr-FR" sz="2200" dirty="0" err="1"/>
              <a:t>assumptions</a:t>
            </a:r>
            <a:r>
              <a:rPr lang="fr-FR" sz="2200" dirty="0"/>
              <a:t> of simple </a:t>
            </a:r>
            <a:r>
              <a:rPr lang="fr-FR" sz="2200" dirty="0" err="1"/>
              <a:t>regressions</a:t>
            </a:r>
            <a:r>
              <a:rPr lang="fr-FR" sz="2200" dirty="0"/>
              <a:t> are met.</a:t>
            </a:r>
          </a:p>
          <a:p>
            <a:pPr lvl="1"/>
            <a:endParaRPr lang="fr-FR" sz="2200" dirty="0"/>
          </a:p>
          <a:p>
            <a:pPr lvl="1"/>
            <a:r>
              <a:rPr lang="fr-FR" sz="2200" dirty="0" err="1"/>
              <a:t>Shifting</a:t>
            </a:r>
            <a:r>
              <a:rPr lang="fr-FR" sz="2200" dirty="0"/>
              <a:t> </a:t>
            </a:r>
            <a:r>
              <a:rPr lang="fr-FR" sz="2200" dirty="0" err="1"/>
              <a:t>paradigm</a:t>
            </a:r>
            <a:r>
              <a:rPr lang="fr-FR" sz="2200" dirty="0"/>
              <a:t>, </a:t>
            </a:r>
            <a:r>
              <a:rPr lang="fr-FR" sz="2200" dirty="0" err="1"/>
              <a:t>instead</a:t>
            </a:r>
            <a:r>
              <a:rPr lang="fr-FR" sz="2200" dirty="0"/>
              <a:t> of </a:t>
            </a:r>
            <a:r>
              <a:rPr lang="fr-FR" sz="2200" dirty="0" err="1"/>
              <a:t>looking</a:t>
            </a:r>
            <a:r>
              <a:rPr lang="fr-FR" sz="2200" dirty="0"/>
              <a:t> at the data and </a:t>
            </a:r>
            <a:r>
              <a:rPr lang="fr-FR" sz="2200" dirty="0" err="1"/>
              <a:t>assuming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</a:t>
            </a:r>
            <a:r>
              <a:rPr lang="fr-FR" sz="2200" dirty="0" err="1"/>
              <a:t>follows</a:t>
            </a:r>
            <a:r>
              <a:rPr lang="fr-FR" sz="2200" dirty="0"/>
              <a:t> a </a:t>
            </a:r>
            <a:r>
              <a:rPr lang="fr-FR" sz="2200" dirty="0" err="1"/>
              <a:t>particular</a:t>
            </a:r>
            <a:r>
              <a:rPr lang="fr-FR" sz="2200" dirty="0"/>
              <a:t> distribution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we</a:t>
            </a:r>
            <a:r>
              <a:rPr lang="fr-FR" sz="2200" dirty="0"/>
              <a:t> can </a:t>
            </a:r>
            <a:r>
              <a:rPr lang="fr-FR" sz="2200" dirty="0" err="1"/>
              <a:t>generalize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to new data, </a:t>
            </a:r>
            <a:r>
              <a:rPr lang="fr-FR" sz="2200" dirty="0" err="1"/>
              <a:t>we</a:t>
            </a:r>
            <a:r>
              <a:rPr lang="fr-FR" sz="2200" dirty="0"/>
              <a:t> </a:t>
            </a:r>
            <a:r>
              <a:rPr lang="fr-FR" sz="2200" dirty="0" err="1"/>
              <a:t>just</a:t>
            </a:r>
            <a:r>
              <a:rPr lang="fr-FR" sz="2200" dirty="0"/>
              <a:t> train a model and test </a:t>
            </a:r>
            <a:r>
              <a:rPr lang="fr-FR" sz="2200" dirty="0" err="1"/>
              <a:t>it</a:t>
            </a:r>
            <a:r>
              <a:rPr lang="fr-FR" sz="2200" dirty="0"/>
              <a:t> on </a:t>
            </a:r>
            <a:r>
              <a:rPr lang="fr-FR" sz="2200" dirty="0" err="1"/>
              <a:t>unseen</a:t>
            </a:r>
            <a:r>
              <a:rPr lang="fr-FR" sz="2200" dirty="0"/>
              <a:t> data and assume </a:t>
            </a:r>
            <a:r>
              <a:rPr lang="fr-FR" sz="2200" dirty="0" err="1"/>
              <a:t>it</a:t>
            </a:r>
            <a:r>
              <a:rPr lang="fr-FR" sz="2200" dirty="0"/>
              <a:t>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generalize</a:t>
            </a:r>
            <a:r>
              <a:rPr lang="fr-FR" sz="2200" dirty="0"/>
              <a:t> to new data </a:t>
            </a:r>
            <a:r>
              <a:rPr lang="fr-FR" sz="2200" dirty="0" err="1"/>
              <a:t>based</a:t>
            </a:r>
            <a:r>
              <a:rPr lang="fr-FR" sz="2200" dirty="0"/>
              <a:t> on </a:t>
            </a:r>
            <a:r>
              <a:rPr lang="fr-FR" sz="2200" dirty="0" err="1"/>
              <a:t>that</a:t>
            </a:r>
            <a:r>
              <a:rPr lang="fr-FR" sz="2200" dirty="0"/>
              <a:t>.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3074" name="Picture 2" descr="https://aiaspirant.com/wp-content/uploads/2019/08/lpo2.png">
            <a:extLst>
              <a:ext uri="{FF2B5EF4-FFF2-40B4-BE49-F238E27FC236}">
                <a16:creationId xmlns:a16="http://schemas.microsoft.com/office/drawing/2014/main" id="{7D9CCAF3-C760-4262-BEA8-88FC6662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16" y="1533525"/>
            <a:ext cx="5117487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5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714677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Data Preparation</a:t>
            </a:r>
            <a:endParaRPr lang="fr-FR" sz="2800" b="1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C5E4A-AB48-77D8-69B0-1924863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48" y="2062690"/>
            <a:ext cx="4111142" cy="1455324"/>
          </a:xfrm>
        </p:spPr>
        <p:txBody>
          <a:bodyPr anchor="t">
            <a:normAutofit fontScale="70000" lnSpcReduction="20000"/>
          </a:bodyPr>
          <a:lstStyle/>
          <a:p>
            <a:pPr lvl="1"/>
            <a:r>
              <a:rPr lang="fr-FR" sz="2200" dirty="0" err="1"/>
              <a:t>Heatmap</a:t>
            </a:r>
            <a:r>
              <a:rPr lang="fr-FR" sz="2200" dirty="0"/>
              <a:t>, </a:t>
            </a:r>
            <a:r>
              <a:rPr lang="fr-FR" sz="2200" dirty="0" err="1"/>
              <a:t>correlation</a:t>
            </a:r>
            <a:r>
              <a:rPr lang="fr-FR" sz="2200" dirty="0"/>
              <a:t> </a:t>
            </a:r>
            <a:r>
              <a:rPr lang="fr-FR" sz="2200" dirty="0" err="1"/>
              <a:t>analysis</a:t>
            </a:r>
            <a:r>
              <a:rPr lang="fr-FR" sz="2200" dirty="0"/>
              <a:t> to </a:t>
            </a:r>
            <a:r>
              <a:rPr lang="fr-FR" sz="2200" dirty="0" err="1"/>
              <a:t>see</a:t>
            </a:r>
            <a:r>
              <a:rPr lang="fr-FR" sz="2200" dirty="0"/>
              <a:t> if </a:t>
            </a:r>
            <a:r>
              <a:rPr lang="fr-FR" sz="2200" dirty="0" err="1"/>
              <a:t>we</a:t>
            </a:r>
            <a:r>
              <a:rPr lang="fr-FR" sz="2200" dirty="0"/>
              <a:t> can drop </a:t>
            </a:r>
            <a:r>
              <a:rPr lang="fr-FR" sz="2200" dirty="0" err="1"/>
              <a:t>some</a:t>
            </a:r>
            <a:r>
              <a:rPr lang="fr-FR" sz="2200" dirty="0"/>
              <a:t> </a:t>
            </a:r>
            <a:r>
              <a:rPr lang="fr-FR" sz="2200" dirty="0" err="1"/>
              <a:t>redundant</a:t>
            </a:r>
            <a:r>
              <a:rPr lang="fr-FR" sz="2200" dirty="0"/>
              <a:t> </a:t>
            </a:r>
            <a:r>
              <a:rPr lang="fr-FR" sz="2200" dirty="0" err="1"/>
              <a:t>features</a:t>
            </a:r>
            <a:r>
              <a:rPr lang="fr-FR" sz="2200" dirty="0"/>
              <a:t>.</a:t>
            </a:r>
          </a:p>
          <a:p>
            <a:pPr lvl="1"/>
            <a:r>
              <a:rPr lang="fr-FR" sz="2200" dirty="0" err="1"/>
              <a:t>Treating</a:t>
            </a:r>
            <a:r>
              <a:rPr lang="fr-FR" sz="2200" dirty="0"/>
              <a:t> </a:t>
            </a:r>
            <a:r>
              <a:rPr lang="fr-FR" sz="2200" dirty="0" err="1"/>
              <a:t>missing</a:t>
            </a:r>
            <a:r>
              <a:rPr lang="fr-FR" sz="2200" dirty="0"/>
              <a:t> values of </a:t>
            </a:r>
            <a:r>
              <a:rPr lang="fr-FR" sz="2200" dirty="0" err="1"/>
              <a:t>our</a:t>
            </a:r>
            <a:r>
              <a:rPr lang="fr-FR" sz="2200" dirty="0"/>
              <a:t> </a:t>
            </a:r>
            <a:r>
              <a:rPr lang="fr-FR" sz="2200" dirty="0" err="1"/>
              <a:t>dataset</a:t>
            </a:r>
            <a:r>
              <a:rPr lang="fr-FR" sz="2200" dirty="0"/>
              <a:t>.</a:t>
            </a:r>
          </a:p>
          <a:p>
            <a:pPr lvl="1"/>
            <a:r>
              <a:rPr lang="fr-FR" sz="2200" dirty="0" err="1"/>
              <a:t>Encoding</a:t>
            </a:r>
            <a:r>
              <a:rPr lang="fr-FR" sz="2200" dirty="0"/>
              <a:t> </a:t>
            </a:r>
            <a:r>
              <a:rPr lang="fr-FR" sz="2200" dirty="0" err="1"/>
              <a:t>categorical</a:t>
            </a:r>
            <a:r>
              <a:rPr lang="fr-FR" sz="2200" dirty="0"/>
              <a:t> variables </a:t>
            </a:r>
          </a:p>
          <a:p>
            <a:pPr lvl="1"/>
            <a:r>
              <a:rPr lang="fr-FR" sz="2200" dirty="0" err="1"/>
              <a:t>Outlier</a:t>
            </a:r>
            <a:r>
              <a:rPr lang="fr-FR" sz="2200" dirty="0"/>
              <a:t> </a:t>
            </a:r>
            <a:r>
              <a:rPr lang="fr-FR" sz="2200" dirty="0" err="1"/>
              <a:t>treatment</a:t>
            </a:r>
            <a:r>
              <a:rPr lang="fr-FR" sz="2200" dirty="0"/>
              <a:t> (IQR/3sigma)</a:t>
            </a:r>
          </a:p>
          <a:p>
            <a:pPr lvl="1"/>
            <a:r>
              <a:rPr lang="fr-FR" sz="2200" dirty="0" err="1"/>
              <a:t>Scaling</a:t>
            </a:r>
            <a:r>
              <a:rPr lang="fr-FR" sz="2200" dirty="0"/>
              <a:t> the </a:t>
            </a:r>
            <a:r>
              <a:rPr lang="fr-FR" sz="2200" dirty="0" err="1"/>
              <a:t>features</a:t>
            </a:r>
            <a:r>
              <a:rPr lang="fr-FR" sz="2200" dirty="0"/>
              <a:t> for </a:t>
            </a:r>
            <a:r>
              <a:rPr lang="fr-FR" sz="2200" dirty="0" err="1"/>
              <a:t>some</a:t>
            </a:r>
            <a:r>
              <a:rPr lang="fr-FR" sz="2200" dirty="0"/>
              <a:t> </a:t>
            </a:r>
            <a:r>
              <a:rPr lang="fr-FR" sz="2200" dirty="0" err="1"/>
              <a:t>models</a:t>
            </a:r>
            <a:endParaRPr lang="fr-FR" sz="2200" dirty="0"/>
          </a:p>
          <a:p>
            <a:pPr lvl="1"/>
            <a:endParaRPr lang="fr-FR" sz="2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5B24C4-FB16-44D4-A151-D4185CF0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96" y="1911493"/>
            <a:ext cx="5196404" cy="160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C4C74-A917-470B-A798-2F06A164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" y="3694176"/>
            <a:ext cx="11688146" cy="28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2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736802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Models tested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C5E4A-AB48-77D8-69B0-19248631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48" y="2062690"/>
            <a:ext cx="4876252" cy="4119172"/>
          </a:xfrm>
        </p:spPr>
        <p:txBody>
          <a:bodyPr anchor="t">
            <a:normAutofit/>
          </a:bodyPr>
          <a:lstStyle/>
          <a:p>
            <a:pPr lvl="1"/>
            <a:r>
              <a:rPr lang="fr-FR" sz="2200" dirty="0" err="1"/>
              <a:t>Logistic</a:t>
            </a:r>
            <a:r>
              <a:rPr lang="fr-FR" sz="2200" dirty="0"/>
              <a:t> </a:t>
            </a:r>
            <a:r>
              <a:rPr lang="fr-FR" sz="2200" dirty="0" err="1"/>
              <a:t>Regression</a:t>
            </a:r>
            <a:endParaRPr lang="fr-FR" sz="2200" dirty="0"/>
          </a:p>
          <a:p>
            <a:pPr lvl="1"/>
            <a:endParaRPr lang="fr-FR" sz="2200" dirty="0"/>
          </a:p>
          <a:p>
            <a:pPr lvl="1"/>
            <a:endParaRPr lang="fr-FR" sz="2200" dirty="0"/>
          </a:p>
          <a:p>
            <a:pPr lvl="1"/>
            <a:r>
              <a:rPr lang="fr-FR" sz="2200" dirty="0"/>
              <a:t>Gradient </a:t>
            </a:r>
            <a:r>
              <a:rPr lang="fr-FR" sz="2200" dirty="0" err="1"/>
              <a:t>Boosting</a:t>
            </a:r>
            <a:r>
              <a:rPr lang="fr-FR" sz="2200" dirty="0"/>
              <a:t> </a:t>
            </a:r>
          </a:p>
          <a:p>
            <a:pPr lvl="1"/>
            <a:endParaRPr lang="fr-FR" sz="2200" dirty="0"/>
          </a:p>
          <a:p>
            <a:pPr lvl="1"/>
            <a:endParaRPr lang="fr-FR" sz="2200" dirty="0"/>
          </a:p>
          <a:p>
            <a:pPr lvl="1"/>
            <a:r>
              <a:rPr lang="fr-FR" sz="2200" dirty="0" err="1"/>
              <a:t>Random</a:t>
            </a:r>
            <a:r>
              <a:rPr lang="fr-FR" sz="2200" dirty="0"/>
              <a:t> Forest </a:t>
            </a:r>
          </a:p>
          <a:p>
            <a:pPr lvl="1"/>
            <a:endParaRPr lang="fr-FR" sz="2200" dirty="0"/>
          </a:p>
          <a:p>
            <a:pPr lvl="1"/>
            <a:endParaRPr lang="fr-FR" sz="2200" dirty="0"/>
          </a:p>
          <a:p>
            <a:pPr lvl="1"/>
            <a:r>
              <a:rPr lang="fr-FR" sz="2200" dirty="0" err="1"/>
              <a:t>Feed</a:t>
            </a:r>
            <a:r>
              <a:rPr lang="fr-FR" sz="2200" dirty="0"/>
              <a:t> </a:t>
            </a:r>
            <a:r>
              <a:rPr lang="fr-FR" sz="2200" dirty="0" err="1"/>
              <a:t>Forward</a:t>
            </a:r>
            <a:r>
              <a:rPr lang="fr-FR" sz="2200" dirty="0"/>
              <a:t> Neural Networks</a:t>
            </a:r>
          </a:p>
          <a:p>
            <a:pPr marL="457200" lvl="1" indent="0">
              <a:buNone/>
            </a:pPr>
            <a:endParaRPr lang="fr-FR" sz="2200" dirty="0"/>
          </a:p>
          <a:p>
            <a:pPr lvl="1"/>
            <a:endParaRPr lang="fr-FR" sz="2200" dirty="0"/>
          </a:p>
        </p:txBody>
      </p:sp>
      <p:pic>
        <p:nvPicPr>
          <p:cNvPr id="5122" name="Picture 2" descr="https://txt.cohere.com/content/images/2022/06/feature.png">
            <a:extLst>
              <a:ext uri="{FF2B5EF4-FFF2-40B4-BE49-F238E27FC236}">
                <a16:creationId xmlns:a16="http://schemas.microsoft.com/office/drawing/2014/main" id="{C93922F9-C1C3-475D-A934-9B0214E2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01" y="1763487"/>
            <a:ext cx="6061788" cy="41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7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0E39-2DE5-0B89-4572-BD5EFC8B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582555"/>
          </a:xfrm>
        </p:spPr>
        <p:txBody>
          <a:bodyPr anchor="b">
            <a:normAutofit/>
          </a:bodyPr>
          <a:lstStyle/>
          <a:p>
            <a:r>
              <a:rPr lang="fr-FR" sz="2800" b="1" dirty="0" err="1"/>
              <a:t>Comparison</a:t>
            </a:r>
            <a:r>
              <a:rPr lang="fr-FR" sz="2800" b="1" dirty="0"/>
              <a:t> on the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74512-1420-4EAD-B9F0-FB426370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156996"/>
            <a:ext cx="6643396" cy="5187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532BF-43C0-4B45-9A18-7699883C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30" y="1156996"/>
            <a:ext cx="4787011" cy="36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4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612</Words>
  <Application>Microsoft Office PowerPoint</Application>
  <PresentationFormat>Widescreen</PresentationFormat>
  <Paragraphs>75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Machine Learning in Credit Risk and in option pricing</vt:lpstr>
      <vt:lpstr>Expected and unexpected loss</vt:lpstr>
      <vt:lpstr>Expected and unexpected loss</vt:lpstr>
      <vt:lpstr>Target variable transformations</vt:lpstr>
      <vt:lpstr>Machine learning in credit risk models and limitations</vt:lpstr>
      <vt:lpstr>A philosophical dilemma </vt:lpstr>
      <vt:lpstr>Data Preparation</vt:lpstr>
      <vt:lpstr>Models tested</vt:lpstr>
      <vt:lpstr>Comparison on the test set</vt:lpstr>
      <vt:lpstr>What is an option?</vt:lpstr>
      <vt:lpstr>How do we value an option? Risk neutral pricing</vt:lpstr>
      <vt:lpstr>Quick dive into option pricing </vt:lpstr>
      <vt:lpstr>Quick dive into option pricing</vt:lpstr>
      <vt:lpstr>Volatility smile </vt:lpstr>
      <vt:lpstr>A possible solution: Stochastic Volatility</vt:lpstr>
      <vt:lpstr>The problem with volatility models</vt:lpstr>
      <vt:lpstr>Neural networks in pricing</vt:lpstr>
      <vt:lpstr>Neural networks in pricing</vt:lpstr>
      <vt:lpstr>Deep neural networks in pricing</vt:lpstr>
      <vt:lpstr>How does this help?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G20 Pittsburgh summit: a response to the global financial crisis that began in 2008.</dc:title>
  <dc:creator>Iago Gama De Souza</dc:creator>
  <cp:lastModifiedBy>Mohamed Fares Djerourou</cp:lastModifiedBy>
  <cp:revision>34</cp:revision>
  <dcterms:created xsi:type="dcterms:W3CDTF">2023-03-10T05:31:19Z</dcterms:created>
  <dcterms:modified xsi:type="dcterms:W3CDTF">2023-07-14T06:04:40Z</dcterms:modified>
</cp:coreProperties>
</file>