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0" r:id="rId4"/>
    <p:sldId id="267" r:id="rId5"/>
    <p:sldId id="266" r:id="rId6"/>
    <p:sldId id="258" r:id="rId7"/>
    <p:sldId id="257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EAF99-DBBD-4089-BDB3-EDD4B012751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18AAA-E7ED-42C8-8F07-96702E8BC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8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我们可以用这种方法来预测</a:t>
            </a:r>
            <a:r>
              <a:rPr lang="en-US" altLang="zh-CN" dirty="0"/>
              <a:t>PD-MCI</a:t>
            </a:r>
            <a:r>
              <a:rPr lang="zh-CN" altLang="en-US" dirty="0"/>
              <a:t>的早期关键状态以及获得对应的生物标志物。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306DF-083E-4A80-883E-45779A342B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9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A19-629E-4E33-AD42-961F76FD4A6C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D912-EF46-4CC4-854C-A21E9AB20A13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980B-F4A4-4C90-8017-38B777CE9257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7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BEBF-B577-4B7A-8B72-23C248CB7A25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9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556-E7CD-46DB-9231-0C23B7BB92C5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9-7F44-4023-A857-5FE53AA6F660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2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B0DC-B285-46E2-AD66-E20B960CCCB6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7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5B27-A804-402B-8648-D7DCBA244EFF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B952-38D5-4D8E-8D44-CCF92DAC74D0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8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EA70-567D-4761-8208-5705F35321F2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8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73A7-3C90-4CAC-B4FE-3E0AD1DBD5C2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7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8FDB-AAFB-4F15-A853-0FD1F9A76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724" y="1926771"/>
            <a:ext cx="6784596" cy="74931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文章工作汇报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82E1AB-5328-41BD-ACFD-E0763F39B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245" y="4161942"/>
            <a:ext cx="3271705" cy="1655762"/>
          </a:xfrm>
          <a:ln>
            <a:noFill/>
          </a:ln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指导老师：凌飞教授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汇报人：刘惠生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日期：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2020/9/8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8F70D-20CC-42CE-B99B-B3D3B5D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914-9C1F-4483-AC9C-BD42D106768B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0C8E1-649F-42CE-AEE0-A6A29ECC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FB5EC5-C563-4680-9B42-B3FDEEB0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" y="203636"/>
            <a:ext cx="1355445" cy="13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6F09E-507F-4A23-8BA6-721437F8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5E275F-8671-453B-AD14-02AD2243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DA10BB-B573-44A8-9D89-04E464CD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7" y="1466101"/>
            <a:ext cx="8697686" cy="35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1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F988-58B0-46B4-BB68-D5F126DE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520" y="2479152"/>
            <a:ext cx="2057400" cy="1325563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CD55E-3739-4D0B-91A1-D47193FE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F4ABA-DE14-40C0-A017-9A425981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CE91E25-F42D-4C71-B802-96CB26BD55CB}"/>
              </a:ext>
            </a:extLst>
          </p:cNvPr>
          <p:cNvSpPr/>
          <p:nvPr/>
        </p:nvSpPr>
        <p:spPr>
          <a:xfrm>
            <a:off x="2955210" y="999611"/>
            <a:ext cx="32335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动态网络标志物（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DNB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47CE5-0E5B-4A41-9E19-14D1EF7E0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6" r="3992"/>
          <a:stretch/>
        </p:blipFill>
        <p:spPr>
          <a:xfrm>
            <a:off x="201803" y="3307765"/>
            <a:ext cx="5124799" cy="2457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DAB296-E39E-4363-ABE4-B27C4E7E4440}"/>
              </a:ext>
            </a:extLst>
          </p:cNvPr>
          <p:cNvSpPr txBox="1"/>
          <p:nvPr/>
        </p:nvSpPr>
        <p:spPr>
          <a:xfrm>
            <a:off x="5613905" y="4820074"/>
            <a:ext cx="3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关键状态：淋巴结转移前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5F9E1-CA60-4B4B-9176-1DAAA0EF8539}"/>
              </a:ext>
            </a:extLst>
          </p:cNvPr>
          <p:cNvSpPr txBox="1"/>
          <p:nvPr/>
        </p:nvSpPr>
        <p:spPr>
          <a:xfrm>
            <a:off x="5866919" y="2176772"/>
            <a:ext cx="30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稳健的隐马尔科夫数学模型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C3531F-F24B-4FFD-A997-B1C6F7505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18" y="1611454"/>
            <a:ext cx="4266567" cy="147688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08A5D99-58AE-4C3B-8742-50AA7E963750}"/>
              </a:ext>
            </a:extLst>
          </p:cNvPr>
          <p:cNvSpPr/>
          <p:nvPr/>
        </p:nvSpPr>
        <p:spPr>
          <a:xfrm>
            <a:off x="6047619" y="3440642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适用于时序的组学数据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FB28ED-7B16-469E-A38E-EA610FA452D3}"/>
              </a:ext>
            </a:extLst>
          </p:cNvPr>
          <p:cNvSpPr/>
          <p:nvPr/>
        </p:nvSpPr>
        <p:spPr>
          <a:xfrm>
            <a:off x="5579616" y="1822697"/>
            <a:ext cx="34289" cy="35821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8C8C3-15AA-43D3-810F-D352D1643C0E}"/>
              </a:ext>
            </a:extLst>
          </p:cNvPr>
          <p:cNvSpPr txBox="1"/>
          <p:nvPr/>
        </p:nvSpPr>
        <p:spPr>
          <a:xfrm>
            <a:off x="310393" y="394283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背景：</a:t>
            </a:r>
          </a:p>
        </p:txBody>
      </p:sp>
    </p:spTree>
    <p:extLst>
      <p:ext uri="{BB962C8B-B14F-4D97-AF65-F5344CB8AC3E}">
        <p14:creationId xmlns:p14="http://schemas.microsoft.com/office/powerpoint/2010/main" val="236604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31B5B-9A44-4D23-83FB-8E51EA2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A4664-B90F-4D1F-8566-B53670EA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952539-EA26-4AC8-A920-4DFB25CF280D}"/>
              </a:ext>
            </a:extLst>
          </p:cNvPr>
          <p:cNvSpPr txBox="1"/>
          <p:nvPr/>
        </p:nvSpPr>
        <p:spPr>
          <a:xfrm>
            <a:off x="1442641" y="4994678"/>
            <a:ext cx="7441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、增加翻转网络的</a:t>
            </a:r>
            <a:r>
              <a:rPr lang="en-US" altLang="zh-CN" dirty="0"/>
              <a:t>DNB</a:t>
            </a:r>
            <a:r>
              <a:rPr lang="zh-CN" altLang="en-US" dirty="0"/>
              <a:t>基因数目，更有利于</a:t>
            </a:r>
            <a:r>
              <a:rPr lang="zh-CN" altLang="en-US" b="1" dirty="0"/>
              <a:t>功能分析结果</a:t>
            </a:r>
            <a:r>
              <a:rPr lang="zh-CN" altLang="en-US" dirty="0"/>
              <a:t>的可靠性；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、可视化多个</a:t>
            </a:r>
            <a:r>
              <a:rPr lang="en-US" altLang="zh-CN" dirty="0"/>
              <a:t>DNB</a:t>
            </a:r>
            <a:r>
              <a:rPr lang="zh-CN" altLang="en-US" dirty="0"/>
              <a:t>是如何影响邻居差异基因（</a:t>
            </a:r>
            <a:r>
              <a:rPr lang="en-US" altLang="zh-CN" dirty="0"/>
              <a:t>DEG</a:t>
            </a:r>
            <a:r>
              <a:rPr lang="zh-CN" altLang="en-US" dirty="0"/>
              <a:t>）表达变化。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319D8-2D61-4068-842C-6C7F05F7BD77}"/>
              </a:ext>
            </a:extLst>
          </p:cNvPr>
          <p:cNvSpPr txBox="1"/>
          <p:nvPr/>
        </p:nvSpPr>
        <p:spPr>
          <a:xfrm>
            <a:off x="283596" y="2467323"/>
            <a:ext cx="115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DNB</a:t>
            </a:r>
            <a:r>
              <a:rPr lang="zh-CN" altLang="en-US" dirty="0"/>
              <a:t>网络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75FFACC-E9DF-442E-982E-4FCA9590EB83}"/>
              </a:ext>
            </a:extLst>
          </p:cNvPr>
          <p:cNvGrpSpPr/>
          <p:nvPr/>
        </p:nvGrpSpPr>
        <p:grpSpPr>
          <a:xfrm>
            <a:off x="1442641" y="1273035"/>
            <a:ext cx="4572265" cy="3127240"/>
            <a:chOff x="1260591" y="480690"/>
            <a:chExt cx="6258717" cy="43425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E5A3B23-DC12-4D80-8C15-66650AFF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591" y="480690"/>
              <a:ext cx="6258717" cy="4342598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173FE3A-902F-4440-A954-D623BD09A862}"/>
                </a:ext>
              </a:extLst>
            </p:cNvPr>
            <p:cNvSpPr/>
            <p:nvPr/>
          </p:nvSpPr>
          <p:spPr>
            <a:xfrm>
              <a:off x="1442642" y="1262743"/>
              <a:ext cx="1964588" cy="967298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0EDB2C-6981-43C0-8884-8B383D7BCA6E}"/>
                </a:ext>
              </a:extLst>
            </p:cNvPr>
            <p:cNvSpPr/>
            <p:nvPr/>
          </p:nvSpPr>
          <p:spPr>
            <a:xfrm>
              <a:off x="4571999" y="3405698"/>
              <a:ext cx="1885951" cy="967298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350BCB3-32E2-4359-8541-22077A1F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44" y="2032004"/>
            <a:ext cx="2769204" cy="21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E7D6FD1-F319-49FD-BB62-F72312EEE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11" y="886058"/>
            <a:ext cx="6644777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75706-35D1-4CE6-9B1B-83B2D595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85B0D0-DC9A-46F6-BB4D-7EDD51E9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7F856-A98A-424F-BF1F-FBCCD01382A5}"/>
              </a:ext>
            </a:extLst>
          </p:cNvPr>
          <p:cNvSpPr txBox="1"/>
          <p:nvPr/>
        </p:nvSpPr>
        <p:spPr>
          <a:xfrm>
            <a:off x="1827227" y="336131"/>
            <a:ext cx="130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Jiang, Z. L.</a:t>
            </a:r>
          </a:p>
        </p:txBody>
      </p:sp>
    </p:spTree>
    <p:extLst>
      <p:ext uri="{BB962C8B-B14F-4D97-AF65-F5344CB8AC3E}">
        <p14:creationId xmlns:p14="http://schemas.microsoft.com/office/powerpoint/2010/main" val="21797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2" t="6216" r="10513" b="12418"/>
          <a:stretch>
            <a:fillRect/>
          </a:stretch>
        </p:blipFill>
        <p:spPr>
          <a:xfrm>
            <a:off x="2118361" y="717113"/>
            <a:ext cx="5036820" cy="43020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9445" y="5101909"/>
            <a:ext cx="8460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通过对结直肠癌癌旁中</a:t>
            </a:r>
            <a:r>
              <a:rPr lang="en-US" altLang="zh-CN" dirty="0"/>
              <a:t>B</a:t>
            </a:r>
            <a:r>
              <a:rPr lang="zh-CN" altLang="en-US" dirty="0"/>
              <a:t>细胞的</a:t>
            </a:r>
            <a:r>
              <a:rPr lang="en-US" altLang="zh-CN" dirty="0"/>
              <a:t>DNB</a:t>
            </a:r>
            <a:r>
              <a:rPr lang="zh-CN" altLang="en-US" dirty="0"/>
              <a:t>基因进行</a:t>
            </a:r>
            <a:r>
              <a:rPr lang="en-US" altLang="zh-CN" dirty="0"/>
              <a:t>PPI</a:t>
            </a:r>
            <a:r>
              <a:rPr lang="zh-CN" altLang="en-US" dirty="0"/>
              <a:t>网络分析；在</a:t>
            </a:r>
            <a:r>
              <a:rPr lang="en-US" altLang="zh-CN" dirty="0" err="1"/>
              <a:t>cytoscape</a:t>
            </a:r>
            <a:r>
              <a:rPr lang="zh-CN" altLang="en-US" dirty="0"/>
              <a:t>中可视化，使用 </a:t>
            </a:r>
            <a:r>
              <a:rPr lang="en-US" altLang="zh-CN" dirty="0" err="1"/>
              <a:t>cytoHubba</a:t>
            </a:r>
            <a:r>
              <a:rPr lang="en-US" altLang="zh-CN" dirty="0"/>
              <a:t> </a:t>
            </a:r>
            <a:r>
              <a:rPr lang="zh-CN" altLang="en-US" dirty="0"/>
              <a:t>计算各个</a:t>
            </a:r>
            <a:r>
              <a:rPr lang="en-US" altLang="zh-CN" dirty="0"/>
              <a:t>Gene</a:t>
            </a:r>
            <a:r>
              <a:rPr lang="zh-CN" altLang="en-US" dirty="0"/>
              <a:t>的度（</a:t>
            </a:r>
            <a:r>
              <a:rPr lang="en-US" altLang="zh-CN" dirty="0"/>
              <a:t>degree</a:t>
            </a:r>
            <a:r>
              <a:rPr lang="zh-CN" altLang="en-US" dirty="0"/>
              <a:t>），度越大的基因表明其在网络中的地位以及在</a:t>
            </a:r>
            <a:r>
              <a:rPr lang="en-US" altLang="zh-CN" dirty="0"/>
              <a:t>B_P</a:t>
            </a:r>
            <a:r>
              <a:rPr lang="zh-CN" altLang="en-US" dirty="0"/>
              <a:t>中行驶的功能越重要。</a:t>
            </a:r>
          </a:p>
        </p:txBody>
      </p:sp>
      <p:sp>
        <p:nvSpPr>
          <p:cNvPr id="8" name="矩形 7"/>
          <p:cNvSpPr/>
          <p:nvPr/>
        </p:nvSpPr>
        <p:spPr>
          <a:xfrm>
            <a:off x="439445" y="6025239"/>
            <a:ext cx="8460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图中选取了</a:t>
            </a:r>
            <a:r>
              <a:rPr lang="en-US" altLang="zh-CN" dirty="0"/>
              <a:t>Degree</a:t>
            </a:r>
            <a:r>
              <a:rPr lang="zh-CN" altLang="en-US" dirty="0"/>
              <a:t>排名前</a:t>
            </a:r>
            <a:r>
              <a:rPr lang="en-US" altLang="zh-CN"/>
              <a:t>50</a:t>
            </a:r>
            <a:r>
              <a:rPr lang="zh-CN" altLang="en-US"/>
              <a:t>的</a:t>
            </a:r>
            <a:r>
              <a:rPr lang="zh-CN" altLang="en-US" dirty="0"/>
              <a:t>基因进行可视化，表明：</a:t>
            </a:r>
            <a:r>
              <a:rPr lang="en-US" altLang="zh-CN" dirty="0"/>
              <a:t>EIF4A3</a:t>
            </a:r>
            <a:r>
              <a:rPr lang="zh-CN" altLang="en-US" dirty="0"/>
              <a:t>、</a:t>
            </a:r>
            <a:r>
              <a:rPr lang="en-US" altLang="zh-CN" dirty="0"/>
              <a:t>DHX9</a:t>
            </a:r>
            <a:r>
              <a:rPr lang="zh-CN" altLang="en-US" dirty="0"/>
              <a:t>、</a:t>
            </a:r>
            <a:r>
              <a:rPr lang="en-US" altLang="zh-CN" dirty="0"/>
              <a:t>EP300</a:t>
            </a:r>
            <a:r>
              <a:rPr lang="zh-CN" altLang="en-US" dirty="0"/>
              <a:t>、</a:t>
            </a:r>
            <a:r>
              <a:rPr lang="en-US" altLang="zh-CN" dirty="0"/>
              <a:t>CCT2</a:t>
            </a:r>
            <a:r>
              <a:rPr lang="zh-CN" altLang="en-US" dirty="0"/>
              <a:t>等基因在结直肠癌旁</a:t>
            </a:r>
            <a:r>
              <a:rPr lang="en-US" altLang="zh-CN" dirty="0"/>
              <a:t>B</a:t>
            </a:r>
            <a:r>
              <a:rPr lang="zh-CN" altLang="en-US" dirty="0"/>
              <a:t>细胞中行驶着重要的生物学功能。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8574" y="133165"/>
            <a:ext cx="86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PPI</a:t>
            </a:r>
            <a:r>
              <a:rPr lang="zh-CN" altLang="en-US" dirty="0"/>
              <a:t>网络分析表明：</a:t>
            </a:r>
            <a:r>
              <a:rPr lang="en-US" altLang="zh-CN" dirty="0"/>
              <a:t>CRC</a:t>
            </a:r>
            <a:r>
              <a:rPr lang="zh-CN" altLang="en-US" dirty="0"/>
              <a:t>癌旁</a:t>
            </a:r>
            <a:r>
              <a:rPr lang="en-US" altLang="zh-CN" dirty="0"/>
              <a:t>DNB</a:t>
            </a:r>
            <a:r>
              <a:rPr lang="zh-CN" altLang="en-US" dirty="0"/>
              <a:t>基因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/>
              <a:t> EIF4A3</a:t>
            </a:r>
            <a:r>
              <a:rPr lang="zh-CN" altLang="en-US" dirty="0"/>
              <a:t>、</a:t>
            </a:r>
            <a:r>
              <a:rPr lang="en-US" altLang="zh-CN" dirty="0"/>
              <a:t>DHX9</a:t>
            </a:r>
            <a:r>
              <a:rPr lang="zh-CN" altLang="en-US" dirty="0"/>
              <a:t>、</a:t>
            </a:r>
            <a:r>
              <a:rPr lang="en-US" altLang="zh-CN" dirty="0"/>
              <a:t>EP300</a:t>
            </a:r>
            <a:r>
              <a:rPr lang="zh-CN" altLang="en-US" dirty="0"/>
              <a:t>）处于网络的中心，可能行驶着重要的功能。（增加节点）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D55E-D4E7-416C-9B28-BDA25691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6386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软聚类是一种按照时序来进行分类，可以将具有相同基因表达变化趋势的基因集进行区分的方法。使用经过</a:t>
            </a:r>
            <a:r>
              <a:rPr lang="en-US" altLang="zh-CN" sz="1800" dirty="0"/>
              <a:t>log2</a:t>
            </a:r>
            <a:r>
              <a:rPr lang="zh-CN" altLang="en-US" sz="1800" dirty="0"/>
              <a:t>变换后的</a:t>
            </a:r>
            <a:r>
              <a:rPr lang="en-US" altLang="zh-CN" sz="1800" dirty="0"/>
              <a:t>count</a:t>
            </a:r>
            <a:r>
              <a:rPr lang="zh-CN" altLang="en-US" sz="1800" dirty="0"/>
              <a:t>矩阵，使用</a:t>
            </a:r>
            <a:r>
              <a:rPr lang="en-US" altLang="zh-CN" sz="1800" dirty="0"/>
              <a:t>R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Mfuzz</a:t>
            </a:r>
            <a:r>
              <a:rPr lang="zh-CN" altLang="en-US" sz="1800" dirty="0"/>
              <a:t>，将基因聚成</a:t>
            </a:r>
            <a:r>
              <a:rPr lang="en-US" altLang="zh-CN" sz="1800" dirty="0"/>
              <a:t>6</a:t>
            </a:r>
            <a:r>
              <a:rPr lang="zh-CN" altLang="en-US" sz="1800" dirty="0"/>
              <a:t>类。结果表明：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243B2F4-774F-43F1-B997-B296FE80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981513"/>
            <a:ext cx="6019800" cy="435063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85235-EC7E-45AE-9B52-06496353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EE8B1F-C92C-49D8-92DE-0E54FB42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FD01C0-F35F-4DB0-A6B2-E16D9DBBBD59}"/>
              </a:ext>
            </a:extLst>
          </p:cNvPr>
          <p:cNvSpPr txBox="1"/>
          <p:nvPr/>
        </p:nvSpPr>
        <p:spPr>
          <a:xfrm>
            <a:off x="963510" y="5276322"/>
            <a:ext cx="740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Neighbour</a:t>
            </a:r>
            <a:r>
              <a:rPr lang="en-US" altLang="zh-CN" dirty="0"/>
              <a:t> Gene(NG:473</a:t>
            </a:r>
            <a:r>
              <a:rPr lang="zh-CN" altLang="en-US" dirty="0"/>
              <a:t>）</a:t>
            </a:r>
            <a:r>
              <a:rPr lang="en-US" altLang="zh-CN" dirty="0"/>
              <a:t>Cluster 3(n=215)</a:t>
            </a:r>
            <a:r>
              <a:rPr lang="zh-CN" altLang="en-US" dirty="0"/>
              <a:t>、</a:t>
            </a:r>
            <a:r>
              <a:rPr lang="en-US" altLang="zh-CN" dirty="0"/>
              <a:t>Cluster 4(n=258)</a:t>
            </a:r>
            <a:r>
              <a:rPr lang="zh-CN" altLang="en-US" dirty="0"/>
              <a:t>表达模式分别为：一二期低表达，三期高表达、一二期高表达，三期低表达。一期和三期之间发生基因表达的翻转，可能为</a:t>
            </a:r>
            <a:r>
              <a:rPr lang="en-US" altLang="zh-CN" dirty="0"/>
              <a:t>DNB</a:t>
            </a:r>
            <a:r>
              <a:rPr lang="zh-CN" altLang="en-US" dirty="0"/>
              <a:t>驱动的差异基因。为了进一步确定：</a:t>
            </a:r>
          </a:p>
        </p:txBody>
      </p:sp>
    </p:spTree>
    <p:extLst>
      <p:ext uri="{BB962C8B-B14F-4D97-AF65-F5344CB8AC3E}">
        <p14:creationId xmlns:p14="http://schemas.microsoft.com/office/powerpoint/2010/main" val="343983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8F18-A5BF-4BB2-9BF3-D607B47F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6839"/>
            <a:ext cx="7886700" cy="1028244"/>
          </a:xfrm>
        </p:spPr>
        <p:txBody>
          <a:bodyPr>
            <a:normAutofit fontScale="90000"/>
          </a:bodyPr>
          <a:lstStyle/>
          <a:p>
            <a:r>
              <a:rPr lang="zh-CN" altLang="en-US" sz="2000" dirty="0"/>
              <a:t>未经过</a:t>
            </a:r>
            <a:r>
              <a:rPr lang="en-US" altLang="zh-CN" sz="2000" dirty="0"/>
              <a:t>log2</a:t>
            </a:r>
            <a:r>
              <a:rPr lang="zh-CN" altLang="en-US" sz="2000" dirty="0"/>
              <a:t>处理的癌旁组织</a:t>
            </a:r>
            <a:r>
              <a:rPr lang="en-US" altLang="zh-CN" sz="2000" dirty="0"/>
              <a:t>B</a:t>
            </a:r>
            <a:r>
              <a:rPr lang="zh-CN" altLang="en-US" sz="2000" dirty="0"/>
              <a:t>细胞</a:t>
            </a:r>
            <a:r>
              <a:rPr lang="en-US" altLang="zh-CN" sz="2000" dirty="0"/>
              <a:t>count</a:t>
            </a:r>
            <a:r>
              <a:rPr lang="zh-CN" altLang="en-US" sz="2000" dirty="0"/>
              <a:t>矩阵，使用</a:t>
            </a: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edgeR</a:t>
            </a:r>
            <a:r>
              <a:rPr lang="en-US" altLang="zh-CN" sz="2000" dirty="0"/>
              <a:t>  </a:t>
            </a:r>
            <a:r>
              <a:rPr lang="zh-CN" altLang="en-US" sz="2000" dirty="0"/>
              <a:t>进行差异分析（阈值</a:t>
            </a:r>
            <a:r>
              <a:rPr lang="en-US" altLang="zh-CN" sz="2000" dirty="0" err="1"/>
              <a:t>adj.p</a:t>
            </a:r>
            <a:r>
              <a:rPr lang="en-US" altLang="zh-CN" sz="2000" dirty="0"/>
              <a:t>=0.05,logFD=2)</a:t>
            </a:r>
            <a:r>
              <a:rPr lang="zh-CN" altLang="en-US" sz="2000" dirty="0"/>
              <a:t>，样本分组为</a:t>
            </a:r>
            <a:r>
              <a:rPr lang="en-US" altLang="zh-CN" sz="2000" dirty="0"/>
              <a:t>Stage1 vs Stage 2 </a:t>
            </a:r>
            <a:r>
              <a:rPr lang="zh-CN" altLang="en-US" sz="2000" dirty="0"/>
              <a:t>，</a:t>
            </a:r>
            <a:r>
              <a:rPr lang="en-US" altLang="zh-CN" sz="2000" dirty="0"/>
              <a:t>Stage2 vs Stage3 </a:t>
            </a:r>
            <a:r>
              <a:rPr lang="zh-CN" altLang="en-US" sz="2000" dirty="0"/>
              <a:t>，注释后分别选取无差异基因（</a:t>
            </a:r>
            <a:r>
              <a:rPr lang="en-US" altLang="zh-CN" sz="2000" dirty="0"/>
              <a:t>NODEG</a:t>
            </a:r>
            <a:r>
              <a:rPr lang="zh-CN" altLang="en-US" sz="2000" dirty="0"/>
              <a:t>：</a:t>
            </a:r>
            <a:r>
              <a:rPr lang="en-US" altLang="zh-CN" sz="2000" dirty="0"/>
              <a:t>n=2563</a:t>
            </a:r>
            <a:r>
              <a:rPr lang="zh-CN" altLang="en-US" sz="2000" dirty="0"/>
              <a:t>）、差异基因（</a:t>
            </a:r>
            <a:r>
              <a:rPr lang="en-US" altLang="zh-CN" sz="2000" dirty="0"/>
              <a:t>DEG:4377</a:t>
            </a:r>
            <a:r>
              <a:rPr lang="zh-CN" altLang="en-US" sz="2000" dirty="0"/>
              <a:t>）。结果表明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1C8A2B4-C3C5-4917-BB74-E473D6485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9" b="13679"/>
          <a:stretch/>
        </p:blipFill>
        <p:spPr>
          <a:xfrm>
            <a:off x="1973886" y="1551212"/>
            <a:ext cx="5360364" cy="37555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DB0C8-25B8-41AF-AF87-702DF01E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BB2-EAAA-48FD-91DF-708F5C7AD0C0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5DFAC1-5058-44E8-8710-B87C815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D030B2-1A28-4526-9975-01FCD79F15A2}"/>
              </a:ext>
            </a:extLst>
          </p:cNvPr>
          <p:cNvSpPr txBox="1"/>
          <p:nvPr/>
        </p:nvSpPr>
        <p:spPr>
          <a:xfrm>
            <a:off x="796430" y="546223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共有</a:t>
            </a:r>
            <a:r>
              <a:rPr lang="en-US" altLang="zh-CN" dirty="0"/>
              <a:t>805</a:t>
            </a:r>
            <a:r>
              <a:rPr lang="zh-CN" altLang="en-US" dirty="0"/>
              <a:t>个基因（</a:t>
            </a:r>
            <a:r>
              <a:rPr lang="en-US" altLang="zh-CN" dirty="0" err="1"/>
              <a:t>Critical:CR</a:t>
            </a:r>
            <a:r>
              <a:rPr lang="en-US" altLang="zh-CN" dirty="0"/>
              <a:t>) </a:t>
            </a:r>
            <a:r>
              <a:rPr lang="zh-CN" altLang="en-US" dirty="0"/>
              <a:t>在一期到二期无差异，二期到三期差异显著。</a:t>
            </a:r>
          </a:p>
        </p:txBody>
      </p:sp>
    </p:spTree>
    <p:extLst>
      <p:ext uri="{BB962C8B-B14F-4D97-AF65-F5344CB8AC3E}">
        <p14:creationId xmlns:p14="http://schemas.microsoft.com/office/powerpoint/2010/main" val="18174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96F98-1CD7-439C-A0A4-4D20DECC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CD0F2-7396-4DCE-BCCC-B29CCA60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428ED-1914-4C9C-A979-288E60E41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 b="13836"/>
          <a:stretch/>
        </p:blipFill>
        <p:spPr>
          <a:xfrm>
            <a:off x="2186222" y="1382486"/>
            <a:ext cx="5048393" cy="36249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1C364E-7F58-4EC5-A6B3-18ECD069AC33}"/>
              </a:ext>
            </a:extLst>
          </p:cNvPr>
          <p:cNvSpPr txBox="1"/>
          <p:nvPr/>
        </p:nvSpPr>
        <p:spPr>
          <a:xfrm>
            <a:off x="696285" y="276837"/>
            <a:ext cx="77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因而得到翻转基因（</a:t>
            </a:r>
            <a:r>
              <a:rPr lang="en-US" altLang="zh-CN" dirty="0"/>
              <a:t>RG</a:t>
            </a:r>
            <a:r>
              <a:rPr lang="zh-CN" altLang="en-US" dirty="0"/>
              <a:t>）：共有</a:t>
            </a:r>
            <a:r>
              <a:rPr lang="en-US" altLang="zh-CN" dirty="0"/>
              <a:t>129</a:t>
            </a:r>
            <a:r>
              <a:rPr lang="zh-CN" altLang="en-US" dirty="0"/>
              <a:t>个基因为</a:t>
            </a:r>
            <a:r>
              <a:rPr lang="en-US" altLang="zh-CN" dirty="0"/>
              <a:t>1</a:t>
            </a:r>
            <a:r>
              <a:rPr lang="zh-CN" altLang="en-US" dirty="0"/>
              <a:t>阶差异基因，且在一三期发生了基因表达的翻转变化，接下来可以绘制翻转网络图。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CB395C-F967-4F1A-9B6D-A31B74639919}"/>
              </a:ext>
            </a:extLst>
          </p:cNvPr>
          <p:cNvSpPr txBox="1"/>
          <p:nvPr/>
        </p:nvSpPr>
        <p:spPr>
          <a:xfrm>
            <a:off x="4710419" y="5842186"/>
            <a:ext cx="3703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韦恩图绘制方法：</a:t>
            </a:r>
            <a:r>
              <a:rPr lang="en-US" altLang="zh-CN" sz="1600" dirty="0"/>
              <a:t>R</a:t>
            </a:r>
            <a:r>
              <a:rPr lang="zh-CN" altLang="en-US" sz="1600" dirty="0"/>
              <a:t> </a:t>
            </a:r>
            <a:r>
              <a:rPr lang="en-US" altLang="zh-CN" sz="1600" dirty="0"/>
              <a:t>-</a:t>
            </a:r>
            <a:r>
              <a:rPr lang="en-US" altLang="zh-CN" sz="1600" dirty="0" err="1"/>
              <a:t>VennDiagram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39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65493-963E-4B6F-B443-BD3C2FAB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23A88-2109-41E1-ADF6-A0BD08AD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6CCC14-9875-4879-92D5-2C0EEC53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8" y="1341725"/>
            <a:ext cx="8909024" cy="45190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AC116D-B9B6-4D4B-87F1-CD74227B154B}"/>
              </a:ext>
            </a:extLst>
          </p:cNvPr>
          <p:cNvSpPr txBox="1"/>
          <p:nvPr/>
        </p:nvSpPr>
        <p:spPr>
          <a:xfrm>
            <a:off x="489857" y="500743"/>
            <a:ext cx="643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Cytoscape</a:t>
            </a:r>
            <a:r>
              <a:rPr lang="zh-CN" altLang="en-US" dirty="0"/>
              <a:t>插件</a:t>
            </a:r>
            <a:r>
              <a:rPr lang="en-US" altLang="zh-CN" dirty="0" err="1"/>
              <a:t>ClueGo</a:t>
            </a:r>
            <a:r>
              <a:rPr lang="zh-CN" altLang="en-US" dirty="0"/>
              <a:t>进行翻转网络基因的免疫相关功能分析（</a:t>
            </a:r>
            <a:r>
              <a:rPr lang="en-US" altLang="zh-CN" dirty="0"/>
              <a:t>GO-</a:t>
            </a:r>
            <a:r>
              <a:rPr lang="en-US" altLang="zh-CN" dirty="0" err="1"/>
              <a:t>ImmuneSystemProcess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3194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527</Words>
  <Application>Microsoft Office PowerPoint</Application>
  <PresentationFormat>全屏显示(4:3)</PresentationFormat>
  <Paragraphs>45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楷体</vt:lpstr>
      <vt:lpstr>微软雅黑</vt:lpstr>
      <vt:lpstr>Arial</vt:lpstr>
      <vt:lpstr>Calibri</vt:lpstr>
      <vt:lpstr>Calibri Light</vt:lpstr>
      <vt:lpstr>Office 主题​​</vt:lpstr>
      <vt:lpstr>文章工作汇报</vt:lpstr>
      <vt:lpstr>PowerPoint 演示文稿</vt:lpstr>
      <vt:lpstr>PowerPoint 演示文稿</vt:lpstr>
      <vt:lpstr>PowerPoint 演示文稿</vt:lpstr>
      <vt:lpstr>PowerPoint 演示文稿</vt:lpstr>
      <vt:lpstr>软聚类是一种按照时序来进行分类，可以将具有相同基因表达变化趋势的基因集进行区分的方法。使用经过log2变换后的count矩阵，使用R：Mfuzz，将基因聚成6类。结果表明：</vt:lpstr>
      <vt:lpstr>未经过log2处理的癌旁组织B细胞count矩阵，使用R：edgeR  进行差异分析（阈值adj.p=0.05,logFD=2)，样本分组为Stage1 vs Stage 2 ，Stage2 vs Stage3 ，注释后分别选取无差异基因（NODEG：n=2563）、差异基因（DEG:4377）。结果表明: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惠生 刘</dc:creator>
  <cp:lastModifiedBy>惠生 刘</cp:lastModifiedBy>
  <cp:revision>34</cp:revision>
  <dcterms:created xsi:type="dcterms:W3CDTF">2019-11-05T02:41:24Z</dcterms:created>
  <dcterms:modified xsi:type="dcterms:W3CDTF">2020-09-08T12:11:43Z</dcterms:modified>
</cp:coreProperties>
</file>