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415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499" r:id="rId16"/>
    <p:sldId id="500" r:id="rId17"/>
    <p:sldId id="501" r:id="rId18"/>
    <p:sldId id="502" r:id="rId19"/>
    <p:sldId id="503" r:id="rId20"/>
    <p:sldId id="569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  <p:sldId id="568" r:id="rId52"/>
    <p:sldId id="567" r:id="rId53"/>
    <p:sldId id="534" r:id="rId54"/>
    <p:sldId id="573" r:id="rId55"/>
    <p:sldId id="574" r:id="rId56"/>
    <p:sldId id="575" r:id="rId57"/>
    <p:sldId id="576" r:id="rId58"/>
    <p:sldId id="577" r:id="rId59"/>
    <p:sldId id="578" r:id="rId60"/>
    <p:sldId id="579" r:id="rId61"/>
    <p:sldId id="580" r:id="rId62"/>
    <p:sldId id="581" r:id="rId63"/>
    <p:sldId id="572" r:id="rId6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BBE0E3"/>
    <a:srgbClr val="0066CC"/>
    <a:srgbClr val="CCFF99"/>
    <a:srgbClr val="00CC00"/>
    <a:srgbClr val="8FE2FF"/>
    <a:srgbClr val="00CCFF"/>
    <a:srgbClr val="C9F1FF"/>
    <a:srgbClr val="DDF6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67851" autoAdjust="0"/>
  </p:normalViewPr>
  <p:slideViewPr>
    <p:cSldViewPr>
      <p:cViewPr varScale="1">
        <p:scale>
          <a:sx n="78" d="100"/>
          <a:sy n="78" d="100"/>
        </p:scale>
        <p:origin x="-9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E5C39-B5C2-4505-9805-A49EE141B1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C9024AE-BC10-4B44-A8D7-3DC7BE1A9B31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800" dirty="0" smtClean="0"/>
            <a:t>Medida</a:t>
          </a:r>
          <a:endParaRPr lang="es-PE" sz="2800" dirty="0"/>
        </a:p>
      </dgm:t>
    </dgm:pt>
    <dgm:pt modelId="{424AF551-998E-4CF6-9A0C-CF4DEBA55128}" type="parTrans" cxnId="{C720A66E-8CAD-4386-B5F0-CFE650FAE80E}">
      <dgm:prSet/>
      <dgm:spPr/>
      <dgm:t>
        <a:bodyPr/>
        <a:lstStyle/>
        <a:p>
          <a:endParaRPr lang="es-PE"/>
        </a:p>
      </dgm:t>
    </dgm:pt>
    <dgm:pt modelId="{47EA0A6C-D63B-4E4B-99F3-FF082455AE9E}" type="sibTrans" cxnId="{C720A66E-8CAD-4386-B5F0-CFE650FAE80E}">
      <dgm:prSet/>
      <dgm:spPr/>
      <dgm:t>
        <a:bodyPr/>
        <a:lstStyle/>
        <a:p>
          <a:endParaRPr lang="es-PE"/>
        </a:p>
      </dgm:t>
    </dgm:pt>
    <dgm:pt modelId="{036AF7AB-B618-42B4-9E6C-44C2BA291471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800" dirty="0" smtClean="0">
              <a:solidFill>
                <a:srgbClr val="002060"/>
              </a:solidFill>
            </a:rPr>
            <a:t>Valor asignado a un atributo de una entidad mediante una medición.</a:t>
          </a:r>
          <a:endParaRPr lang="es-PE" sz="1800" dirty="0">
            <a:solidFill>
              <a:srgbClr val="002060"/>
            </a:solidFill>
          </a:endParaRPr>
        </a:p>
      </dgm:t>
    </dgm:pt>
    <dgm:pt modelId="{94EB9DB3-6EF7-4C17-B80A-C1089ACBEAF3}" type="parTrans" cxnId="{F1361E12-6455-4B70-8A9C-7766E1A13D65}">
      <dgm:prSet/>
      <dgm:spPr/>
      <dgm:t>
        <a:bodyPr/>
        <a:lstStyle/>
        <a:p>
          <a:endParaRPr lang="es-PE"/>
        </a:p>
      </dgm:t>
    </dgm:pt>
    <dgm:pt modelId="{2DA87711-5F2E-4ED7-B1BA-9DACA67FABAC}" type="sibTrans" cxnId="{F1361E12-6455-4B70-8A9C-7766E1A13D65}">
      <dgm:prSet/>
      <dgm:spPr/>
      <dgm:t>
        <a:bodyPr/>
        <a:lstStyle/>
        <a:p>
          <a:endParaRPr lang="es-PE"/>
        </a:p>
      </dgm:t>
    </dgm:pt>
    <dgm:pt modelId="{8DD195DF-7613-4668-929C-CEE964351249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800" dirty="0" smtClean="0"/>
            <a:t>Medición</a:t>
          </a:r>
          <a:endParaRPr lang="es-PE" sz="2800" dirty="0"/>
        </a:p>
      </dgm:t>
    </dgm:pt>
    <dgm:pt modelId="{92FD3A15-5E31-4413-9C06-E29624FC47C6}" type="parTrans" cxnId="{9ABAA63C-4EF1-4897-8C4C-5A54B4CA1DA1}">
      <dgm:prSet/>
      <dgm:spPr/>
      <dgm:t>
        <a:bodyPr/>
        <a:lstStyle/>
        <a:p>
          <a:endParaRPr lang="es-PE"/>
        </a:p>
      </dgm:t>
    </dgm:pt>
    <dgm:pt modelId="{7D9C13AF-DA5F-44EC-876F-657B7C1E4DB1}" type="sibTrans" cxnId="{9ABAA63C-4EF1-4897-8C4C-5A54B4CA1DA1}">
      <dgm:prSet/>
      <dgm:spPr/>
      <dgm:t>
        <a:bodyPr/>
        <a:lstStyle/>
        <a:p>
          <a:endParaRPr lang="es-PE"/>
        </a:p>
      </dgm:t>
    </dgm:pt>
    <dgm:pt modelId="{C7315C65-A88A-4878-BF06-1BAB12D3A543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800" dirty="0" smtClean="0">
              <a:solidFill>
                <a:srgbClr val="002060"/>
              </a:solidFill>
            </a:rPr>
            <a:t>Es el acto de determinar una medida.</a:t>
          </a:r>
          <a:endParaRPr lang="es-PE" sz="1800" dirty="0">
            <a:solidFill>
              <a:srgbClr val="002060"/>
            </a:solidFill>
          </a:endParaRPr>
        </a:p>
      </dgm:t>
    </dgm:pt>
    <dgm:pt modelId="{CDCC02A3-8F2C-448C-9678-8724A690D7A9}" type="parTrans" cxnId="{EFC585D8-8BE6-4E74-B034-54ABD81374B1}">
      <dgm:prSet/>
      <dgm:spPr/>
      <dgm:t>
        <a:bodyPr/>
        <a:lstStyle/>
        <a:p>
          <a:endParaRPr lang="es-PE"/>
        </a:p>
      </dgm:t>
    </dgm:pt>
    <dgm:pt modelId="{9CC927BC-C526-4BB1-8127-AB5A2033EEC8}" type="sibTrans" cxnId="{EFC585D8-8BE6-4E74-B034-54ABD81374B1}">
      <dgm:prSet/>
      <dgm:spPr/>
      <dgm:t>
        <a:bodyPr/>
        <a:lstStyle/>
        <a:p>
          <a:endParaRPr lang="es-PE"/>
        </a:p>
      </dgm:t>
    </dgm:pt>
    <dgm:pt modelId="{C09F334B-151C-4538-AB37-1CDAA6CD305A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800" dirty="0" smtClean="0"/>
            <a:t>Indicador</a:t>
          </a:r>
          <a:endParaRPr lang="es-PE" sz="2800" dirty="0"/>
        </a:p>
      </dgm:t>
    </dgm:pt>
    <dgm:pt modelId="{62720361-123F-4A02-8CFF-81AB664CEC0D}" type="parTrans" cxnId="{1EDBA219-73FB-406E-8D24-31B632F7C267}">
      <dgm:prSet/>
      <dgm:spPr/>
      <dgm:t>
        <a:bodyPr/>
        <a:lstStyle/>
        <a:p>
          <a:endParaRPr lang="es-PE"/>
        </a:p>
      </dgm:t>
    </dgm:pt>
    <dgm:pt modelId="{D23690A8-04D5-4EE5-9D7F-B4EA514D45EC}" type="sibTrans" cxnId="{1EDBA219-73FB-406E-8D24-31B632F7C267}">
      <dgm:prSet/>
      <dgm:spPr/>
      <dgm:t>
        <a:bodyPr/>
        <a:lstStyle/>
        <a:p>
          <a:endParaRPr lang="es-PE"/>
        </a:p>
      </dgm:t>
    </dgm:pt>
    <dgm:pt modelId="{137C724E-E45B-43FC-A724-77A4488593BB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800" dirty="0" smtClean="0">
              <a:solidFill>
                <a:srgbClr val="002060"/>
              </a:solidFill>
            </a:rPr>
            <a:t>Es una métrica o combinación de métricas que proporcionan una visión profunda del proceso de software.</a:t>
          </a:r>
          <a:endParaRPr lang="es-PE" sz="1800" dirty="0">
            <a:solidFill>
              <a:srgbClr val="002060"/>
            </a:solidFill>
          </a:endParaRPr>
        </a:p>
      </dgm:t>
    </dgm:pt>
    <dgm:pt modelId="{CE487EBB-B381-4CC0-9832-BDD722B6BB26}" type="parTrans" cxnId="{1E3D01DE-0BFB-4D3D-9723-555B6A93111D}">
      <dgm:prSet/>
      <dgm:spPr/>
      <dgm:t>
        <a:bodyPr/>
        <a:lstStyle/>
        <a:p>
          <a:endParaRPr lang="es-PE"/>
        </a:p>
      </dgm:t>
    </dgm:pt>
    <dgm:pt modelId="{3B14CE98-E03E-4DC7-8073-DB328A84A73D}" type="sibTrans" cxnId="{1E3D01DE-0BFB-4D3D-9723-555B6A93111D}">
      <dgm:prSet/>
      <dgm:spPr/>
      <dgm:t>
        <a:bodyPr/>
        <a:lstStyle/>
        <a:p>
          <a:endParaRPr lang="es-PE"/>
        </a:p>
      </dgm:t>
    </dgm:pt>
    <dgm:pt modelId="{1C0171C0-04BD-4DAB-A45C-C68E7719A5CA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800" dirty="0" smtClean="0"/>
            <a:t>Métrica</a:t>
          </a:r>
          <a:endParaRPr lang="es-PE" sz="2800" dirty="0"/>
        </a:p>
      </dgm:t>
    </dgm:pt>
    <dgm:pt modelId="{3CE8EFDE-30B0-4795-94A9-2949817D9E38}" type="parTrans" cxnId="{08AB4E39-7E79-4952-B8F1-FFC04FC99E48}">
      <dgm:prSet/>
      <dgm:spPr/>
      <dgm:t>
        <a:bodyPr/>
        <a:lstStyle/>
        <a:p>
          <a:endParaRPr lang="es-PE"/>
        </a:p>
      </dgm:t>
    </dgm:pt>
    <dgm:pt modelId="{17B85385-464C-46C5-BE4C-E285F6CB96A3}" type="sibTrans" cxnId="{08AB4E39-7E79-4952-B8F1-FFC04FC99E48}">
      <dgm:prSet/>
      <dgm:spPr/>
      <dgm:t>
        <a:bodyPr/>
        <a:lstStyle/>
        <a:p>
          <a:endParaRPr lang="es-PE"/>
        </a:p>
      </dgm:t>
    </dgm:pt>
    <dgm:pt modelId="{D24883C2-B09D-4FB4-BB28-5AB6906C986E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800" dirty="0" smtClean="0">
              <a:solidFill>
                <a:srgbClr val="002060"/>
              </a:solidFill>
            </a:rPr>
            <a:t>Medida cuantitativa del grado en que un sistema, componente o proceso posee un atributo dado. Incluye el método de medición.</a:t>
          </a:r>
          <a:endParaRPr lang="es-PE" sz="1800" dirty="0">
            <a:solidFill>
              <a:srgbClr val="002060"/>
            </a:solidFill>
          </a:endParaRPr>
        </a:p>
      </dgm:t>
    </dgm:pt>
    <dgm:pt modelId="{F3EF7D86-109C-4302-8EA2-E9F29CB94816}" type="parTrans" cxnId="{048DFAD6-E528-465D-88F3-F90C00FBA093}">
      <dgm:prSet/>
      <dgm:spPr/>
      <dgm:t>
        <a:bodyPr/>
        <a:lstStyle/>
        <a:p>
          <a:endParaRPr lang="es-PE"/>
        </a:p>
      </dgm:t>
    </dgm:pt>
    <dgm:pt modelId="{5CF87D18-5523-43CB-8213-69A67B2D279F}" type="sibTrans" cxnId="{048DFAD6-E528-465D-88F3-F90C00FBA093}">
      <dgm:prSet/>
      <dgm:spPr/>
      <dgm:t>
        <a:bodyPr/>
        <a:lstStyle/>
        <a:p>
          <a:endParaRPr lang="es-PE"/>
        </a:p>
      </dgm:t>
    </dgm:pt>
    <dgm:pt modelId="{EB66965E-F32A-4965-8752-6025CB274CFD}" type="pres">
      <dgm:prSet presAssocID="{E08E5C39-B5C2-4505-9805-A49EE141B1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B48AAC9-A06E-463A-9524-0620B7F3F0FA}" type="pres">
      <dgm:prSet presAssocID="{9C9024AE-BC10-4B44-A8D7-3DC7BE1A9B31}" presName="linNode" presStyleCnt="0"/>
      <dgm:spPr/>
    </dgm:pt>
    <dgm:pt modelId="{B965EA62-19E7-45AE-9F4B-E8A46DEFBDFC}" type="pres">
      <dgm:prSet presAssocID="{9C9024AE-BC10-4B44-A8D7-3DC7BE1A9B31}" presName="parentText" presStyleLbl="node1" presStyleIdx="0" presStyleCnt="4" custScaleX="70517" custLinFactNeighborX="-154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E0F5E8-A71B-4AE6-A0D5-9B0B81C3D20D}" type="pres">
      <dgm:prSet presAssocID="{9C9024AE-BC10-4B44-A8D7-3DC7BE1A9B31}" presName="descendantText" presStyleLbl="alignAccFollowNode1" presStyleIdx="0" presStyleCnt="4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AECBCA-A4F7-4092-A8E9-8839DFFA9059}" type="pres">
      <dgm:prSet presAssocID="{47EA0A6C-D63B-4E4B-99F3-FF082455AE9E}" presName="sp" presStyleCnt="0"/>
      <dgm:spPr/>
    </dgm:pt>
    <dgm:pt modelId="{B280946A-5AE9-426B-9DE3-C4E601B7C9C5}" type="pres">
      <dgm:prSet presAssocID="{8DD195DF-7613-4668-929C-CEE964351249}" presName="linNode" presStyleCnt="0"/>
      <dgm:spPr/>
    </dgm:pt>
    <dgm:pt modelId="{E2F7A771-D70D-454B-91A2-05CE2744B752}" type="pres">
      <dgm:prSet presAssocID="{8DD195DF-7613-4668-929C-CEE964351249}" presName="parentText" presStyleLbl="node1" presStyleIdx="1" presStyleCnt="4" custScaleX="7051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6B1604-FD3A-4630-9527-B199AF18AE89}" type="pres">
      <dgm:prSet presAssocID="{8DD195DF-7613-4668-929C-CEE964351249}" presName="descendantText" presStyleLbl="alignAccFollowNode1" presStyleIdx="1" presStyleCnt="4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7988BC6-03F1-46B0-B355-E7AE72F5E854}" type="pres">
      <dgm:prSet presAssocID="{7D9C13AF-DA5F-44EC-876F-657B7C1E4DB1}" presName="sp" presStyleCnt="0"/>
      <dgm:spPr/>
    </dgm:pt>
    <dgm:pt modelId="{CC8D1A09-A75D-45B4-AD97-1894C7E06B6B}" type="pres">
      <dgm:prSet presAssocID="{1C0171C0-04BD-4DAB-A45C-C68E7719A5CA}" presName="linNode" presStyleCnt="0"/>
      <dgm:spPr/>
    </dgm:pt>
    <dgm:pt modelId="{557419BF-83A2-40FA-AF01-1B3B9D6E595C}" type="pres">
      <dgm:prSet presAssocID="{1C0171C0-04BD-4DAB-A45C-C68E7719A5CA}" presName="parentText" presStyleLbl="node1" presStyleIdx="2" presStyleCnt="4" custScaleX="7051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A5CA7A-2D67-4DD8-BF00-154E28DED5B1}" type="pres">
      <dgm:prSet presAssocID="{1C0171C0-04BD-4DAB-A45C-C68E7719A5CA}" presName="descendantText" presStyleLbl="alignAccFollowNode1" presStyleIdx="2" presStyleCnt="4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66D99F-DF15-4848-8DF2-474E7CF89337}" type="pres">
      <dgm:prSet presAssocID="{17B85385-464C-46C5-BE4C-E285F6CB96A3}" presName="sp" presStyleCnt="0"/>
      <dgm:spPr/>
    </dgm:pt>
    <dgm:pt modelId="{934F5701-A9C8-407D-A084-445915D76D15}" type="pres">
      <dgm:prSet presAssocID="{C09F334B-151C-4538-AB37-1CDAA6CD305A}" presName="linNode" presStyleCnt="0"/>
      <dgm:spPr/>
    </dgm:pt>
    <dgm:pt modelId="{472EC227-96D2-4499-BBF4-D8A64D8CA129}" type="pres">
      <dgm:prSet presAssocID="{C09F334B-151C-4538-AB37-1CDAA6CD305A}" presName="parentText" presStyleLbl="node1" presStyleIdx="3" presStyleCnt="4" custScaleX="7051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9F39B8-92D2-4001-B402-8FAD041DB87E}" type="pres">
      <dgm:prSet presAssocID="{C09F334B-151C-4538-AB37-1CDAA6CD305A}" presName="descendantText" presStyleLbl="alignAccFollowNode1" presStyleIdx="3" presStyleCnt="4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8FDCF9-DFB6-4897-80E4-FC09266FE109}" type="presOf" srcId="{1C0171C0-04BD-4DAB-A45C-C68E7719A5CA}" destId="{557419BF-83A2-40FA-AF01-1B3B9D6E595C}" srcOrd="0" destOrd="0" presId="urn:microsoft.com/office/officeart/2005/8/layout/vList5"/>
    <dgm:cxn modelId="{08AB4E39-7E79-4952-B8F1-FFC04FC99E48}" srcId="{E08E5C39-B5C2-4505-9805-A49EE141B15A}" destId="{1C0171C0-04BD-4DAB-A45C-C68E7719A5CA}" srcOrd="2" destOrd="0" parTransId="{3CE8EFDE-30B0-4795-94A9-2949817D9E38}" sibTransId="{17B85385-464C-46C5-BE4C-E285F6CB96A3}"/>
    <dgm:cxn modelId="{E4E34298-330E-4749-80DF-C6585F438699}" type="presOf" srcId="{C09F334B-151C-4538-AB37-1CDAA6CD305A}" destId="{472EC227-96D2-4499-BBF4-D8A64D8CA129}" srcOrd="0" destOrd="0" presId="urn:microsoft.com/office/officeart/2005/8/layout/vList5"/>
    <dgm:cxn modelId="{F1361E12-6455-4B70-8A9C-7766E1A13D65}" srcId="{9C9024AE-BC10-4B44-A8D7-3DC7BE1A9B31}" destId="{036AF7AB-B618-42B4-9E6C-44C2BA291471}" srcOrd="0" destOrd="0" parTransId="{94EB9DB3-6EF7-4C17-B80A-C1089ACBEAF3}" sibTransId="{2DA87711-5F2E-4ED7-B1BA-9DACA67FABAC}"/>
    <dgm:cxn modelId="{1E3D01DE-0BFB-4D3D-9723-555B6A93111D}" srcId="{C09F334B-151C-4538-AB37-1CDAA6CD305A}" destId="{137C724E-E45B-43FC-A724-77A4488593BB}" srcOrd="0" destOrd="0" parTransId="{CE487EBB-B381-4CC0-9832-BDD722B6BB26}" sibTransId="{3B14CE98-E03E-4DC7-8073-DB328A84A73D}"/>
    <dgm:cxn modelId="{9ABAA63C-4EF1-4897-8C4C-5A54B4CA1DA1}" srcId="{E08E5C39-B5C2-4505-9805-A49EE141B15A}" destId="{8DD195DF-7613-4668-929C-CEE964351249}" srcOrd="1" destOrd="0" parTransId="{92FD3A15-5E31-4413-9C06-E29624FC47C6}" sibTransId="{7D9C13AF-DA5F-44EC-876F-657B7C1E4DB1}"/>
    <dgm:cxn modelId="{A005732A-5A51-4A49-8A93-24959610152D}" type="presOf" srcId="{E08E5C39-B5C2-4505-9805-A49EE141B15A}" destId="{EB66965E-F32A-4965-8752-6025CB274CFD}" srcOrd="0" destOrd="0" presId="urn:microsoft.com/office/officeart/2005/8/layout/vList5"/>
    <dgm:cxn modelId="{835F603D-71A2-418D-8E9E-A9E99A0C0192}" type="presOf" srcId="{D24883C2-B09D-4FB4-BB28-5AB6906C986E}" destId="{76A5CA7A-2D67-4DD8-BF00-154E28DED5B1}" srcOrd="0" destOrd="0" presId="urn:microsoft.com/office/officeart/2005/8/layout/vList5"/>
    <dgm:cxn modelId="{B2C5018E-2170-4219-8C2A-95DA9C7663E2}" type="presOf" srcId="{9C9024AE-BC10-4B44-A8D7-3DC7BE1A9B31}" destId="{B965EA62-19E7-45AE-9F4B-E8A46DEFBDFC}" srcOrd="0" destOrd="0" presId="urn:microsoft.com/office/officeart/2005/8/layout/vList5"/>
    <dgm:cxn modelId="{7BFD5C86-3B93-49AF-AA7B-EED4F4F08E17}" type="presOf" srcId="{137C724E-E45B-43FC-A724-77A4488593BB}" destId="{0F9F39B8-92D2-4001-B402-8FAD041DB87E}" srcOrd="0" destOrd="0" presId="urn:microsoft.com/office/officeart/2005/8/layout/vList5"/>
    <dgm:cxn modelId="{F5E18FF9-4898-4F42-AE7C-3617EBB0B811}" type="presOf" srcId="{8DD195DF-7613-4668-929C-CEE964351249}" destId="{E2F7A771-D70D-454B-91A2-05CE2744B752}" srcOrd="0" destOrd="0" presId="urn:microsoft.com/office/officeart/2005/8/layout/vList5"/>
    <dgm:cxn modelId="{11324BC2-D732-449F-939B-1E55CC2979E2}" type="presOf" srcId="{C7315C65-A88A-4878-BF06-1BAB12D3A543}" destId="{296B1604-FD3A-4630-9527-B199AF18AE89}" srcOrd="0" destOrd="0" presId="urn:microsoft.com/office/officeart/2005/8/layout/vList5"/>
    <dgm:cxn modelId="{A5B0E79F-5DEF-4616-B5BC-38FFAF141074}" type="presOf" srcId="{036AF7AB-B618-42B4-9E6C-44C2BA291471}" destId="{6CE0F5E8-A71B-4AE6-A0D5-9B0B81C3D20D}" srcOrd="0" destOrd="0" presId="urn:microsoft.com/office/officeart/2005/8/layout/vList5"/>
    <dgm:cxn modelId="{EFC585D8-8BE6-4E74-B034-54ABD81374B1}" srcId="{8DD195DF-7613-4668-929C-CEE964351249}" destId="{C7315C65-A88A-4878-BF06-1BAB12D3A543}" srcOrd="0" destOrd="0" parTransId="{CDCC02A3-8F2C-448C-9678-8724A690D7A9}" sibTransId="{9CC927BC-C526-4BB1-8127-AB5A2033EEC8}"/>
    <dgm:cxn modelId="{048DFAD6-E528-465D-88F3-F90C00FBA093}" srcId="{1C0171C0-04BD-4DAB-A45C-C68E7719A5CA}" destId="{D24883C2-B09D-4FB4-BB28-5AB6906C986E}" srcOrd="0" destOrd="0" parTransId="{F3EF7D86-109C-4302-8EA2-E9F29CB94816}" sibTransId="{5CF87D18-5523-43CB-8213-69A67B2D279F}"/>
    <dgm:cxn modelId="{C720A66E-8CAD-4386-B5F0-CFE650FAE80E}" srcId="{E08E5C39-B5C2-4505-9805-A49EE141B15A}" destId="{9C9024AE-BC10-4B44-A8D7-3DC7BE1A9B31}" srcOrd="0" destOrd="0" parTransId="{424AF551-998E-4CF6-9A0C-CF4DEBA55128}" sibTransId="{47EA0A6C-D63B-4E4B-99F3-FF082455AE9E}"/>
    <dgm:cxn modelId="{1EDBA219-73FB-406E-8D24-31B632F7C267}" srcId="{E08E5C39-B5C2-4505-9805-A49EE141B15A}" destId="{C09F334B-151C-4538-AB37-1CDAA6CD305A}" srcOrd="3" destOrd="0" parTransId="{62720361-123F-4A02-8CFF-81AB664CEC0D}" sibTransId="{D23690A8-04D5-4EE5-9D7F-B4EA514D45EC}"/>
    <dgm:cxn modelId="{A4D35A6A-8D63-409B-8B49-8BA8839014EC}" type="presParOf" srcId="{EB66965E-F32A-4965-8752-6025CB274CFD}" destId="{0B48AAC9-A06E-463A-9524-0620B7F3F0FA}" srcOrd="0" destOrd="0" presId="urn:microsoft.com/office/officeart/2005/8/layout/vList5"/>
    <dgm:cxn modelId="{56D22EFE-FDFE-4FF5-8713-A0C98EEB1CF7}" type="presParOf" srcId="{0B48AAC9-A06E-463A-9524-0620B7F3F0FA}" destId="{B965EA62-19E7-45AE-9F4B-E8A46DEFBDFC}" srcOrd="0" destOrd="0" presId="urn:microsoft.com/office/officeart/2005/8/layout/vList5"/>
    <dgm:cxn modelId="{8F46A245-74B6-4C3A-9E2D-E89F006603A6}" type="presParOf" srcId="{0B48AAC9-A06E-463A-9524-0620B7F3F0FA}" destId="{6CE0F5E8-A71B-4AE6-A0D5-9B0B81C3D20D}" srcOrd="1" destOrd="0" presId="urn:microsoft.com/office/officeart/2005/8/layout/vList5"/>
    <dgm:cxn modelId="{45647EAD-9DC1-400C-A89F-DCD468B20016}" type="presParOf" srcId="{EB66965E-F32A-4965-8752-6025CB274CFD}" destId="{98AECBCA-A4F7-4092-A8E9-8839DFFA9059}" srcOrd="1" destOrd="0" presId="urn:microsoft.com/office/officeart/2005/8/layout/vList5"/>
    <dgm:cxn modelId="{3900B594-FC5E-4877-BD74-B1B0F51985A3}" type="presParOf" srcId="{EB66965E-F32A-4965-8752-6025CB274CFD}" destId="{B280946A-5AE9-426B-9DE3-C4E601B7C9C5}" srcOrd="2" destOrd="0" presId="urn:microsoft.com/office/officeart/2005/8/layout/vList5"/>
    <dgm:cxn modelId="{9585DADC-46F7-492E-9E54-F55534E37360}" type="presParOf" srcId="{B280946A-5AE9-426B-9DE3-C4E601B7C9C5}" destId="{E2F7A771-D70D-454B-91A2-05CE2744B752}" srcOrd="0" destOrd="0" presId="urn:microsoft.com/office/officeart/2005/8/layout/vList5"/>
    <dgm:cxn modelId="{D4F803A2-A632-493A-B619-A46D53D4985F}" type="presParOf" srcId="{B280946A-5AE9-426B-9DE3-C4E601B7C9C5}" destId="{296B1604-FD3A-4630-9527-B199AF18AE89}" srcOrd="1" destOrd="0" presId="urn:microsoft.com/office/officeart/2005/8/layout/vList5"/>
    <dgm:cxn modelId="{021A5E6B-4B59-495E-A298-D4A3900874EB}" type="presParOf" srcId="{EB66965E-F32A-4965-8752-6025CB274CFD}" destId="{17988BC6-03F1-46B0-B355-E7AE72F5E854}" srcOrd="3" destOrd="0" presId="urn:microsoft.com/office/officeart/2005/8/layout/vList5"/>
    <dgm:cxn modelId="{30293DC1-B89E-453F-983C-9A8F278E2CCB}" type="presParOf" srcId="{EB66965E-F32A-4965-8752-6025CB274CFD}" destId="{CC8D1A09-A75D-45B4-AD97-1894C7E06B6B}" srcOrd="4" destOrd="0" presId="urn:microsoft.com/office/officeart/2005/8/layout/vList5"/>
    <dgm:cxn modelId="{8C6AD79C-6FA0-435F-BE98-2DB6FC34B6A0}" type="presParOf" srcId="{CC8D1A09-A75D-45B4-AD97-1894C7E06B6B}" destId="{557419BF-83A2-40FA-AF01-1B3B9D6E595C}" srcOrd="0" destOrd="0" presId="urn:microsoft.com/office/officeart/2005/8/layout/vList5"/>
    <dgm:cxn modelId="{7FF83A38-FA7E-48BC-AC7E-2C1210B0EC4A}" type="presParOf" srcId="{CC8D1A09-A75D-45B4-AD97-1894C7E06B6B}" destId="{76A5CA7A-2D67-4DD8-BF00-154E28DED5B1}" srcOrd="1" destOrd="0" presId="urn:microsoft.com/office/officeart/2005/8/layout/vList5"/>
    <dgm:cxn modelId="{A9EE1EC4-8770-4BF7-BA54-3FB33C2DDC8C}" type="presParOf" srcId="{EB66965E-F32A-4965-8752-6025CB274CFD}" destId="{9C66D99F-DF15-4848-8DF2-474E7CF89337}" srcOrd="5" destOrd="0" presId="urn:microsoft.com/office/officeart/2005/8/layout/vList5"/>
    <dgm:cxn modelId="{31E3AD16-2E5E-4B3F-8329-B1827570D8EA}" type="presParOf" srcId="{EB66965E-F32A-4965-8752-6025CB274CFD}" destId="{934F5701-A9C8-407D-A084-445915D76D15}" srcOrd="6" destOrd="0" presId="urn:microsoft.com/office/officeart/2005/8/layout/vList5"/>
    <dgm:cxn modelId="{3AE3EA41-CA4C-4634-84E5-7D721C54F6D9}" type="presParOf" srcId="{934F5701-A9C8-407D-A084-445915D76D15}" destId="{472EC227-96D2-4499-BBF4-D8A64D8CA129}" srcOrd="0" destOrd="0" presId="urn:microsoft.com/office/officeart/2005/8/layout/vList5"/>
    <dgm:cxn modelId="{EAC0D1F9-87EF-43A9-A6C2-AF4CE9E43AE6}" type="presParOf" srcId="{934F5701-A9C8-407D-A084-445915D76D15}" destId="{0F9F39B8-92D2-4001-B402-8FAD041DB8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E5C39-B5C2-4505-9805-A49EE141B1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C9024AE-BC10-4B44-A8D7-3DC7BE1A9B31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2000" dirty="0" smtClean="0"/>
            <a:t>Entidad</a:t>
          </a:r>
          <a:endParaRPr lang="es-PE" sz="2000" dirty="0"/>
        </a:p>
      </dgm:t>
    </dgm:pt>
    <dgm:pt modelId="{424AF551-998E-4CF6-9A0C-CF4DEBA55128}" type="parTrans" cxnId="{C720A66E-8CAD-4386-B5F0-CFE650FAE80E}">
      <dgm:prSet/>
      <dgm:spPr/>
      <dgm:t>
        <a:bodyPr/>
        <a:lstStyle/>
        <a:p>
          <a:endParaRPr lang="es-PE" sz="1400"/>
        </a:p>
      </dgm:t>
    </dgm:pt>
    <dgm:pt modelId="{47EA0A6C-D63B-4E4B-99F3-FF082455AE9E}" type="sibTrans" cxnId="{C720A66E-8CAD-4386-B5F0-CFE650FAE80E}">
      <dgm:prSet/>
      <dgm:spPr/>
      <dgm:t>
        <a:bodyPr/>
        <a:lstStyle/>
        <a:p>
          <a:endParaRPr lang="es-PE" sz="1400"/>
        </a:p>
      </dgm:t>
    </dgm:pt>
    <dgm:pt modelId="{036AF7AB-B618-42B4-9E6C-44C2BA291471}">
      <dgm:prSet phldrT="[Texto]" custT="1"/>
      <dgm:spPr>
        <a:solidFill>
          <a:srgbClr val="FFFF99">
            <a:alpha val="89804"/>
          </a:srgbClr>
        </a:solidFill>
        <a:ln>
          <a:solidFill>
            <a:srgbClr val="FFFF99">
              <a:alpha val="90000"/>
            </a:srgbClr>
          </a:solidFill>
        </a:ln>
      </dgm:spPr>
      <dgm:t>
        <a:bodyPr/>
        <a:lstStyle/>
        <a:p>
          <a:r>
            <a:rPr lang="es-PE" sz="1400" dirty="0" smtClean="0">
              <a:solidFill>
                <a:srgbClr val="002060"/>
              </a:solidFill>
            </a:rPr>
            <a:t>Objeto de interés sobre el cual se quiere medir.</a:t>
          </a:r>
          <a:endParaRPr lang="es-PE" sz="1400" dirty="0">
            <a:solidFill>
              <a:srgbClr val="002060"/>
            </a:solidFill>
          </a:endParaRPr>
        </a:p>
      </dgm:t>
    </dgm:pt>
    <dgm:pt modelId="{94EB9DB3-6EF7-4C17-B80A-C1089ACBEAF3}" type="parTrans" cxnId="{F1361E12-6455-4B70-8A9C-7766E1A13D65}">
      <dgm:prSet/>
      <dgm:spPr/>
      <dgm:t>
        <a:bodyPr/>
        <a:lstStyle/>
        <a:p>
          <a:endParaRPr lang="es-PE" sz="1400"/>
        </a:p>
      </dgm:t>
    </dgm:pt>
    <dgm:pt modelId="{2DA87711-5F2E-4ED7-B1BA-9DACA67FABAC}" type="sibTrans" cxnId="{F1361E12-6455-4B70-8A9C-7766E1A13D65}">
      <dgm:prSet/>
      <dgm:spPr/>
      <dgm:t>
        <a:bodyPr/>
        <a:lstStyle/>
        <a:p>
          <a:endParaRPr lang="es-PE" sz="1400"/>
        </a:p>
      </dgm:t>
    </dgm:pt>
    <dgm:pt modelId="{8DD195DF-7613-4668-929C-CEE964351249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2000" dirty="0" smtClean="0"/>
            <a:t>Atributos</a:t>
          </a:r>
          <a:endParaRPr lang="es-PE" sz="2000" dirty="0"/>
        </a:p>
      </dgm:t>
    </dgm:pt>
    <dgm:pt modelId="{92FD3A15-5E31-4413-9C06-E29624FC47C6}" type="parTrans" cxnId="{9ABAA63C-4EF1-4897-8C4C-5A54B4CA1DA1}">
      <dgm:prSet/>
      <dgm:spPr/>
      <dgm:t>
        <a:bodyPr/>
        <a:lstStyle/>
        <a:p>
          <a:endParaRPr lang="es-PE" sz="1400"/>
        </a:p>
      </dgm:t>
    </dgm:pt>
    <dgm:pt modelId="{7D9C13AF-DA5F-44EC-876F-657B7C1E4DB1}" type="sibTrans" cxnId="{9ABAA63C-4EF1-4897-8C4C-5A54B4CA1DA1}">
      <dgm:prSet/>
      <dgm:spPr/>
      <dgm:t>
        <a:bodyPr/>
        <a:lstStyle/>
        <a:p>
          <a:endParaRPr lang="es-PE" sz="1400"/>
        </a:p>
      </dgm:t>
    </dgm:pt>
    <dgm:pt modelId="{C7315C65-A88A-4878-BF06-1BAB12D3A543}">
      <dgm:prSet phldrT="[Texto]" custT="1"/>
      <dgm:spPr>
        <a:solidFill>
          <a:srgbClr val="FFFF99">
            <a:alpha val="89804"/>
          </a:srgbClr>
        </a:solidFill>
        <a:ln>
          <a:solidFill>
            <a:srgbClr val="FFFF99">
              <a:alpha val="90000"/>
            </a:srgbClr>
          </a:solidFill>
        </a:ln>
      </dgm:spPr>
      <dgm:t>
        <a:bodyPr/>
        <a:lstStyle/>
        <a:p>
          <a:r>
            <a:rPr lang="es-PE" sz="1400" dirty="0" smtClean="0">
              <a:solidFill>
                <a:srgbClr val="002060"/>
              </a:solidFill>
            </a:rPr>
            <a:t>Características de la entidad que se quiere medir.</a:t>
          </a:r>
          <a:endParaRPr lang="es-PE" sz="1400" dirty="0">
            <a:solidFill>
              <a:srgbClr val="002060"/>
            </a:solidFill>
          </a:endParaRPr>
        </a:p>
      </dgm:t>
    </dgm:pt>
    <dgm:pt modelId="{CDCC02A3-8F2C-448C-9678-8724A690D7A9}" type="parTrans" cxnId="{EFC585D8-8BE6-4E74-B034-54ABD81374B1}">
      <dgm:prSet/>
      <dgm:spPr/>
      <dgm:t>
        <a:bodyPr/>
        <a:lstStyle/>
        <a:p>
          <a:endParaRPr lang="es-PE" sz="1400"/>
        </a:p>
      </dgm:t>
    </dgm:pt>
    <dgm:pt modelId="{9CC927BC-C526-4BB1-8127-AB5A2033EEC8}" type="sibTrans" cxnId="{EFC585D8-8BE6-4E74-B034-54ABD81374B1}">
      <dgm:prSet/>
      <dgm:spPr/>
      <dgm:t>
        <a:bodyPr/>
        <a:lstStyle/>
        <a:p>
          <a:endParaRPr lang="es-PE" sz="1400"/>
        </a:p>
      </dgm:t>
    </dgm:pt>
    <dgm:pt modelId="{1C0171C0-04BD-4DAB-A45C-C68E7719A5CA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PE" sz="2000" dirty="0" smtClean="0"/>
            <a:t>Regla o Escala</a:t>
          </a:r>
          <a:endParaRPr lang="es-PE" sz="2000" dirty="0"/>
        </a:p>
      </dgm:t>
    </dgm:pt>
    <dgm:pt modelId="{3CE8EFDE-30B0-4795-94A9-2949817D9E38}" type="parTrans" cxnId="{08AB4E39-7E79-4952-B8F1-FFC04FC99E48}">
      <dgm:prSet/>
      <dgm:spPr/>
      <dgm:t>
        <a:bodyPr/>
        <a:lstStyle/>
        <a:p>
          <a:endParaRPr lang="es-PE" sz="1400"/>
        </a:p>
      </dgm:t>
    </dgm:pt>
    <dgm:pt modelId="{17B85385-464C-46C5-BE4C-E285F6CB96A3}" type="sibTrans" cxnId="{08AB4E39-7E79-4952-B8F1-FFC04FC99E48}">
      <dgm:prSet/>
      <dgm:spPr/>
      <dgm:t>
        <a:bodyPr/>
        <a:lstStyle/>
        <a:p>
          <a:endParaRPr lang="es-PE" sz="1400"/>
        </a:p>
      </dgm:t>
    </dgm:pt>
    <dgm:pt modelId="{D24883C2-B09D-4FB4-BB28-5AB6906C986E}">
      <dgm:prSet phldrT="[Texto]" custT="1"/>
      <dgm:spPr>
        <a:solidFill>
          <a:srgbClr val="FFFF99">
            <a:alpha val="89804"/>
          </a:srgbClr>
        </a:solidFill>
        <a:ln>
          <a:solidFill>
            <a:srgbClr val="FFFF99">
              <a:alpha val="90000"/>
            </a:srgbClr>
          </a:solidFill>
        </a:ln>
      </dgm:spPr>
      <dgm:t>
        <a:bodyPr/>
        <a:lstStyle/>
        <a:p>
          <a:r>
            <a:rPr lang="es-PE" sz="1400" dirty="0" smtClean="0">
              <a:solidFill>
                <a:srgbClr val="002060"/>
              </a:solidFill>
            </a:rPr>
            <a:t>Rango de valores posibles o permitidos que sirven de referencia si se ha alzando o se ha logrado un resultado o comportamiento esperado.</a:t>
          </a:r>
          <a:endParaRPr lang="es-PE" sz="1400" dirty="0">
            <a:solidFill>
              <a:srgbClr val="002060"/>
            </a:solidFill>
          </a:endParaRPr>
        </a:p>
      </dgm:t>
    </dgm:pt>
    <dgm:pt modelId="{F3EF7D86-109C-4302-8EA2-E9F29CB94816}" type="parTrans" cxnId="{048DFAD6-E528-465D-88F3-F90C00FBA093}">
      <dgm:prSet/>
      <dgm:spPr/>
      <dgm:t>
        <a:bodyPr/>
        <a:lstStyle/>
        <a:p>
          <a:endParaRPr lang="es-PE" sz="1400"/>
        </a:p>
      </dgm:t>
    </dgm:pt>
    <dgm:pt modelId="{5CF87D18-5523-43CB-8213-69A67B2D279F}" type="sibTrans" cxnId="{048DFAD6-E528-465D-88F3-F90C00FBA093}">
      <dgm:prSet/>
      <dgm:spPr/>
      <dgm:t>
        <a:bodyPr/>
        <a:lstStyle/>
        <a:p>
          <a:endParaRPr lang="es-PE" sz="1400"/>
        </a:p>
      </dgm:t>
    </dgm:pt>
    <dgm:pt modelId="{EB66965E-F32A-4965-8752-6025CB274CFD}" type="pres">
      <dgm:prSet presAssocID="{E08E5C39-B5C2-4505-9805-A49EE141B1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B48AAC9-A06E-463A-9524-0620B7F3F0FA}" type="pres">
      <dgm:prSet presAssocID="{9C9024AE-BC10-4B44-A8D7-3DC7BE1A9B31}" presName="linNode" presStyleCnt="0"/>
      <dgm:spPr/>
    </dgm:pt>
    <dgm:pt modelId="{B965EA62-19E7-45AE-9F4B-E8A46DEFBDFC}" type="pres">
      <dgm:prSet presAssocID="{9C9024AE-BC10-4B44-A8D7-3DC7BE1A9B31}" presName="parentText" presStyleLbl="node1" presStyleIdx="0" presStyleCnt="3" custScaleX="70517" custLinFactNeighborX="-154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E0F5E8-A71B-4AE6-A0D5-9B0B81C3D20D}" type="pres">
      <dgm:prSet presAssocID="{9C9024AE-BC10-4B44-A8D7-3DC7BE1A9B31}" presName="descendantText" presStyleLbl="alignAccFollowNode1" presStyleIdx="0" presStyleCnt="3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AECBCA-A4F7-4092-A8E9-8839DFFA9059}" type="pres">
      <dgm:prSet presAssocID="{47EA0A6C-D63B-4E4B-99F3-FF082455AE9E}" presName="sp" presStyleCnt="0"/>
      <dgm:spPr/>
    </dgm:pt>
    <dgm:pt modelId="{B280946A-5AE9-426B-9DE3-C4E601B7C9C5}" type="pres">
      <dgm:prSet presAssocID="{8DD195DF-7613-4668-929C-CEE964351249}" presName="linNode" presStyleCnt="0"/>
      <dgm:spPr/>
    </dgm:pt>
    <dgm:pt modelId="{E2F7A771-D70D-454B-91A2-05CE2744B752}" type="pres">
      <dgm:prSet presAssocID="{8DD195DF-7613-4668-929C-CEE964351249}" presName="parentText" presStyleLbl="node1" presStyleIdx="1" presStyleCnt="3" custScaleX="7051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6B1604-FD3A-4630-9527-B199AF18AE89}" type="pres">
      <dgm:prSet presAssocID="{8DD195DF-7613-4668-929C-CEE964351249}" presName="descendantText" presStyleLbl="alignAccFollowNode1" presStyleIdx="1" presStyleCnt="3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7988BC6-03F1-46B0-B355-E7AE72F5E854}" type="pres">
      <dgm:prSet presAssocID="{7D9C13AF-DA5F-44EC-876F-657B7C1E4DB1}" presName="sp" presStyleCnt="0"/>
      <dgm:spPr/>
    </dgm:pt>
    <dgm:pt modelId="{CC8D1A09-A75D-45B4-AD97-1894C7E06B6B}" type="pres">
      <dgm:prSet presAssocID="{1C0171C0-04BD-4DAB-A45C-C68E7719A5CA}" presName="linNode" presStyleCnt="0"/>
      <dgm:spPr/>
    </dgm:pt>
    <dgm:pt modelId="{557419BF-83A2-40FA-AF01-1B3B9D6E595C}" type="pres">
      <dgm:prSet presAssocID="{1C0171C0-04BD-4DAB-A45C-C68E7719A5CA}" presName="parentText" presStyleLbl="node1" presStyleIdx="2" presStyleCnt="3" custScaleX="7051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A5CA7A-2D67-4DD8-BF00-154E28DED5B1}" type="pres">
      <dgm:prSet presAssocID="{1C0171C0-04BD-4DAB-A45C-C68E7719A5CA}" presName="descendantText" presStyleLbl="alignAccFollowNode1" presStyleIdx="2" presStyleCnt="3" custScaleX="1165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F12A544-9E49-4E8E-B168-931DDFDEA540}" type="presOf" srcId="{D24883C2-B09D-4FB4-BB28-5AB6906C986E}" destId="{76A5CA7A-2D67-4DD8-BF00-154E28DED5B1}" srcOrd="0" destOrd="0" presId="urn:microsoft.com/office/officeart/2005/8/layout/vList5"/>
    <dgm:cxn modelId="{08AB4E39-7E79-4952-B8F1-FFC04FC99E48}" srcId="{E08E5C39-B5C2-4505-9805-A49EE141B15A}" destId="{1C0171C0-04BD-4DAB-A45C-C68E7719A5CA}" srcOrd="2" destOrd="0" parTransId="{3CE8EFDE-30B0-4795-94A9-2949817D9E38}" sibTransId="{17B85385-464C-46C5-BE4C-E285F6CB96A3}"/>
    <dgm:cxn modelId="{E7921163-6166-45F1-BA8F-20410448A716}" type="presOf" srcId="{8DD195DF-7613-4668-929C-CEE964351249}" destId="{E2F7A771-D70D-454B-91A2-05CE2744B752}" srcOrd="0" destOrd="0" presId="urn:microsoft.com/office/officeart/2005/8/layout/vList5"/>
    <dgm:cxn modelId="{15B0A73D-A29F-40DD-BF35-2CB0E77EEA8D}" type="presOf" srcId="{036AF7AB-B618-42B4-9E6C-44C2BA291471}" destId="{6CE0F5E8-A71B-4AE6-A0D5-9B0B81C3D20D}" srcOrd="0" destOrd="0" presId="urn:microsoft.com/office/officeart/2005/8/layout/vList5"/>
    <dgm:cxn modelId="{F1361E12-6455-4B70-8A9C-7766E1A13D65}" srcId="{9C9024AE-BC10-4B44-A8D7-3DC7BE1A9B31}" destId="{036AF7AB-B618-42B4-9E6C-44C2BA291471}" srcOrd="0" destOrd="0" parTransId="{94EB9DB3-6EF7-4C17-B80A-C1089ACBEAF3}" sibTransId="{2DA87711-5F2E-4ED7-B1BA-9DACA67FABAC}"/>
    <dgm:cxn modelId="{9ABAA63C-4EF1-4897-8C4C-5A54B4CA1DA1}" srcId="{E08E5C39-B5C2-4505-9805-A49EE141B15A}" destId="{8DD195DF-7613-4668-929C-CEE964351249}" srcOrd="1" destOrd="0" parTransId="{92FD3A15-5E31-4413-9C06-E29624FC47C6}" sibTransId="{7D9C13AF-DA5F-44EC-876F-657B7C1E4DB1}"/>
    <dgm:cxn modelId="{B5C325C9-BEBE-47CE-BA3F-E625A4ECC1DC}" type="presOf" srcId="{C7315C65-A88A-4878-BF06-1BAB12D3A543}" destId="{296B1604-FD3A-4630-9527-B199AF18AE89}" srcOrd="0" destOrd="0" presId="urn:microsoft.com/office/officeart/2005/8/layout/vList5"/>
    <dgm:cxn modelId="{72EF704A-44C7-48FD-BFC1-04725BFBF6F5}" type="presOf" srcId="{1C0171C0-04BD-4DAB-A45C-C68E7719A5CA}" destId="{557419BF-83A2-40FA-AF01-1B3B9D6E595C}" srcOrd="0" destOrd="0" presId="urn:microsoft.com/office/officeart/2005/8/layout/vList5"/>
    <dgm:cxn modelId="{F245CE25-F21F-4370-8F42-96EFCFA0944B}" type="presOf" srcId="{9C9024AE-BC10-4B44-A8D7-3DC7BE1A9B31}" destId="{B965EA62-19E7-45AE-9F4B-E8A46DEFBDFC}" srcOrd="0" destOrd="0" presId="urn:microsoft.com/office/officeart/2005/8/layout/vList5"/>
    <dgm:cxn modelId="{EFC585D8-8BE6-4E74-B034-54ABD81374B1}" srcId="{8DD195DF-7613-4668-929C-CEE964351249}" destId="{C7315C65-A88A-4878-BF06-1BAB12D3A543}" srcOrd="0" destOrd="0" parTransId="{CDCC02A3-8F2C-448C-9678-8724A690D7A9}" sibTransId="{9CC927BC-C526-4BB1-8127-AB5A2033EEC8}"/>
    <dgm:cxn modelId="{048DFAD6-E528-465D-88F3-F90C00FBA093}" srcId="{1C0171C0-04BD-4DAB-A45C-C68E7719A5CA}" destId="{D24883C2-B09D-4FB4-BB28-5AB6906C986E}" srcOrd="0" destOrd="0" parTransId="{F3EF7D86-109C-4302-8EA2-E9F29CB94816}" sibTransId="{5CF87D18-5523-43CB-8213-69A67B2D279F}"/>
    <dgm:cxn modelId="{C720A66E-8CAD-4386-B5F0-CFE650FAE80E}" srcId="{E08E5C39-B5C2-4505-9805-A49EE141B15A}" destId="{9C9024AE-BC10-4B44-A8D7-3DC7BE1A9B31}" srcOrd="0" destOrd="0" parTransId="{424AF551-998E-4CF6-9A0C-CF4DEBA55128}" sibTransId="{47EA0A6C-D63B-4E4B-99F3-FF082455AE9E}"/>
    <dgm:cxn modelId="{1FFDCBF0-6A44-4376-AE7D-B142DE733DBD}" type="presOf" srcId="{E08E5C39-B5C2-4505-9805-A49EE141B15A}" destId="{EB66965E-F32A-4965-8752-6025CB274CFD}" srcOrd="0" destOrd="0" presId="urn:microsoft.com/office/officeart/2005/8/layout/vList5"/>
    <dgm:cxn modelId="{288B6B31-BF0E-431E-B83E-3DB8A9508B30}" type="presParOf" srcId="{EB66965E-F32A-4965-8752-6025CB274CFD}" destId="{0B48AAC9-A06E-463A-9524-0620B7F3F0FA}" srcOrd="0" destOrd="0" presId="urn:microsoft.com/office/officeart/2005/8/layout/vList5"/>
    <dgm:cxn modelId="{A37C06C4-0D72-46DE-92CC-D94B5F3E4AB3}" type="presParOf" srcId="{0B48AAC9-A06E-463A-9524-0620B7F3F0FA}" destId="{B965EA62-19E7-45AE-9F4B-E8A46DEFBDFC}" srcOrd="0" destOrd="0" presId="urn:microsoft.com/office/officeart/2005/8/layout/vList5"/>
    <dgm:cxn modelId="{1D9283BA-7035-4D5B-9106-4F9DDFFD3F07}" type="presParOf" srcId="{0B48AAC9-A06E-463A-9524-0620B7F3F0FA}" destId="{6CE0F5E8-A71B-4AE6-A0D5-9B0B81C3D20D}" srcOrd="1" destOrd="0" presId="urn:microsoft.com/office/officeart/2005/8/layout/vList5"/>
    <dgm:cxn modelId="{734EF080-EABF-4F3C-A5C5-8641CDDABA8B}" type="presParOf" srcId="{EB66965E-F32A-4965-8752-6025CB274CFD}" destId="{98AECBCA-A4F7-4092-A8E9-8839DFFA9059}" srcOrd="1" destOrd="0" presId="urn:microsoft.com/office/officeart/2005/8/layout/vList5"/>
    <dgm:cxn modelId="{2FFC71F7-F91A-48C8-9E05-7B1227F39FC6}" type="presParOf" srcId="{EB66965E-F32A-4965-8752-6025CB274CFD}" destId="{B280946A-5AE9-426B-9DE3-C4E601B7C9C5}" srcOrd="2" destOrd="0" presId="urn:microsoft.com/office/officeart/2005/8/layout/vList5"/>
    <dgm:cxn modelId="{4F3C6DD9-F0DB-44C6-B23D-4A69D55EDED2}" type="presParOf" srcId="{B280946A-5AE9-426B-9DE3-C4E601B7C9C5}" destId="{E2F7A771-D70D-454B-91A2-05CE2744B752}" srcOrd="0" destOrd="0" presId="urn:microsoft.com/office/officeart/2005/8/layout/vList5"/>
    <dgm:cxn modelId="{13CD66DD-520C-414B-9E3C-4C9530B8F185}" type="presParOf" srcId="{B280946A-5AE9-426B-9DE3-C4E601B7C9C5}" destId="{296B1604-FD3A-4630-9527-B199AF18AE89}" srcOrd="1" destOrd="0" presId="urn:microsoft.com/office/officeart/2005/8/layout/vList5"/>
    <dgm:cxn modelId="{A0AB9B08-0D0A-473B-AA3F-093A834FFC10}" type="presParOf" srcId="{EB66965E-F32A-4965-8752-6025CB274CFD}" destId="{17988BC6-03F1-46B0-B355-E7AE72F5E854}" srcOrd="3" destOrd="0" presId="urn:microsoft.com/office/officeart/2005/8/layout/vList5"/>
    <dgm:cxn modelId="{B178E90A-CD8D-40F0-9B23-9E8E06DEB6A9}" type="presParOf" srcId="{EB66965E-F32A-4965-8752-6025CB274CFD}" destId="{CC8D1A09-A75D-45B4-AD97-1894C7E06B6B}" srcOrd="4" destOrd="0" presId="urn:microsoft.com/office/officeart/2005/8/layout/vList5"/>
    <dgm:cxn modelId="{BA00BDA9-1116-4892-B168-EF71629DA166}" type="presParOf" srcId="{CC8D1A09-A75D-45B4-AD97-1894C7E06B6B}" destId="{557419BF-83A2-40FA-AF01-1B3B9D6E595C}" srcOrd="0" destOrd="0" presId="urn:microsoft.com/office/officeart/2005/8/layout/vList5"/>
    <dgm:cxn modelId="{65114551-2A30-43F9-989B-B68B31FCC4A2}" type="presParOf" srcId="{CC8D1A09-A75D-45B4-AD97-1894C7E06B6B}" destId="{76A5CA7A-2D67-4DD8-BF00-154E28DED5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8E5C39-B5C2-4505-9805-A49EE141B1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C9024AE-BC10-4B44-A8D7-3DC7BE1A9B31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400" dirty="0" smtClean="0"/>
            <a:t>Medidas Directas</a:t>
          </a:r>
          <a:endParaRPr lang="es-PE" sz="2400" dirty="0"/>
        </a:p>
      </dgm:t>
    </dgm:pt>
    <dgm:pt modelId="{424AF551-998E-4CF6-9A0C-CF4DEBA55128}" type="parTrans" cxnId="{C720A66E-8CAD-4386-B5F0-CFE650FAE80E}">
      <dgm:prSet/>
      <dgm:spPr/>
      <dgm:t>
        <a:bodyPr/>
        <a:lstStyle/>
        <a:p>
          <a:endParaRPr lang="es-PE"/>
        </a:p>
      </dgm:t>
    </dgm:pt>
    <dgm:pt modelId="{47EA0A6C-D63B-4E4B-99F3-FF082455AE9E}" type="sibTrans" cxnId="{C720A66E-8CAD-4386-B5F0-CFE650FAE80E}">
      <dgm:prSet/>
      <dgm:spPr/>
      <dgm:t>
        <a:bodyPr/>
        <a:lstStyle/>
        <a:p>
          <a:endParaRPr lang="es-PE"/>
        </a:p>
      </dgm:t>
    </dgm:pt>
    <dgm:pt modelId="{036AF7AB-B618-42B4-9E6C-44C2BA291471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Costo de producción del software</a:t>
          </a:r>
          <a:endParaRPr lang="es-PE" sz="1600" dirty="0">
            <a:solidFill>
              <a:srgbClr val="002060"/>
            </a:solidFill>
          </a:endParaRPr>
        </a:p>
      </dgm:t>
    </dgm:pt>
    <dgm:pt modelId="{94EB9DB3-6EF7-4C17-B80A-C1089ACBEAF3}" type="parTrans" cxnId="{F1361E12-6455-4B70-8A9C-7766E1A13D65}">
      <dgm:prSet/>
      <dgm:spPr/>
      <dgm:t>
        <a:bodyPr/>
        <a:lstStyle/>
        <a:p>
          <a:endParaRPr lang="es-PE"/>
        </a:p>
      </dgm:t>
    </dgm:pt>
    <dgm:pt modelId="{2DA87711-5F2E-4ED7-B1BA-9DACA67FABAC}" type="sibTrans" cxnId="{F1361E12-6455-4B70-8A9C-7766E1A13D65}">
      <dgm:prSet/>
      <dgm:spPr/>
      <dgm:t>
        <a:bodyPr/>
        <a:lstStyle/>
        <a:p>
          <a:endParaRPr lang="es-PE"/>
        </a:p>
      </dgm:t>
    </dgm:pt>
    <dgm:pt modelId="{8DD195DF-7613-4668-929C-CEE964351249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400" dirty="0" smtClean="0"/>
            <a:t>Medidas Indirectas</a:t>
          </a:r>
          <a:endParaRPr lang="es-PE" sz="2400" dirty="0"/>
        </a:p>
      </dgm:t>
    </dgm:pt>
    <dgm:pt modelId="{92FD3A15-5E31-4413-9C06-E29624FC47C6}" type="parTrans" cxnId="{9ABAA63C-4EF1-4897-8C4C-5A54B4CA1DA1}">
      <dgm:prSet/>
      <dgm:spPr/>
      <dgm:t>
        <a:bodyPr/>
        <a:lstStyle/>
        <a:p>
          <a:endParaRPr lang="es-PE"/>
        </a:p>
      </dgm:t>
    </dgm:pt>
    <dgm:pt modelId="{7D9C13AF-DA5F-44EC-876F-657B7C1E4DB1}" type="sibTrans" cxnId="{9ABAA63C-4EF1-4897-8C4C-5A54B4CA1DA1}">
      <dgm:prSet/>
      <dgm:spPr/>
      <dgm:t>
        <a:bodyPr/>
        <a:lstStyle/>
        <a:p>
          <a:endParaRPr lang="es-PE"/>
        </a:p>
      </dgm:t>
    </dgm:pt>
    <dgm:pt modelId="{C7315C65-A88A-4878-BF06-1BAB12D3A543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Nivel de Funcionalidad</a:t>
          </a:r>
          <a:endParaRPr lang="es-PE" sz="1600" dirty="0">
            <a:solidFill>
              <a:srgbClr val="002060"/>
            </a:solidFill>
          </a:endParaRPr>
        </a:p>
      </dgm:t>
    </dgm:pt>
    <dgm:pt modelId="{CDCC02A3-8F2C-448C-9678-8724A690D7A9}" type="parTrans" cxnId="{EFC585D8-8BE6-4E74-B034-54ABD81374B1}">
      <dgm:prSet/>
      <dgm:spPr/>
      <dgm:t>
        <a:bodyPr/>
        <a:lstStyle/>
        <a:p>
          <a:endParaRPr lang="es-PE"/>
        </a:p>
      </dgm:t>
    </dgm:pt>
    <dgm:pt modelId="{9CC927BC-C526-4BB1-8127-AB5A2033EEC8}" type="sibTrans" cxnId="{EFC585D8-8BE6-4E74-B034-54ABD81374B1}">
      <dgm:prSet/>
      <dgm:spPr/>
      <dgm:t>
        <a:bodyPr/>
        <a:lstStyle/>
        <a:p>
          <a:endParaRPr lang="es-PE"/>
        </a:p>
      </dgm:t>
    </dgm:pt>
    <dgm:pt modelId="{7DD56D2B-D9DD-4E8F-8068-7218582D247D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Esfuerzo humano (número de horas hombre)</a:t>
          </a:r>
          <a:endParaRPr lang="es-PE" sz="1600" dirty="0">
            <a:solidFill>
              <a:srgbClr val="002060"/>
            </a:solidFill>
          </a:endParaRPr>
        </a:p>
      </dgm:t>
    </dgm:pt>
    <dgm:pt modelId="{50A0AC10-4CA2-433D-BC00-EFFAB15C03EB}" type="parTrans" cxnId="{9ACBC085-2D34-4218-BD98-ED3E342FD8F2}">
      <dgm:prSet/>
      <dgm:spPr/>
      <dgm:t>
        <a:bodyPr/>
        <a:lstStyle/>
        <a:p>
          <a:endParaRPr lang="es-PE"/>
        </a:p>
      </dgm:t>
    </dgm:pt>
    <dgm:pt modelId="{8F6B855A-FA17-4DEC-BC47-5215BBA591C0}" type="sibTrans" cxnId="{9ACBC085-2D34-4218-BD98-ED3E342FD8F2}">
      <dgm:prSet/>
      <dgm:spPr/>
      <dgm:t>
        <a:bodyPr/>
        <a:lstStyle/>
        <a:p>
          <a:endParaRPr lang="es-PE"/>
        </a:p>
      </dgm:t>
    </dgm:pt>
    <dgm:pt modelId="{5071A47D-195C-4054-8F82-9F535EE0B8BA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Número de líneas de código</a:t>
          </a:r>
          <a:endParaRPr lang="es-PE" sz="1600" dirty="0">
            <a:solidFill>
              <a:srgbClr val="002060"/>
            </a:solidFill>
          </a:endParaRPr>
        </a:p>
      </dgm:t>
    </dgm:pt>
    <dgm:pt modelId="{A5C2A35D-524D-4418-8D42-224271CA66AE}" type="parTrans" cxnId="{B2991F3B-E990-47A9-A94C-BF3AD53E880F}">
      <dgm:prSet/>
      <dgm:spPr/>
      <dgm:t>
        <a:bodyPr/>
        <a:lstStyle/>
        <a:p>
          <a:endParaRPr lang="es-PE"/>
        </a:p>
      </dgm:t>
    </dgm:pt>
    <dgm:pt modelId="{5DF6F157-0454-4F76-BA25-C4C808B7CB4C}" type="sibTrans" cxnId="{B2991F3B-E990-47A9-A94C-BF3AD53E880F}">
      <dgm:prSet/>
      <dgm:spPr/>
      <dgm:t>
        <a:bodyPr/>
        <a:lstStyle/>
        <a:p>
          <a:endParaRPr lang="es-PE"/>
        </a:p>
      </dgm:t>
    </dgm:pt>
    <dgm:pt modelId="{5A7B101B-97FA-4473-8F14-9C4CB027E752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Velocidad de ejecución de un componente</a:t>
          </a:r>
          <a:endParaRPr lang="es-PE" sz="1600" dirty="0">
            <a:solidFill>
              <a:srgbClr val="002060"/>
            </a:solidFill>
          </a:endParaRPr>
        </a:p>
      </dgm:t>
    </dgm:pt>
    <dgm:pt modelId="{06B8B044-6BDC-49FB-A93C-AB92A8858E80}" type="parTrans" cxnId="{95886369-2876-45BF-8807-AB6AD0A4C051}">
      <dgm:prSet/>
      <dgm:spPr/>
      <dgm:t>
        <a:bodyPr/>
        <a:lstStyle/>
        <a:p>
          <a:endParaRPr lang="es-PE"/>
        </a:p>
      </dgm:t>
    </dgm:pt>
    <dgm:pt modelId="{C4380DBF-37AA-4332-941E-F51C8DAEE00B}" type="sibTrans" cxnId="{95886369-2876-45BF-8807-AB6AD0A4C051}">
      <dgm:prSet/>
      <dgm:spPr/>
      <dgm:t>
        <a:bodyPr/>
        <a:lstStyle/>
        <a:p>
          <a:endParaRPr lang="es-PE"/>
        </a:p>
      </dgm:t>
    </dgm:pt>
    <dgm:pt modelId="{080F5E6F-A322-4C26-BFAF-D8535A356E6B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Tamaño de memoria requerido / consumido</a:t>
          </a:r>
          <a:endParaRPr lang="es-PE" sz="1600" dirty="0">
            <a:solidFill>
              <a:srgbClr val="002060"/>
            </a:solidFill>
          </a:endParaRPr>
        </a:p>
      </dgm:t>
    </dgm:pt>
    <dgm:pt modelId="{4A65852E-1A85-4F80-A820-B07A3342D13F}" type="parTrans" cxnId="{AC6BAE9A-DCCB-48E3-B5F1-FB86EB54EC06}">
      <dgm:prSet/>
      <dgm:spPr/>
      <dgm:t>
        <a:bodyPr/>
        <a:lstStyle/>
        <a:p>
          <a:endParaRPr lang="es-PE"/>
        </a:p>
      </dgm:t>
    </dgm:pt>
    <dgm:pt modelId="{B92F0D1C-DF0A-439F-B361-799646021C48}" type="sibTrans" cxnId="{AC6BAE9A-DCCB-48E3-B5F1-FB86EB54EC06}">
      <dgm:prSet/>
      <dgm:spPr/>
      <dgm:t>
        <a:bodyPr/>
        <a:lstStyle/>
        <a:p>
          <a:endParaRPr lang="es-PE"/>
        </a:p>
      </dgm:t>
    </dgm:pt>
    <dgm:pt modelId="{D8116BC5-AC1A-45FB-A096-14A73890E1FB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Número de defectos</a:t>
          </a:r>
          <a:endParaRPr lang="es-PE" sz="1600" dirty="0">
            <a:solidFill>
              <a:srgbClr val="002060"/>
            </a:solidFill>
          </a:endParaRPr>
        </a:p>
      </dgm:t>
    </dgm:pt>
    <dgm:pt modelId="{7CD93624-12AD-4D1C-B1EE-41909FA33F7B}" type="parTrans" cxnId="{0F8886AD-59DD-4511-B972-DF79E7DC65CE}">
      <dgm:prSet/>
      <dgm:spPr/>
      <dgm:t>
        <a:bodyPr/>
        <a:lstStyle/>
        <a:p>
          <a:endParaRPr lang="es-PE"/>
        </a:p>
      </dgm:t>
    </dgm:pt>
    <dgm:pt modelId="{E974A1E9-6E03-4452-AFBD-B7A3B38E0ED2}" type="sibTrans" cxnId="{0F8886AD-59DD-4511-B972-DF79E7DC65CE}">
      <dgm:prSet/>
      <dgm:spPr/>
      <dgm:t>
        <a:bodyPr/>
        <a:lstStyle/>
        <a:p>
          <a:endParaRPr lang="es-PE"/>
        </a:p>
      </dgm:t>
    </dgm:pt>
    <dgm:pt modelId="{D1FA3DF4-1B95-4073-8A71-C48B82EDADA3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Número de casos de pruebas de software</a:t>
          </a:r>
          <a:endParaRPr lang="es-PE" sz="1600" dirty="0">
            <a:solidFill>
              <a:srgbClr val="002060"/>
            </a:solidFill>
          </a:endParaRPr>
        </a:p>
      </dgm:t>
    </dgm:pt>
    <dgm:pt modelId="{28CCA7BF-83E7-4EF0-BE61-AA26AF83EA27}" type="parTrans" cxnId="{40F66FD6-FAC9-4776-B38E-EA31EC9CC872}">
      <dgm:prSet/>
      <dgm:spPr/>
      <dgm:t>
        <a:bodyPr/>
        <a:lstStyle/>
        <a:p>
          <a:endParaRPr lang="es-PE"/>
        </a:p>
      </dgm:t>
    </dgm:pt>
    <dgm:pt modelId="{6CF93312-BAFB-4879-A064-FD4440394022}" type="sibTrans" cxnId="{40F66FD6-FAC9-4776-B38E-EA31EC9CC872}">
      <dgm:prSet/>
      <dgm:spPr/>
      <dgm:t>
        <a:bodyPr/>
        <a:lstStyle/>
        <a:p>
          <a:endParaRPr lang="es-PE"/>
        </a:p>
      </dgm:t>
    </dgm:pt>
    <dgm:pt modelId="{B6A714E4-965A-4B2C-9AB7-6CC9A1C6E4F9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Nivel de Usabilidad</a:t>
          </a:r>
          <a:endParaRPr lang="es-PE" sz="1600" dirty="0">
            <a:solidFill>
              <a:srgbClr val="002060"/>
            </a:solidFill>
          </a:endParaRPr>
        </a:p>
      </dgm:t>
    </dgm:pt>
    <dgm:pt modelId="{F2A5BCFE-A7EA-4989-AA44-2549C65E170C}" type="parTrans" cxnId="{B2574DE2-D32D-468B-AC09-0BBE6C691839}">
      <dgm:prSet/>
      <dgm:spPr/>
      <dgm:t>
        <a:bodyPr/>
        <a:lstStyle/>
        <a:p>
          <a:endParaRPr lang="es-PE"/>
        </a:p>
      </dgm:t>
    </dgm:pt>
    <dgm:pt modelId="{EAAFE5CE-03B9-4557-86B8-3442BF607B55}" type="sibTrans" cxnId="{B2574DE2-D32D-468B-AC09-0BBE6C691839}">
      <dgm:prSet/>
      <dgm:spPr/>
      <dgm:t>
        <a:bodyPr/>
        <a:lstStyle/>
        <a:p>
          <a:endParaRPr lang="es-PE"/>
        </a:p>
      </dgm:t>
    </dgm:pt>
    <dgm:pt modelId="{9484A57B-2803-4AA1-82B4-5BCC6A56B7F5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Nivel de Complejidad</a:t>
          </a:r>
          <a:endParaRPr lang="es-PE" sz="1600" dirty="0">
            <a:solidFill>
              <a:srgbClr val="002060"/>
            </a:solidFill>
          </a:endParaRPr>
        </a:p>
      </dgm:t>
    </dgm:pt>
    <dgm:pt modelId="{C969B018-DD4A-4680-B615-724062A352C5}" type="parTrans" cxnId="{A9668868-9432-47DF-BBA2-3A09AFC636F5}">
      <dgm:prSet/>
      <dgm:spPr/>
      <dgm:t>
        <a:bodyPr/>
        <a:lstStyle/>
        <a:p>
          <a:endParaRPr lang="es-PE"/>
        </a:p>
      </dgm:t>
    </dgm:pt>
    <dgm:pt modelId="{CC8C6562-45C4-466A-B10E-641212B80D08}" type="sibTrans" cxnId="{A9668868-9432-47DF-BBA2-3A09AFC636F5}">
      <dgm:prSet/>
      <dgm:spPr/>
      <dgm:t>
        <a:bodyPr/>
        <a:lstStyle/>
        <a:p>
          <a:endParaRPr lang="es-PE"/>
        </a:p>
      </dgm:t>
    </dgm:pt>
    <dgm:pt modelId="{B5EC2C1A-EB5B-4F52-811B-F9C51F3C66B3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Nivel de Portabilidad</a:t>
          </a:r>
          <a:endParaRPr lang="es-PE" sz="1600" dirty="0">
            <a:solidFill>
              <a:srgbClr val="002060"/>
            </a:solidFill>
          </a:endParaRPr>
        </a:p>
      </dgm:t>
    </dgm:pt>
    <dgm:pt modelId="{215FA1D8-05F5-473F-BC50-063C6A8F97D1}" type="parTrans" cxnId="{1ABFA710-B68F-45C6-933F-E9B8CBB51BC2}">
      <dgm:prSet/>
      <dgm:spPr/>
      <dgm:t>
        <a:bodyPr/>
        <a:lstStyle/>
        <a:p>
          <a:endParaRPr lang="es-PE"/>
        </a:p>
      </dgm:t>
    </dgm:pt>
    <dgm:pt modelId="{31703C11-74B9-4F4A-9281-06C41EF1150A}" type="sibTrans" cxnId="{1ABFA710-B68F-45C6-933F-E9B8CBB51BC2}">
      <dgm:prSet/>
      <dgm:spPr/>
      <dgm:t>
        <a:bodyPr/>
        <a:lstStyle/>
        <a:p>
          <a:endParaRPr lang="es-PE"/>
        </a:p>
      </dgm:t>
    </dgm:pt>
    <dgm:pt modelId="{2B7AEAE4-0033-47E1-B106-4BF052CBCDF2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Nivel de Mantenibilidad</a:t>
          </a:r>
          <a:endParaRPr lang="es-PE" sz="1600" dirty="0">
            <a:solidFill>
              <a:srgbClr val="002060"/>
            </a:solidFill>
          </a:endParaRPr>
        </a:p>
      </dgm:t>
    </dgm:pt>
    <dgm:pt modelId="{51EFFD24-F493-4D13-A2CD-E5CAAD375BC6}" type="parTrans" cxnId="{3E60E03D-AD04-4128-A7B2-2320D98D0997}">
      <dgm:prSet/>
      <dgm:spPr/>
      <dgm:t>
        <a:bodyPr/>
        <a:lstStyle/>
        <a:p>
          <a:endParaRPr lang="es-PE"/>
        </a:p>
      </dgm:t>
    </dgm:pt>
    <dgm:pt modelId="{A7A3548D-4EEE-4A27-B025-130E4F146AA9}" type="sibTrans" cxnId="{3E60E03D-AD04-4128-A7B2-2320D98D0997}">
      <dgm:prSet/>
      <dgm:spPr/>
      <dgm:t>
        <a:bodyPr/>
        <a:lstStyle/>
        <a:p>
          <a:endParaRPr lang="es-PE"/>
        </a:p>
      </dgm:t>
    </dgm:pt>
    <dgm:pt modelId="{603A11C3-5E27-45E0-948E-0E635BFB21D0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Nivel de Eficiencia</a:t>
          </a:r>
          <a:endParaRPr lang="es-PE" sz="1600" dirty="0">
            <a:solidFill>
              <a:srgbClr val="002060"/>
            </a:solidFill>
          </a:endParaRPr>
        </a:p>
      </dgm:t>
    </dgm:pt>
    <dgm:pt modelId="{14907745-21E6-4993-B876-BA9C64B9F2D5}" type="parTrans" cxnId="{44334035-C325-4EC6-BC6D-979A744DDB1D}">
      <dgm:prSet/>
      <dgm:spPr/>
      <dgm:t>
        <a:bodyPr/>
        <a:lstStyle/>
        <a:p>
          <a:endParaRPr lang="es-PE"/>
        </a:p>
      </dgm:t>
    </dgm:pt>
    <dgm:pt modelId="{33B26070-3B00-4A0C-97EE-0CAE2E0C7865}" type="sibTrans" cxnId="{44334035-C325-4EC6-BC6D-979A744DDB1D}">
      <dgm:prSet/>
      <dgm:spPr/>
      <dgm:t>
        <a:bodyPr/>
        <a:lstStyle/>
        <a:p>
          <a:endParaRPr lang="es-PE"/>
        </a:p>
      </dgm:t>
    </dgm:pt>
    <dgm:pt modelId="{DBB01B26-09C2-488C-9BC3-CA75086DC803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Etc.</a:t>
          </a:r>
          <a:endParaRPr lang="es-PE" sz="1600" dirty="0">
            <a:solidFill>
              <a:srgbClr val="002060"/>
            </a:solidFill>
          </a:endParaRPr>
        </a:p>
      </dgm:t>
    </dgm:pt>
    <dgm:pt modelId="{8D0FC3F7-101B-4DDE-9AA9-33190B1F0FFD}" type="parTrans" cxnId="{28BF6EF3-B999-4865-A2CA-26E4BBD99C06}">
      <dgm:prSet/>
      <dgm:spPr/>
      <dgm:t>
        <a:bodyPr/>
        <a:lstStyle/>
        <a:p>
          <a:endParaRPr lang="es-PE"/>
        </a:p>
      </dgm:t>
    </dgm:pt>
    <dgm:pt modelId="{C7A1C283-E782-4EFD-9DDC-BB6B864BD065}" type="sibTrans" cxnId="{28BF6EF3-B999-4865-A2CA-26E4BBD99C06}">
      <dgm:prSet/>
      <dgm:spPr/>
      <dgm:t>
        <a:bodyPr/>
        <a:lstStyle/>
        <a:p>
          <a:endParaRPr lang="es-PE"/>
        </a:p>
      </dgm:t>
    </dgm:pt>
    <dgm:pt modelId="{AFCD019B-78A2-4D61-85D1-AE7F6B00D0EC}">
      <dgm:prSet phldrT="[Texto]" custT="1"/>
      <dgm:spPr>
        <a:solidFill>
          <a:srgbClr val="CCFF99">
            <a:alpha val="90000"/>
          </a:srgbClr>
        </a:solidFill>
      </dgm:spPr>
      <dgm:t>
        <a:bodyPr/>
        <a:lstStyle/>
        <a:p>
          <a:r>
            <a:rPr lang="es-PE" sz="1600" dirty="0" smtClean="0">
              <a:solidFill>
                <a:srgbClr val="002060"/>
              </a:solidFill>
            </a:rPr>
            <a:t>Etc.</a:t>
          </a:r>
          <a:endParaRPr lang="es-PE" sz="1600" dirty="0">
            <a:solidFill>
              <a:srgbClr val="002060"/>
            </a:solidFill>
          </a:endParaRPr>
        </a:p>
      </dgm:t>
    </dgm:pt>
    <dgm:pt modelId="{DEA04353-BAE8-420F-BC36-D9D1120CBDE7}" type="parTrans" cxnId="{DB05057B-A454-4D7D-8E6D-F2F99423381E}">
      <dgm:prSet/>
      <dgm:spPr/>
      <dgm:t>
        <a:bodyPr/>
        <a:lstStyle/>
        <a:p>
          <a:endParaRPr lang="es-PE"/>
        </a:p>
      </dgm:t>
    </dgm:pt>
    <dgm:pt modelId="{0F9927E0-BCE0-499D-B3B7-64B784A496BD}" type="sibTrans" cxnId="{DB05057B-A454-4D7D-8E6D-F2F99423381E}">
      <dgm:prSet/>
      <dgm:spPr/>
      <dgm:t>
        <a:bodyPr/>
        <a:lstStyle/>
        <a:p>
          <a:endParaRPr lang="es-PE"/>
        </a:p>
      </dgm:t>
    </dgm:pt>
    <dgm:pt modelId="{EB66965E-F32A-4965-8752-6025CB274CFD}" type="pres">
      <dgm:prSet presAssocID="{E08E5C39-B5C2-4505-9805-A49EE141B1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B48AAC9-A06E-463A-9524-0620B7F3F0FA}" type="pres">
      <dgm:prSet presAssocID="{9C9024AE-BC10-4B44-A8D7-3DC7BE1A9B31}" presName="linNode" presStyleCnt="0"/>
      <dgm:spPr/>
    </dgm:pt>
    <dgm:pt modelId="{B965EA62-19E7-45AE-9F4B-E8A46DEFBDFC}" type="pres">
      <dgm:prSet presAssocID="{9C9024AE-BC10-4B44-A8D7-3DC7BE1A9B31}" presName="parentText" presStyleLbl="node1" presStyleIdx="0" presStyleCnt="2" custScaleX="70517" custLinFactNeighborX="-154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E0F5E8-A71B-4AE6-A0D5-9B0B81C3D20D}" type="pres">
      <dgm:prSet presAssocID="{9C9024AE-BC10-4B44-A8D7-3DC7BE1A9B31}" presName="descendantText" presStyleLbl="alignAccFollowNode1" presStyleIdx="0" presStyleCnt="2" custScaleX="116584" custScaleY="11507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AECBCA-A4F7-4092-A8E9-8839DFFA9059}" type="pres">
      <dgm:prSet presAssocID="{47EA0A6C-D63B-4E4B-99F3-FF082455AE9E}" presName="sp" presStyleCnt="0"/>
      <dgm:spPr/>
    </dgm:pt>
    <dgm:pt modelId="{B280946A-5AE9-426B-9DE3-C4E601B7C9C5}" type="pres">
      <dgm:prSet presAssocID="{8DD195DF-7613-4668-929C-CEE964351249}" presName="linNode" presStyleCnt="0"/>
      <dgm:spPr/>
    </dgm:pt>
    <dgm:pt modelId="{E2F7A771-D70D-454B-91A2-05CE2744B752}" type="pres">
      <dgm:prSet presAssocID="{8DD195DF-7613-4668-929C-CEE964351249}" presName="parentText" presStyleLbl="node1" presStyleIdx="1" presStyleCnt="2" custScaleX="7051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6B1604-FD3A-4630-9527-B199AF18AE89}" type="pres">
      <dgm:prSet presAssocID="{8DD195DF-7613-4668-929C-CEE964351249}" presName="descendantText" presStyleLbl="alignAccFollowNode1" presStyleIdx="1" presStyleCnt="2" custScaleX="116584" custScaleY="11507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2991F3B-E990-47A9-A94C-BF3AD53E880F}" srcId="{9C9024AE-BC10-4B44-A8D7-3DC7BE1A9B31}" destId="{5071A47D-195C-4054-8F82-9F535EE0B8BA}" srcOrd="2" destOrd="0" parTransId="{A5C2A35D-524D-4418-8D42-224271CA66AE}" sibTransId="{5DF6F157-0454-4F76-BA25-C4C808B7CB4C}"/>
    <dgm:cxn modelId="{A9668868-9432-47DF-BBA2-3A09AFC636F5}" srcId="{8DD195DF-7613-4668-929C-CEE964351249}" destId="{9484A57B-2803-4AA1-82B4-5BCC6A56B7F5}" srcOrd="4" destOrd="0" parTransId="{C969B018-DD4A-4680-B615-724062A352C5}" sibTransId="{CC8C6562-45C4-466A-B10E-641212B80D08}"/>
    <dgm:cxn modelId="{C150EDC8-35E0-4106-A835-097607D7054A}" type="presOf" srcId="{E08E5C39-B5C2-4505-9805-A49EE141B15A}" destId="{EB66965E-F32A-4965-8752-6025CB274CFD}" srcOrd="0" destOrd="0" presId="urn:microsoft.com/office/officeart/2005/8/layout/vList5"/>
    <dgm:cxn modelId="{F1361E12-6455-4B70-8A9C-7766E1A13D65}" srcId="{9C9024AE-BC10-4B44-A8D7-3DC7BE1A9B31}" destId="{036AF7AB-B618-42B4-9E6C-44C2BA291471}" srcOrd="0" destOrd="0" parTransId="{94EB9DB3-6EF7-4C17-B80A-C1089ACBEAF3}" sibTransId="{2DA87711-5F2E-4ED7-B1BA-9DACA67FABAC}"/>
    <dgm:cxn modelId="{E5E237BC-6A09-41EE-858C-27C325F51633}" type="presOf" srcId="{7DD56D2B-D9DD-4E8F-8068-7218582D247D}" destId="{6CE0F5E8-A71B-4AE6-A0D5-9B0B81C3D20D}" srcOrd="0" destOrd="1" presId="urn:microsoft.com/office/officeart/2005/8/layout/vList5"/>
    <dgm:cxn modelId="{F421F703-BC77-46B6-878D-2989BC2A7D9B}" type="presOf" srcId="{D1FA3DF4-1B95-4073-8A71-C48B82EDADA3}" destId="{6CE0F5E8-A71B-4AE6-A0D5-9B0B81C3D20D}" srcOrd="0" destOrd="6" presId="urn:microsoft.com/office/officeart/2005/8/layout/vList5"/>
    <dgm:cxn modelId="{6CD83346-7F1A-44D3-83A1-18D4A79F2678}" type="presOf" srcId="{DBB01B26-09C2-488C-9BC3-CA75086DC803}" destId="{296B1604-FD3A-4630-9527-B199AF18AE89}" srcOrd="0" destOrd="6" presId="urn:microsoft.com/office/officeart/2005/8/layout/vList5"/>
    <dgm:cxn modelId="{9ABAA63C-4EF1-4897-8C4C-5A54B4CA1DA1}" srcId="{E08E5C39-B5C2-4505-9805-A49EE141B15A}" destId="{8DD195DF-7613-4668-929C-CEE964351249}" srcOrd="1" destOrd="0" parTransId="{92FD3A15-5E31-4413-9C06-E29624FC47C6}" sibTransId="{7D9C13AF-DA5F-44EC-876F-657B7C1E4DB1}"/>
    <dgm:cxn modelId="{0F7C50E4-E8A7-409B-AFE0-743B59261416}" type="presOf" srcId="{8DD195DF-7613-4668-929C-CEE964351249}" destId="{E2F7A771-D70D-454B-91A2-05CE2744B752}" srcOrd="0" destOrd="0" presId="urn:microsoft.com/office/officeart/2005/8/layout/vList5"/>
    <dgm:cxn modelId="{0FD096F8-51F8-47F2-ABF5-8A18EE79BE7A}" type="presOf" srcId="{5A7B101B-97FA-4473-8F14-9C4CB027E752}" destId="{6CE0F5E8-A71B-4AE6-A0D5-9B0B81C3D20D}" srcOrd="0" destOrd="3" presId="urn:microsoft.com/office/officeart/2005/8/layout/vList5"/>
    <dgm:cxn modelId="{DB05057B-A454-4D7D-8E6D-F2F99423381E}" srcId="{9C9024AE-BC10-4B44-A8D7-3DC7BE1A9B31}" destId="{AFCD019B-78A2-4D61-85D1-AE7F6B00D0EC}" srcOrd="7" destOrd="0" parTransId="{DEA04353-BAE8-420F-BC36-D9D1120CBDE7}" sibTransId="{0F9927E0-BCE0-499D-B3B7-64B784A496BD}"/>
    <dgm:cxn modelId="{44334035-C325-4EC6-BC6D-979A744DDB1D}" srcId="{8DD195DF-7613-4668-929C-CEE964351249}" destId="{603A11C3-5E27-45E0-948E-0E635BFB21D0}" srcOrd="5" destOrd="0" parTransId="{14907745-21E6-4993-B876-BA9C64B9F2D5}" sibTransId="{33B26070-3B00-4A0C-97EE-0CAE2E0C7865}"/>
    <dgm:cxn modelId="{1D8210BE-33F1-45BB-9E37-DE72192E8EB6}" type="presOf" srcId="{AFCD019B-78A2-4D61-85D1-AE7F6B00D0EC}" destId="{6CE0F5E8-A71B-4AE6-A0D5-9B0B81C3D20D}" srcOrd="0" destOrd="7" presId="urn:microsoft.com/office/officeart/2005/8/layout/vList5"/>
    <dgm:cxn modelId="{3E60E03D-AD04-4128-A7B2-2320D98D0997}" srcId="{8DD195DF-7613-4668-929C-CEE964351249}" destId="{2B7AEAE4-0033-47E1-B106-4BF052CBCDF2}" srcOrd="3" destOrd="0" parTransId="{51EFFD24-F493-4D13-A2CD-E5CAAD375BC6}" sibTransId="{A7A3548D-4EEE-4A27-B025-130E4F146AA9}"/>
    <dgm:cxn modelId="{9ACBC085-2D34-4218-BD98-ED3E342FD8F2}" srcId="{9C9024AE-BC10-4B44-A8D7-3DC7BE1A9B31}" destId="{7DD56D2B-D9DD-4E8F-8068-7218582D247D}" srcOrd="1" destOrd="0" parTransId="{50A0AC10-4CA2-433D-BC00-EFFAB15C03EB}" sibTransId="{8F6B855A-FA17-4DEC-BC47-5215BBA591C0}"/>
    <dgm:cxn modelId="{AC6BAE9A-DCCB-48E3-B5F1-FB86EB54EC06}" srcId="{9C9024AE-BC10-4B44-A8D7-3DC7BE1A9B31}" destId="{080F5E6F-A322-4C26-BFAF-D8535A356E6B}" srcOrd="4" destOrd="0" parTransId="{4A65852E-1A85-4F80-A820-B07A3342D13F}" sibTransId="{B92F0D1C-DF0A-439F-B361-799646021C48}"/>
    <dgm:cxn modelId="{5987D3B9-6AA1-4F7D-9989-0AD2F489BB6B}" type="presOf" srcId="{603A11C3-5E27-45E0-948E-0E635BFB21D0}" destId="{296B1604-FD3A-4630-9527-B199AF18AE89}" srcOrd="0" destOrd="5" presId="urn:microsoft.com/office/officeart/2005/8/layout/vList5"/>
    <dgm:cxn modelId="{796B2BDA-F46A-48B1-8A00-B75BB574C691}" type="presOf" srcId="{9C9024AE-BC10-4B44-A8D7-3DC7BE1A9B31}" destId="{B965EA62-19E7-45AE-9F4B-E8A46DEFBDFC}" srcOrd="0" destOrd="0" presId="urn:microsoft.com/office/officeart/2005/8/layout/vList5"/>
    <dgm:cxn modelId="{1ABFA710-B68F-45C6-933F-E9B8CBB51BC2}" srcId="{8DD195DF-7613-4668-929C-CEE964351249}" destId="{B5EC2C1A-EB5B-4F52-811B-F9C51F3C66B3}" srcOrd="2" destOrd="0" parTransId="{215FA1D8-05F5-473F-BC50-063C6A8F97D1}" sibTransId="{31703C11-74B9-4F4A-9281-06C41EF1150A}"/>
    <dgm:cxn modelId="{66A06BC6-95FA-49EC-9737-84015335FC24}" type="presOf" srcId="{D8116BC5-AC1A-45FB-A096-14A73890E1FB}" destId="{6CE0F5E8-A71B-4AE6-A0D5-9B0B81C3D20D}" srcOrd="0" destOrd="5" presId="urn:microsoft.com/office/officeart/2005/8/layout/vList5"/>
    <dgm:cxn modelId="{9387321E-EE66-4C9A-929D-7CB25F39161C}" type="presOf" srcId="{B5EC2C1A-EB5B-4F52-811B-F9C51F3C66B3}" destId="{296B1604-FD3A-4630-9527-B199AF18AE89}" srcOrd="0" destOrd="2" presId="urn:microsoft.com/office/officeart/2005/8/layout/vList5"/>
    <dgm:cxn modelId="{70CA3F45-24F1-4EA3-8832-8A5239CB8B4E}" type="presOf" srcId="{036AF7AB-B618-42B4-9E6C-44C2BA291471}" destId="{6CE0F5E8-A71B-4AE6-A0D5-9B0B81C3D20D}" srcOrd="0" destOrd="0" presId="urn:microsoft.com/office/officeart/2005/8/layout/vList5"/>
    <dgm:cxn modelId="{4B9BF645-3366-4F10-BB92-68EF89417F04}" type="presOf" srcId="{080F5E6F-A322-4C26-BFAF-D8535A356E6B}" destId="{6CE0F5E8-A71B-4AE6-A0D5-9B0B81C3D20D}" srcOrd="0" destOrd="4" presId="urn:microsoft.com/office/officeart/2005/8/layout/vList5"/>
    <dgm:cxn modelId="{73387B6D-E54D-4571-9FB9-37E7097EDBE1}" type="presOf" srcId="{2B7AEAE4-0033-47E1-B106-4BF052CBCDF2}" destId="{296B1604-FD3A-4630-9527-B199AF18AE89}" srcOrd="0" destOrd="3" presId="urn:microsoft.com/office/officeart/2005/8/layout/vList5"/>
    <dgm:cxn modelId="{0F8886AD-59DD-4511-B972-DF79E7DC65CE}" srcId="{9C9024AE-BC10-4B44-A8D7-3DC7BE1A9B31}" destId="{D8116BC5-AC1A-45FB-A096-14A73890E1FB}" srcOrd="5" destOrd="0" parTransId="{7CD93624-12AD-4D1C-B1EE-41909FA33F7B}" sibTransId="{E974A1E9-6E03-4452-AFBD-B7A3B38E0ED2}"/>
    <dgm:cxn modelId="{EC8FB9A6-53D6-4725-95A0-E8A6B4127681}" type="presOf" srcId="{5071A47D-195C-4054-8F82-9F535EE0B8BA}" destId="{6CE0F5E8-A71B-4AE6-A0D5-9B0B81C3D20D}" srcOrd="0" destOrd="2" presId="urn:microsoft.com/office/officeart/2005/8/layout/vList5"/>
    <dgm:cxn modelId="{B2574DE2-D32D-468B-AC09-0BBE6C691839}" srcId="{8DD195DF-7613-4668-929C-CEE964351249}" destId="{B6A714E4-965A-4B2C-9AB7-6CC9A1C6E4F9}" srcOrd="1" destOrd="0" parTransId="{F2A5BCFE-A7EA-4989-AA44-2549C65E170C}" sibTransId="{EAAFE5CE-03B9-4557-86B8-3442BF607B55}"/>
    <dgm:cxn modelId="{EFC585D8-8BE6-4E74-B034-54ABD81374B1}" srcId="{8DD195DF-7613-4668-929C-CEE964351249}" destId="{C7315C65-A88A-4878-BF06-1BAB12D3A543}" srcOrd="0" destOrd="0" parTransId="{CDCC02A3-8F2C-448C-9678-8724A690D7A9}" sibTransId="{9CC927BC-C526-4BB1-8127-AB5A2033EEC8}"/>
    <dgm:cxn modelId="{D8ECAF5A-D27B-4F96-9002-C97DDD75F837}" type="presOf" srcId="{B6A714E4-965A-4B2C-9AB7-6CC9A1C6E4F9}" destId="{296B1604-FD3A-4630-9527-B199AF18AE89}" srcOrd="0" destOrd="1" presId="urn:microsoft.com/office/officeart/2005/8/layout/vList5"/>
    <dgm:cxn modelId="{95886369-2876-45BF-8807-AB6AD0A4C051}" srcId="{9C9024AE-BC10-4B44-A8D7-3DC7BE1A9B31}" destId="{5A7B101B-97FA-4473-8F14-9C4CB027E752}" srcOrd="3" destOrd="0" parTransId="{06B8B044-6BDC-49FB-A93C-AB92A8858E80}" sibTransId="{C4380DBF-37AA-4332-941E-F51C8DAEE00B}"/>
    <dgm:cxn modelId="{C720A66E-8CAD-4386-B5F0-CFE650FAE80E}" srcId="{E08E5C39-B5C2-4505-9805-A49EE141B15A}" destId="{9C9024AE-BC10-4B44-A8D7-3DC7BE1A9B31}" srcOrd="0" destOrd="0" parTransId="{424AF551-998E-4CF6-9A0C-CF4DEBA55128}" sibTransId="{47EA0A6C-D63B-4E4B-99F3-FF082455AE9E}"/>
    <dgm:cxn modelId="{40F66FD6-FAC9-4776-B38E-EA31EC9CC872}" srcId="{9C9024AE-BC10-4B44-A8D7-3DC7BE1A9B31}" destId="{D1FA3DF4-1B95-4073-8A71-C48B82EDADA3}" srcOrd="6" destOrd="0" parTransId="{28CCA7BF-83E7-4EF0-BE61-AA26AF83EA27}" sibTransId="{6CF93312-BAFB-4879-A064-FD4440394022}"/>
    <dgm:cxn modelId="{28BF6EF3-B999-4865-A2CA-26E4BBD99C06}" srcId="{8DD195DF-7613-4668-929C-CEE964351249}" destId="{DBB01B26-09C2-488C-9BC3-CA75086DC803}" srcOrd="6" destOrd="0" parTransId="{8D0FC3F7-101B-4DDE-9AA9-33190B1F0FFD}" sibTransId="{C7A1C283-E782-4EFD-9DDC-BB6B864BD065}"/>
    <dgm:cxn modelId="{8E477EF0-A20A-4CE0-B80E-88AC82565322}" type="presOf" srcId="{C7315C65-A88A-4878-BF06-1BAB12D3A543}" destId="{296B1604-FD3A-4630-9527-B199AF18AE89}" srcOrd="0" destOrd="0" presId="urn:microsoft.com/office/officeart/2005/8/layout/vList5"/>
    <dgm:cxn modelId="{54B23DA6-90DB-4961-AB4C-FC33AFA86522}" type="presOf" srcId="{9484A57B-2803-4AA1-82B4-5BCC6A56B7F5}" destId="{296B1604-FD3A-4630-9527-B199AF18AE89}" srcOrd="0" destOrd="4" presId="urn:microsoft.com/office/officeart/2005/8/layout/vList5"/>
    <dgm:cxn modelId="{3394C9F6-21BE-445D-BA8D-88FF25B22E39}" type="presParOf" srcId="{EB66965E-F32A-4965-8752-6025CB274CFD}" destId="{0B48AAC9-A06E-463A-9524-0620B7F3F0FA}" srcOrd="0" destOrd="0" presId="urn:microsoft.com/office/officeart/2005/8/layout/vList5"/>
    <dgm:cxn modelId="{562783B5-CA38-4E3D-A3A0-A4F1204E7839}" type="presParOf" srcId="{0B48AAC9-A06E-463A-9524-0620B7F3F0FA}" destId="{B965EA62-19E7-45AE-9F4B-E8A46DEFBDFC}" srcOrd="0" destOrd="0" presId="urn:microsoft.com/office/officeart/2005/8/layout/vList5"/>
    <dgm:cxn modelId="{15B1D359-3D16-4946-B079-F22DA87E9BD7}" type="presParOf" srcId="{0B48AAC9-A06E-463A-9524-0620B7F3F0FA}" destId="{6CE0F5E8-A71B-4AE6-A0D5-9B0B81C3D20D}" srcOrd="1" destOrd="0" presId="urn:microsoft.com/office/officeart/2005/8/layout/vList5"/>
    <dgm:cxn modelId="{1B039F96-9FC9-4595-B17E-CB2D3451F157}" type="presParOf" srcId="{EB66965E-F32A-4965-8752-6025CB274CFD}" destId="{98AECBCA-A4F7-4092-A8E9-8839DFFA9059}" srcOrd="1" destOrd="0" presId="urn:microsoft.com/office/officeart/2005/8/layout/vList5"/>
    <dgm:cxn modelId="{AE51C039-6215-4343-806A-64AAD479F0B9}" type="presParOf" srcId="{EB66965E-F32A-4965-8752-6025CB274CFD}" destId="{B280946A-5AE9-426B-9DE3-C4E601B7C9C5}" srcOrd="2" destOrd="0" presId="urn:microsoft.com/office/officeart/2005/8/layout/vList5"/>
    <dgm:cxn modelId="{D34760C9-DE3A-4858-8EC5-C1F63429D07D}" type="presParOf" srcId="{B280946A-5AE9-426B-9DE3-C4E601B7C9C5}" destId="{E2F7A771-D70D-454B-91A2-05CE2744B752}" srcOrd="0" destOrd="0" presId="urn:microsoft.com/office/officeart/2005/8/layout/vList5"/>
    <dgm:cxn modelId="{F39336A6-3D98-4971-AE83-2FF385890D98}" type="presParOf" srcId="{B280946A-5AE9-426B-9DE3-C4E601B7C9C5}" destId="{296B1604-FD3A-4630-9527-B199AF18AE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14668-226D-4E69-B60D-EDBF04A8720D}" type="doc">
      <dgm:prSet loTypeId="urn:microsoft.com/office/officeart/2005/8/layout/vList5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ES"/>
        </a:p>
      </dgm:t>
    </dgm:pt>
    <dgm:pt modelId="{56F24F35-293E-490D-868A-804455C72893}">
      <dgm:prSet phldrT="[Texto]"/>
      <dgm:spPr/>
      <dgm:t>
        <a:bodyPr/>
        <a:lstStyle/>
        <a:p>
          <a:r>
            <a:rPr lang="es-ES" dirty="0" smtClean="0"/>
            <a:t>Complejidad</a:t>
          </a:r>
          <a:endParaRPr lang="es-ES" dirty="0"/>
        </a:p>
      </dgm:t>
    </dgm:pt>
    <dgm:pt modelId="{8A4AED3D-5758-4F46-A20A-EB24FEA0562F}" type="parTrans" cxnId="{815513FD-FAAF-4896-82C7-C6CB1A64D413}">
      <dgm:prSet/>
      <dgm:spPr/>
      <dgm:t>
        <a:bodyPr/>
        <a:lstStyle/>
        <a:p>
          <a:endParaRPr lang="es-ES"/>
        </a:p>
      </dgm:t>
    </dgm:pt>
    <dgm:pt modelId="{0DADBF48-5FDB-49BB-A7EC-B55765D7562B}" type="sibTrans" cxnId="{815513FD-FAAF-4896-82C7-C6CB1A64D413}">
      <dgm:prSet/>
      <dgm:spPr/>
      <dgm:t>
        <a:bodyPr/>
        <a:lstStyle/>
        <a:p>
          <a:endParaRPr lang="es-ES"/>
        </a:p>
      </dgm:t>
    </dgm:pt>
    <dgm:pt modelId="{3CDF43C5-1D64-4128-854E-2B2CFEAD045B}">
      <dgm:prSet phldrT="[Texto]" custT="1"/>
      <dgm:spPr/>
      <dgm:t>
        <a:bodyPr/>
        <a:lstStyle/>
        <a:p>
          <a:pPr algn="just"/>
          <a:r>
            <a:rPr lang="es-ES" sz="1400" dirty="0" smtClean="0"/>
            <a:t>Métricas que definen la medición de la complejidad: volumen, tamaño, anidaciones, y configuración.</a:t>
          </a:r>
          <a:endParaRPr lang="es-ES" sz="1400" dirty="0"/>
        </a:p>
      </dgm:t>
    </dgm:pt>
    <dgm:pt modelId="{4B920FE6-3F93-4451-A4EB-43C9CBAB3E71}" type="parTrans" cxnId="{2B4EE7E4-326C-4D0A-8483-2789E53F6162}">
      <dgm:prSet/>
      <dgm:spPr/>
      <dgm:t>
        <a:bodyPr/>
        <a:lstStyle/>
        <a:p>
          <a:endParaRPr lang="es-ES"/>
        </a:p>
      </dgm:t>
    </dgm:pt>
    <dgm:pt modelId="{9E406FF1-B2E6-4400-AE76-1C38CFE3CA17}" type="sibTrans" cxnId="{2B4EE7E4-326C-4D0A-8483-2789E53F6162}">
      <dgm:prSet/>
      <dgm:spPr/>
      <dgm:t>
        <a:bodyPr/>
        <a:lstStyle/>
        <a:p>
          <a:endParaRPr lang="es-ES"/>
        </a:p>
      </dgm:t>
    </dgm:pt>
    <dgm:pt modelId="{6CA5C959-4268-43A4-8E1F-30A2BB01D1F3}">
      <dgm:prSet phldrT="[Texto]"/>
      <dgm:spPr/>
      <dgm:t>
        <a:bodyPr/>
        <a:lstStyle/>
        <a:p>
          <a:r>
            <a:rPr lang="es-ES" dirty="0" smtClean="0"/>
            <a:t>Calidad</a:t>
          </a:r>
          <a:endParaRPr lang="es-ES" dirty="0"/>
        </a:p>
      </dgm:t>
    </dgm:pt>
    <dgm:pt modelId="{17E15938-DFAB-4DA2-BE1F-45BDB0436CED}" type="parTrans" cxnId="{54621CAE-2096-4689-98B7-29EB1713BC8C}">
      <dgm:prSet/>
      <dgm:spPr/>
      <dgm:t>
        <a:bodyPr/>
        <a:lstStyle/>
        <a:p>
          <a:endParaRPr lang="es-ES"/>
        </a:p>
      </dgm:t>
    </dgm:pt>
    <dgm:pt modelId="{BAC65E4E-21D5-4FC6-AAB0-4A6694DAF561}" type="sibTrans" cxnId="{54621CAE-2096-4689-98B7-29EB1713BC8C}">
      <dgm:prSet/>
      <dgm:spPr/>
      <dgm:t>
        <a:bodyPr/>
        <a:lstStyle/>
        <a:p>
          <a:endParaRPr lang="es-ES"/>
        </a:p>
      </dgm:t>
    </dgm:pt>
    <dgm:pt modelId="{89850352-8D89-4D49-80EB-CA8D4272B7D2}">
      <dgm:prSet phldrT="[Texto]" custT="1"/>
      <dgm:spPr/>
      <dgm:t>
        <a:bodyPr/>
        <a:lstStyle/>
        <a:p>
          <a:pPr algn="just"/>
          <a:r>
            <a:rPr lang="es-ES" sz="1400" dirty="0" smtClean="0"/>
            <a:t>Métricas que definen la calidad del software: exactitud, estructuración o modularidad, pruebas, mantenimiento.</a:t>
          </a:r>
          <a:endParaRPr lang="es-ES" sz="1400" dirty="0"/>
        </a:p>
      </dgm:t>
    </dgm:pt>
    <dgm:pt modelId="{2CA99BE9-F765-403F-8075-5E6C388BE87A}" type="parTrans" cxnId="{A7035C2A-7D94-446E-B54D-0E8E57677478}">
      <dgm:prSet/>
      <dgm:spPr/>
      <dgm:t>
        <a:bodyPr/>
        <a:lstStyle/>
        <a:p>
          <a:endParaRPr lang="es-ES"/>
        </a:p>
      </dgm:t>
    </dgm:pt>
    <dgm:pt modelId="{874A99A7-667B-43C6-9C53-F95442ABC2D3}" type="sibTrans" cxnId="{A7035C2A-7D94-446E-B54D-0E8E57677478}">
      <dgm:prSet/>
      <dgm:spPr/>
      <dgm:t>
        <a:bodyPr/>
        <a:lstStyle/>
        <a:p>
          <a:endParaRPr lang="es-ES"/>
        </a:p>
      </dgm:t>
    </dgm:pt>
    <dgm:pt modelId="{1B65B4BF-5EB9-467E-8EC6-D1DEA1FC385A}">
      <dgm:prSet phldrT="[Texto]"/>
      <dgm:spPr/>
      <dgm:t>
        <a:bodyPr/>
        <a:lstStyle/>
        <a:p>
          <a:r>
            <a:rPr lang="es-ES" dirty="0" smtClean="0"/>
            <a:t>Competencia</a:t>
          </a:r>
          <a:endParaRPr lang="es-ES" dirty="0"/>
        </a:p>
      </dgm:t>
    </dgm:pt>
    <dgm:pt modelId="{F22107DC-8BC7-4046-9AE1-494F56D2B82A}" type="parTrans" cxnId="{931E3C17-09F4-4380-8719-20412442934F}">
      <dgm:prSet/>
      <dgm:spPr/>
      <dgm:t>
        <a:bodyPr/>
        <a:lstStyle/>
        <a:p>
          <a:endParaRPr lang="es-ES"/>
        </a:p>
      </dgm:t>
    </dgm:pt>
    <dgm:pt modelId="{C2D62E03-3193-4848-91F7-0102E2F67F53}" type="sibTrans" cxnId="{931E3C17-09F4-4380-8719-20412442934F}">
      <dgm:prSet/>
      <dgm:spPr/>
      <dgm:t>
        <a:bodyPr/>
        <a:lstStyle/>
        <a:p>
          <a:endParaRPr lang="es-ES"/>
        </a:p>
      </dgm:t>
    </dgm:pt>
    <dgm:pt modelId="{52B6E035-AAED-4B0F-A576-67A10D4810DD}">
      <dgm:prSet phldrT="[Texto]" custT="1"/>
      <dgm:spPr/>
      <dgm:t>
        <a:bodyPr/>
        <a:lstStyle/>
        <a:p>
          <a:pPr algn="just"/>
          <a:r>
            <a:rPr lang="es-ES" sz="1400" dirty="0" smtClean="0"/>
            <a:t>Métricas que intentan valorar o medir las actividades de productividad de los programadores con respecto a su certeza, rapidez, eficiencia y competencia</a:t>
          </a:r>
          <a:endParaRPr lang="es-ES" sz="1400" dirty="0"/>
        </a:p>
      </dgm:t>
    </dgm:pt>
    <dgm:pt modelId="{220C2785-A1F5-4EE0-B844-B30E1E4E0786}" type="parTrans" cxnId="{ECF781CD-CB43-45EC-BA45-29623D95574F}">
      <dgm:prSet/>
      <dgm:spPr/>
      <dgm:t>
        <a:bodyPr/>
        <a:lstStyle/>
        <a:p>
          <a:endParaRPr lang="es-ES"/>
        </a:p>
      </dgm:t>
    </dgm:pt>
    <dgm:pt modelId="{9E694824-EAFB-4362-AF1C-C9EB7D943E19}" type="sibTrans" cxnId="{ECF781CD-CB43-45EC-BA45-29623D95574F}">
      <dgm:prSet/>
      <dgm:spPr/>
      <dgm:t>
        <a:bodyPr/>
        <a:lstStyle/>
        <a:p>
          <a:endParaRPr lang="es-ES"/>
        </a:p>
      </dgm:t>
    </dgm:pt>
    <dgm:pt modelId="{1E73A11C-C244-4E74-A0E3-5BE153FE2D22}">
      <dgm:prSet phldrT="[Texto]"/>
      <dgm:spPr/>
      <dgm:t>
        <a:bodyPr/>
        <a:lstStyle/>
        <a:p>
          <a:r>
            <a:rPr lang="es-ES" dirty="0" smtClean="0"/>
            <a:t>Desempeño</a:t>
          </a:r>
          <a:endParaRPr lang="es-ES" dirty="0"/>
        </a:p>
      </dgm:t>
    </dgm:pt>
    <dgm:pt modelId="{F72101A2-0AF1-47B6-A0CC-5FBC82F4445D}" type="parTrans" cxnId="{22A4CE56-5C7B-4A02-80FA-F729F1F6CC49}">
      <dgm:prSet/>
      <dgm:spPr/>
      <dgm:t>
        <a:bodyPr/>
        <a:lstStyle/>
        <a:p>
          <a:endParaRPr lang="es-ES"/>
        </a:p>
      </dgm:t>
    </dgm:pt>
    <dgm:pt modelId="{2B07FE2E-B024-44AD-8DF1-DAA9D82B8E1B}" type="sibTrans" cxnId="{22A4CE56-5C7B-4A02-80FA-F729F1F6CC49}">
      <dgm:prSet/>
      <dgm:spPr/>
      <dgm:t>
        <a:bodyPr/>
        <a:lstStyle/>
        <a:p>
          <a:endParaRPr lang="es-ES"/>
        </a:p>
      </dgm:t>
    </dgm:pt>
    <dgm:pt modelId="{448D6649-F757-47E7-B428-386EE66B6405}">
      <dgm:prSet phldrT="[Texto]" custT="1"/>
      <dgm:spPr/>
      <dgm:t>
        <a:bodyPr/>
        <a:lstStyle/>
        <a:p>
          <a:pPr algn="just"/>
          <a:r>
            <a:rPr lang="es-ES" sz="1400" dirty="0" smtClean="0"/>
            <a:t>Métricas de experimentación y de preferencia: estilo de código, convenciones, limitaciones, etc.</a:t>
          </a:r>
          <a:endParaRPr lang="es-ES" sz="1400" dirty="0"/>
        </a:p>
      </dgm:t>
    </dgm:pt>
    <dgm:pt modelId="{304A883B-AEE0-435F-9731-91EC3E1C8E61}" type="parTrans" cxnId="{E207A5BE-B44D-439F-A6F8-79E649332C3F}">
      <dgm:prSet/>
      <dgm:spPr/>
      <dgm:t>
        <a:bodyPr/>
        <a:lstStyle/>
        <a:p>
          <a:endParaRPr lang="es-ES"/>
        </a:p>
      </dgm:t>
    </dgm:pt>
    <dgm:pt modelId="{79793732-2B96-4480-A94C-03B7468B4A02}" type="sibTrans" cxnId="{E207A5BE-B44D-439F-A6F8-79E649332C3F}">
      <dgm:prSet/>
      <dgm:spPr/>
      <dgm:t>
        <a:bodyPr/>
        <a:lstStyle/>
        <a:p>
          <a:endParaRPr lang="es-ES"/>
        </a:p>
      </dgm:t>
    </dgm:pt>
    <dgm:pt modelId="{F3FB60EF-F140-4FEC-B080-45457641C5DF}">
      <dgm:prSet phldrT="[Texto]" custT="1"/>
      <dgm:spPr/>
      <dgm:t>
        <a:bodyPr/>
        <a:lstStyle/>
        <a:p>
          <a:pPr algn="just"/>
          <a:r>
            <a:rPr lang="es-ES" sz="1400" dirty="0" smtClean="0"/>
            <a:t>Métricas que miden la conducta de módulos y sistemas de un SW, bajo la supervisión del SO o hardware.</a:t>
          </a:r>
          <a:endParaRPr lang="es-ES" sz="1400" dirty="0"/>
        </a:p>
      </dgm:t>
    </dgm:pt>
    <dgm:pt modelId="{1E6B8AA2-FF56-4A99-AD5C-D14EECEA539C}" type="parTrans" cxnId="{B7842DF4-4F0E-4138-A4C6-DF37A65560DA}">
      <dgm:prSet/>
      <dgm:spPr/>
      <dgm:t>
        <a:bodyPr/>
        <a:lstStyle/>
        <a:p>
          <a:endParaRPr lang="es-ES"/>
        </a:p>
      </dgm:t>
    </dgm:pt>
    <dgm:pt modelId="{F473A8B9-8FBB-48B4-BCEE-60BA0E1AE4B6}" type="sibTrans" cxnId="{B7842DF4-4F0E-4138-A4C6-DF37A65560DA}">
      <dgm:prSet/>
      <dgm:spPr/>
      <dgm:t>
        <a:bodyPr/>
        <a:lstStyle/>
        <a:p>
          <a:endParaRPr lang="es-ES"/>
        </a:p>
      </dgm:t>
    </dgm:pt>
    <dgm:pt modelId="{4E25DD76-6A15-4195-98FA-2C2684643803}">
      <dgm:prSet phldrT="[Texto]"/>
      <dgm:spPr/>
      <dgm:t>
        <a:bodyPr/>
        <a:lstStyle/>
        <a:p>
          <a:r>
            <a:rPr lang="es-ES" dirty="0" smtClean="0"/>
            <a:t>Estilizadas</a:t>
          </a:r>
          <a:endParaRPr lang="es-ES" dirty="0"/>
        </a:p>
      </dgm:t>
    </dgm:pt>
    <dgm:pt modelId="{EFB1F797-C312-4998-A719-DF133ACD4AA7}" type="parTrans" cxnId="{BD5E054A-7EA8-46FF-9B34-6189C80F4B2F}">
      <dgm:prSet/>
      <dgm:spPr/>
      <dgm:t>
        <a:bodyPr/>
        <a:lstStyle/>
        <a:p>
          <a:endParaRPr lang="es-ES"/>
        </a:p>
      </dgm:t>
    </dgm:pt>
    <dgm:pt modelId="{2BF4E7C5-A4A9-4513-8964-B3F6BCD02009}" type="sibTrans" cxnId="{BD5E054A-7EA8-46FF-9B34-6189C80F4B2F}">
      <dgm:prSet/>
      <dgm:spPr/>
      <dgm:t>
        <a:bodyPr/>
        <a:lstStyle/>
        <a:p>
          <a:endParaRPr lang="es-ES"/>
        </a:p>
      </dgm:t>
    </dgm:pt>
    <dgm:pt modelId="{BF50D8C0-33CC-4B33-A4A5-01D42DDD8916}" type="pres">
      <dgm:prSet presAssocID="{19B14668-226D-4E69-B60D-EDBF04A872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460814F-D917-436F-AD25-C2AE62FEFA34}" type="pres">
      <dgm:prSet presAssocID="{56F24F35-293E-490D-868A-804455C72893}" presName="linNode" presStyleCnt="0"/>
      <dgm:spPr/>
    </dgm:pt>
    <dgm:pt modelId="{02C15E21-575D-4839-A852-93D5764A5832}" type="pres">
      <dgm:prSet presAssocID="{56F24F35-293E-490D-868A-804455C7289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3DC2A5-5409-422F-9B9C-A3E5A40691BF}" type="pres">
      <dgm:prSet presAssocID="{56F24F35-293E-490D-868A-804455C7289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A519BF-B189-466C-A46E-B8522769DC2F}" type="pres">
      <dgm:prSet presAssocID="{0DADBF48-5FDB-49BB-A7EC-B55765D7562B}" presName="sp" presStyleCnt="0"/>
      <dgm:spPr/>
    </dgm:pt>
    <dgm:pt modelId="{F70D8007-13A5-4763-9EBF-63B35FE9176A}" type="pres">
      <dgm:prSet presAssocID="{6CA5C959-4268-43A4-8E1F-30A2BB01D1F3}" presName="linNode" presStyleCnt="0"/>
      <dgm:spPr/>
    </dgm:pt>
    <dgm:pt modelId="{73B65E56-11B9-4403-AE10-307F829F7F60}" type="pres">
      <dgm:prSet presAssocID="{6CA5C959-4268-43A4-8E1F-30A2BB01D1F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758458-9682-4622-B36C-3D0C202DE4FC}" type="pres">
      <dgm:prSet presAssocID="{6CA5C959-4268-43A4-8E1F-30A2BB01D1F3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075ED0-153A-4D6D-800C-40C3566E6158}" type="pres">
      <dgm:prSet presAssocID="{BAC65E4E-21D5-4FC6-AAB0-4A6694DAF561}" presName="sp" presStyleCnt="0"/>
      <dgm:spPr/>
    </dgm:pt>
    <dgm:pt modelId="{4BA971F5-6576-45D8-A79D-05EA26852397}" type="pres">
      <dgm:prSet presAssocID="{1B65B4BF-5EB9-467E-8EC6-D1DEA1FC385A}" presName="linNode" presStyleCnt="0"/>
      <dgm:spPr/>
    </dgm:pt>
    <dgm:pt modelId="{5F995736-6126-4C00-896B-421308B52992}" type="pres">
      <dgm:prSet presAssocID="{1B65B4BF-5EB9-467E-8EC6-D1DEA1FC385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683494-3D37-448F-8BC6-F48198D1DCAB}" type="pres">
      <dgm:prSet presAssocID="{1B65B4BF-5EB9-467E-8EC6-D1DEA1FC385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00E0A4-D150-4960-BAB1-7FD5D06A089F}" type="pres">
      <dgm:prSet presAssocID="{C2D62E03-3193-4848-91F7-0102E2F67F53}" presName="sp" presStyleCnt="0"/>
      <dgm:spPr/>
    </dgm:pt>
    <dgm:pt modelId="{813EFE7D-870B-4899-B46A-259D44F727F8}" type="pres">
      <dgm:prSet presAssocID="{1E73A11C-C244-4E74-A0E3-5BE153FE2D22}" presName="linNode" presStyleCnt="0"/>
      <dgm:spPr/>
    </dgm:pt>
    <dgm:pt modelId="{52235D13-E082-4C77-ACA3-49AC1302B5BF}" type="pres">
      <dgm:prSet presAssocID="{1E73A11C-C244-4E74-A0E3-5BE153FE2D2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DBC595F-B1CD-4399-8ACE-00F084EEEBFA}" type="pres">
      <dgm:prSet presAssocID="{1E73A11C-C244-4E74-A0E3-5BE153FE2D2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B0BE85-959C-4CD8-AFEE-6E27DF612904}" type="pres">
      <dgm:prSet presAssocID="{2B07FE2E-B024-44AD-8DF1-DAA9D82B8E1B}" presName="sp" presStyleCnt="0"/>
      <dgm:spPr/>
    </dgm:pt>
    <dgm:pt modelId="{A07AFB8F-8862-435F-A87C-13150D99CFB9}" type="pres">
      <dgm:prSet presAssocID="{4E25DD76-6A15-4195-98FA-2C2684643803}" presName="linNode" presStyleCnt="0"/>
      <dgm:spPr/>
    </dgm:pt>
    <dgm:pt modelId="{27E628DB-89CF-42A6-B360-5C70F6938178}" type="pres">
      <dgm:prSet presAssocID="{4E25DD76-6A15-4195-98FA-2C268464380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A95984-5CE8-479A-819B-831F18AAA280}" type="pres">
      <dgm:prSet presAssocID="{4E25DD76-6A15-4195-98FA-2C268464380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171149-C822-4498-9695-081F07B3778C}" type="presOf" srcId="{4E25DD76-6A15-4195-98FA-2C2684643803}" destId="{27E628DB-89CF-42A6-B360-5C70F6938178}" srcOrd="0" destOrd="0" presId="urn:microsoft.com/office/officeart/2005/8/layout/vList5"/>
    <dgm:cxn modelId="{BD5E054A-7EA8-46FF-9B34-6189C80F4B2F}" srcId="{19B14668-226D-4E69-B60D-EDBF04A8720D}" destId="{4E25DD76-6A15-4195-98FA-2C2684643803}" srcOrd="4" destOrd="0" parTransId="{EFB1F797-C312-4998-A719-DF133ACD4AA7}" sibTransId="{2BF4E7C5-A4A9-4513-8964-B3F6BCD02009}"/>
    <dgm:cxn modelId="{931E3C17-09F4-4380-8719-20412442934F}" srcId="{19B14668-226D-4E69-B60D-EDBF04A8720D}" destId="{1B65B4BF-5EB9-467E-8EC6-D1DEA1FC385A}" srcOrd="2" destOrd="0" parTransId="{F22107DC-8BC7-4046-9AE1-494F56D2B82A}" sibTransId="{C2D62E03-3193-4848-91F7-0102E2F67F53}"/>
    <dgm:cxn modelId="{54621CAE-2096-4689-98B7-29EB1713BC8C}" srcId="{19B14668-226D-4E69-B60D-EDBF04A8720D}" destId="{6CA5C959-4268-43A4-8E1F-30A2BB01D1F3}" srcOrd="1" destOrd="0" parTransId="{17E15938-DFAB-4DA2-BE1F-45BDB0436CED}" sibTransId="{BAC65E4E-21D5-4FC6-AAB0-4A6694DAF561}"/>
    <dgm:cxn modelId="{E207A5BE-B44D-439F-A6F8-79E649332C3F}" srcId="{4E25DD76-6A15-4195-98FA-2C2684643803}" destId="{448D6649-F757-47E7-B428-386EE66B6405}" srcOrd="0" destOrd="0" parTransId="{304A883B-AEE0-435F-9731-91EC3E1C8E61}" sibTransId="{79793732-2B96-4480-A94C-03B7468B4A02}"/>
    <dgm:cxn modelId="{22A4CE56-5C7B-4A02-80FA-F729F1F6CC49}" srcId="{19B14668-226D-4E69-B60D-EDBF04A8720D}" destId="{1E73A11C-C244-4E74-A0E3-5BE153FE2D22}" srcOrd="3" destOrd="0" parTransId="{F72101A2-0AF1-47B6-A0CC-5FBC82F4445D}" sibTransId="{2B07FE2E-B024-44AD-8DF1-DAA9D82B8E1B}"/>
    <dgm:cxn modelId="{33CA37F5-BEC0-4160-AD0F-7F4FA5F7C4DA}" type="presOf" srcId="{19B14668-226D-4E69-B60D-EDBF04A8720D}" destId="{BF50D8C0-33CC-4B33-A4A5-01D42DDD8916}" srcOrd="0" destOrd="0" presId="urn:microsoft.com/office/officeart/2005/8/layout/vList5"/>
    <dgm:cxn modelId="{DD47D14C-B6A0-4107-83A2-CAE1D2118C12}" type="presOf" srcId="{F3FB60EF-F140-4FEC-B080-45457641C5DF}" destId="{CDBC595F-B1CD-4399-8ACE-00F084EEEBFA}" srcOrd="0" destOrd="0" presId="urn:microsoft.com/office/officeart/2005/8/layout/vList5"/>
    <dgm:cxn modelId="{9E6EA693-B4DD-4712-A639-188CD64A8641}" type="presOf" srcId="{3CDF43C5-1D64-4128-854E-2B2CFEAD045B}" destId="{F83DC2A5-5409-422F-9B9C-A3E5A40691BF}" srcOrd="0" destOrd="0" presId="urn:microsoft.com/office/officeart/2005/8/layout/vList5"/>
    <dgm:cxn modelId="{35C2E7B3-6477-4A5B-BBEE-6B304C7544DA}" type="presOf" srcId="{448D6649-F757-47E7-B428-386EE66B6405}" destId="{4AA95984-5CE8-479A-819B-831F18AAA280}" srcOrd="0" destOrd="0" presId="urn:microsoft.com/office/officeart/2005/8/layout/vList5"/>
    <dgm:cxn modelId="{76A5C5E7-62DC-4765-A8C3-E9E2F27B8894}" type="presOf" srcId="{1E73A11C-C244-4E74-A0E3-5BE153FE2D22}" destId="{52235D13-E082-4C77-ACA3-49AC1302B5BF}" srcOrd="0" destOrd="0" presId="urn:microsoft.com/office/officeart/2005/8/layout/vList5"/>
    <dgm:cxn modelId="{D36B629A-02A6-48F6-BA2C-4D398CE1D4F4}" type="presOf" srcId="{52B6E035-AAED-4B0F-A576-67A10D4810DD}" destId="{B7683494-3D37-448F-8BC6-F48198D1DCAB}" srcOrd="0" destOrd="0" presId="urn:microsoft.com/office/officeart/2005/8/layout/vList5"/>
    <dgm:cxn modelId="{6E88194A-3723-4724-B7DB-812081A856B4}" type="presOf" srcId="{56F24F35-293E-490D-868A-804455C72893}" destId="{02C15E21-575D-4839-A852-93D5764A5832}" srcOrd="0" destOrd="0" presId="urn:microsoft.com/office/officeart/2005/8/layout/vList5"/>
    <dgm:cxn modelId="{B7842DF4-4F0E-4138-A4C6-DF37A65560DA}" srcId="{1E73A11C-C244-4E74-A0E3-5BE153FE2D22}" destId="{F3FB60EF-F140-4FEC-B080-45457641C5DF}" srcOrd="0" destOrd="0" parTransId="{1E6B8AA2-FF56-4A99-AD5C-D14EECEA539C}" sibTransId="{F473A8B9-8FBB-48B4-BCEE-60BA0E1AE4B6}"/>
    <dgm:cxn modelId="{2B4EE7E4-326C-4D0A-8483-2789E53F6162}" srcId="{56F24F35-293E-490D-868A-804455C72893}" destId="{3CDF43C5-1D64-4128-854E-2B2CFEAD045B}" srcOrd="0" destOrd="0" parTransId="{4B920FE6-3F93-4451-A4EB-43C9CBAB3E71}" sibTransId="{9E406FF1-B2E6-4400-AE76-1C38CFE3CA17}"/>
    <dgm:cxn modelId="{ECF781CD-CB43-45EC-BA45-29623D95574F}" srcId="{1B65B4BF-5EB9-467E-8EC6-D1DEA1FC385A}" destId="{52B6E035-AAED-4B0F-A576-67A10D4810DD}" srcOrd="0" destOrd="0" parTransId="{220C2785-A1F5-4EE0-B844-B30E1E4E0786}" sibTransId="{9E694824-EAFB-4362-AF1C-C9EB7D943E19}"/>
    <dgm:cxn modelId="{F0ED655C-9199-4642-9CF4-C034F0682806}" type="presOf" srcId="{6CA5C959-4268-43A4-8E1F-30A2BB01D1F3}" destId="{73B65E56-11B9-4403-AE10-307F829F7F60}" srcOrd="0" destOrd="0" presId="urn:microsoft.com/office/officeart/2005/8/layout/vList5"/>
    <dgm:cxn modelId="{9914CBA8-4261-4271-AA6E-76B53319FA05}" type="presOf" srcId="{89850352-8D89-4D49-80EB-CA8D4272B7D2}" destId="{9E758458-9682-4622-B36C-3D0C202DE4FC}" srcOrd="0" destOrd="0" presId="urn:microsoft.com/office/officeart/2005/8/layout/vList5"/>
    <dgm:cxn modelId="{A7035C2A-7D94-446E-B54D-0E8E57677478}" srcId="{6CA5C959-4268-43A4-8E1F-30A2BB01D1F3}" destId="{89850352-8D89-4D49-80EB-CA8D4272B7D2}" srcOrd="0" destOrd="0" parTransId="{2CA99BE9-F765-403F-8075-5E6C388BE87A}" sibTransId="{874A99A7-667B-43C6-9C53-F95442ABC2D3}"/>
    <dgm:cxn modelId="{815513FD-FAAF-4896-82C7-C6CB1A64D413}" srcId="{19B14668-226D-4E69-B60D-EDBF04A8720D}" destId="{56F24F35-293E-490D-868A-804455C72893}" srcOrd="0" destOrd="0" parTransId="{8A4AED3D-5758-4F46-A20A-EB24FEA0562F}" sibTransId="{0DADBF48-5FDB-49BB-A7EC-B55765D7562B}"/>
    <dgm:cxn modelId="{2ADEDDBC-C68A-4869-B33C-04E1A0F8AEAD}" type="presOf" srcId="{1B65B4BF-5EB9-467E-8EC6-D1DEA1FC385A}" destId="{5F995736-6126-4C00-896B-421308B52992}" srcOrd="0" destOrd="0" presId="urn:microsoft.com/office/officeart/2005/8/layout/vList5"/>
    <dgm:cxn modelId="{851780B9-02E9-4BD4-A006-7DBD930B02D6}" type="presParOf" srcId="{BF50D8C0-33CC-4B33-A4A5-01D42DDD8916}" destId="{1460814F-D917-436F-AD25-C2AE62FEFA34}" srcOrd="0" destOrd="0" presId="urn:microsoft.com/office/officeart/2005/8/layout/vList5"/>
    <dgm:cxn modelId="{72CD19F4-131B-4EC5-98CD-C13666B5FAED}" type="presParOf" srcId="{1460814F-D917-436F-AD25-C2AE62FEFA34}" destId="{02C15E21-575D-4839-A852-93D5764A5832}" srcOrd="0" destOrd="0" presId="urn:microsoft.com/office/officeart/2005/8/layout/vList5"/>
    <dgm:cxn modelId="{E29726E7-0B68-48BA-B6CB-4B24C01CC977}" type="presParOf" srcId="{1460814F-D917-436F-AD25-C2AE62FEFA34}" destId="{F83DC2A5-5409-422F-9B9C-A3E5A40691BF}" srcOrd="1" destOrd="0" presId="urn:microsoft.com/office/officeart/2005/8/layout/vList5"/>
    <dgm:cxn modelId="{4F24D317-8956-4BCB-89B2-9E7FF7A3553D}" type="presParOf" srcId="{BF50D8C0-33CC-4B33-A4A5-01D42DDD8916}" destId="{3CA519BF-B189-466C-A46E-B8522769DC2F}" srcOrd="1" destOrd="0" presId="urn:microsoft.com/office/officeart/2005/8/layout/vList5"/>
    <dgm:cxn modelId="{A9117763-CB0F-4279-BF7E-A36BC9D133A8}" type="presParOf" srcId="{BF50D8C0-33CC-4B33-A4A5-01D42DDD8916}" destId="{F70D8007-13A5-4763-9EBF-63B35FE9176A}" srcOrd="2" destOrd="0" presId="urn:microsoft.com/office/officeart/2005/8/layout/vList5"/>
    <dgm:cxn modelId="{73172059-12A1-48C7-8E04-4679219BA9B1}" type="presParOf" srcId="{F70D8007-13A5-4763-9EBF-63B35FE9176A}" destId="{73B65E56-11B9-4403-AE10-307F829F7F60}" srcOrd="0" destOrd="0" presId="urn:microsoft.com/office/officeart/2005/8/layout/vList5"/>
    <dgm:cxn modelId="{61A3789E-E3E8-4F7D-ACBD-6C45A65B49F5}" type="presParOf" srcId="{F70D8007-13A5-4763-9EBF-63B35FE9176A}" destId="{9E758458-9682-4622-B36C-3D0C202DE4FC}" srcOrd="1" destOrd="0" presId="urn:microsoft.com/office/officeart/2005/8/layout/vList5"/>
    <dgm:cxn modelId="{57CD463A-D23D-4196-9727-881709F1685B}" type="presParOf" srcId="{BF50D8C0-33CC-4B33-A4A5-01D42DDD8916}" destId="{5A075ED0-153A-4D6D-800C-40C3566E6158}" srcOrd="3" destOrd="0" presId="urn:microsoft.com/office/officeart/2005/8/layout/vList5"/>
    <dgm:cxn modelId="{709F1741-FA61-4E20-BA08-A563F1887537}" type="presParOf" srcId="{BF50D8C0-33CC-4B33-A4A5-01D42DDD8916}" destId="{4BA971F5-6576-45D8-A79D-05EA26852397}" srcOrd="4" destOrd="0" presId="urn:microsoft.com/office/officeart/2005/8/layout/vList5"/>
    <dgm:cxn modelId="{7B619C2D-9DD0-4D64-ABCA-937AAE504FAE}" type="presParOf" srcId="{4BA971F5-6576-45D8-A79D-05EA26852397}" destId="{5F995736-6126-4C00-896B-421308B52992}" srcOrd="0" destOrd="0" presId="urn:microsoft.com/office/officeart/2005/8/layout/vList5"/>
    <dgm:cxn modelId="{62710B5A-7CD1-4777-A12F-8787E421BAE9}" type="presParOf" srcId="{4BA971F5-6576-45D8-A79D-05EA26852397}" destId="{B7683494-3D37-448F-8BC6-F48198D1DCAB}" srcOrd="1" destOrd="0" presId="urn:microsoft.com/office/officeart/2005/8/layout/vList5"/>
    <dgm:cxn modelId="{329CFA9C-7801-4EA9-BA2D-DCE8809FAB6A}" type="presParOf" srcId="{BF50D8C0-33CC-4B33-A4A5-01D42DDD8916}" destId="{A900E0A4-D150-4960-BAB1-7FD5D06A089F}" srcOrd="5" destOrd="0" presId="urn:microsoft.com/office/officeart/2005/8/layout/vList5"/>
    <dgm:cxn modelId="{FAF5A384-B075-44F4-B608-E0B81529BA6C}" type="presParOf" srcId="{BF50D8C0-33CC-4B33-A4A5-01D42DDD8916}" destId="{813EFE7D-870B-4899-B46A-259D44F727F8}" srcOrd="6" destOrd="0" presId="urn:microsoft.com/office/officeart/2005/8/layout/vList5"/>
    <dgm:cxn modelId="{725F60EC-105B-4982-9F55-54495740ED6F}" type="presParOf" srcId="{813EFE7D-870B-4899-B46A-259D44F727F8}" destId="{52235D13-E082-4C77-ACA3-49AC1302B5BF}" srcOrd="0" destOrd="0" presId="urn:microsoft.com/office/officeart/2005/8/layout/vList5"/>
    <dgm:cxn modelId="{4E8A0AFA-C782-4830-B307-E25A030B810E}" type="presParOf" srcId="{813EFE7D-870B-4899-B46A-259D44F727F8}" destId="{CDBC595F-B1CD-4399-8ACE-00F084EEEBFA}" srcOrd="1" destOrd="0" presId="urn:microsoft.com/office/officeart/2005/8/layout/vList5"/>
    <dgm:cxn modelId="{23561290-5733-4761-89AE-25DE42DFD619}" type="presParOf" srcId="{BF50D8C0-33CC-4B33-A4A5-01D42DDD8916}" destId="{EDB0BE85-959C-4CD8-AFEE-6E27DF612904}" srcOrd="7" destOrd="0" presId="urn:microsoft.com/office/officeart/2005/8/layout/vList5"/>
    <dgm:cxn modelId="{094DAF62-6580-4C34-B13F-A84436767416}" type="presParOf" srcId="{BF50D8C0-33CC-4B33-A4A5-01D42DDD8916}" destId="{A07AFB8F-8862-435F-A87C-13150D99CFB9}" srcOrd="8" destOrd="0" presId="urn:microsoft.com/office/officeart/2005/8/layout/vList5"/>
    <dgm:cxn modelId="{0CFFCE3F-2818-4B01-85BE-766C48F25A97}" type="presParOf" srcId="{A07AFB8F-8862-435F-A87C-13150D99CFB9}" destId="{27E628DB-89CF-42A6-B360-5C70F6938178}" srcOrd="0" destOrd="0" presId="urn:microsoft.com/office/officeart/2005/8/layout/vList5"/>
    <dgm:cxn modelId="{B087E6A9-CFA0-4154-BA5F-8FE67D66CE13}" type="presParOf" srcId="{A07AFB8F-8862-435F-A87C-13150D99CFB9}" destId="{4AA95984-5CE8-479A-819B-831F18AAA2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0F5E8-A71B-4AE6-A0D5-9B0B81C3D20D}">
      <dsp:nvSpPr>
        <dsp:cNvPr id="0" name=""/>
        <dsp:cNvSpPr/>
      </dsp:nvSpPr>
      <dsp:spPr>
        <a:xfrm rot="5400000">
          <a:off x="4168227" y="-2222075"/>
          <a:ext cx="782637" cy="5426515"/>
        </a:xfrm>
        <a:prstGeom prst="round2SameRect">
          <a:avLst/>
        </a:prstGeom>
        <a:solidFill>
          <a:srgbClr val="CCFF99">
            <a:alpha val="90000"/>
          </a:srgb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002060"/>
              </a:solidFill>
            </a:rPr>
            <a:t>Valor asignado a un atributo de una entidad mediante una medición.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1846289" y="138068"/>
        <a:ext cx="5388310" cy="706227"/>
      </dsp:txXfrm>
    </dsp:sp>
    <dsp:sp modelId="{B965EA62-19E7-45AE-9F4B-E8A46DEFBDFC}">
      <dsp:nvSpPr>
        <dsp:cNvPr id="0" name=""/>
        <dsp:cNvSpPr/>
      </dsp:nvSpPr>
      <dsp:spPr>
        <a:xfrm>
          <a:off x="0" y="2033"/>
          <a:ext cx="1846283" cy="978296"/>
        </a:xfrm>
        <a:prstGeom prst="roundRect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Medida</a:t>
          </a:r>
          <a:endParaRPr lang="es-PE" sz="2800" kern="1200" dirty="0"/>
        </a:p>
      </dsp:txBody>
      <dsp:txXfrm>
        <a:off x="47756" y="49789"/>
        <a:ext cx="1750771" cy="882784"/>
      </dsp:txXfrm>
    </dsp:sp>
    <dsp:sp modelId="{296B1604-FD3A-4630-9527-B199AF18AE89}">
      <dsp:nvSpPr>
        <dsp:cNvPr id="0" name=""/>
        <dsp:cNvSpPr/>
      </dsp:nvSpPr>
      <dsp:spPr>
        <a:xfrm rot="5400000">
          <a:off x="4168227" y="-1194863"/>
          <a:ext cx="782637" cy="5426515"/>
        </a:xfrm>
        <a:prstGeom prst="round2SameRect">
          <a:avLst/>
        </a:prstGeom>
        <a:solidFill>
          <a:srgbClr val="CCFF99">
            <a:alpha val="90000"/>
          </a:srgb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002060"/>
              </a:solidFill>
            </a:rPr>
            <a:t>Es el acto de determinar una medida.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1846289" y="1165280"/>
        <a:ext cx="5388310" cy="706227"/>
      </dsp:txXfrm>
    </dsp:sp>
    <dsp:sp modelId="{E2F7A771-D70D-454B-91A2-05CE2744B752}">
      <dsp:nvSpPr>
        <dsp:cNvPr id="0" name=""/>
        <dsp:cNvSpPr/>
      </dsp:nvSpPr>
      <dsp:spPr>
        <a:xfrm>
          <a:off x="4" y="1029245"/>
          <a:ext cx="1846283" cy="978296"/>
        </a:xfrm>
        <a:prstGeom prst="roundRect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Medición</a:t>
          </a:r>
          <a:endParaRPr lang="es-PE" sz="2800" kern="1200" dirty="0"/>
        </a:p>
      </dsp:txBody>
      <dsp:txXfrm>
        <a:off x="47760" y="1077001"/>
        <a:ext cx="1750771" cy="882784"/>
      </dsp:txXfrm>
    </dsp:sp>
    <dsp:sp modelId="{76A5CA7A-2D67-4DD8-BF00-154E28DED5B1}">
      <dsp:nvSpPr>
        <dsp:cNvPr id="0" name=""/>
        <dsp:cNvSpPr/>
      </dsp:nvSpPr>
      <dsp:spPr>
        <a:xfrm rot="5400000">
          <a:off x="4168227" y="-167651"/>
          <a:ext cx="782637" cy="5426515"/>
        </a:xfrm>
        <a:prstGeom prst="round2SameRect">
          <a:avLst/>
        </a:prstGeom>
        <a:solidFill>
          <a:srgbClr val="CCFF99">
            <a:alpha val="90000"/>
          </a:srgb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002060"/>
              </a:solidFill>
            </a:rPr>
            <a:t>Medida cuantitativa del grado en que un sistema, componente o proceso posee un atributo dado. Incluye el método de medición.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1846289" y="2192492"/>
        <a:ext cx="5388310" cy="706227"/>
      </dsp:txXfrm>
    </dsp:sp>
    <dsp:sp modelId="{557419BF-83A2-40FA-AF01-1B3B9D6E595C}">
      <dsp:nvSpPr>
        <dsp:cNvPr id="0" name=""/>
        <dsp:cNvSpPr/>
      </dsp:nvSpPr>
      <dsp:spPr>
        <a:xfrm>
          <a:off x="4" y="2056457"/>
          <a:ext cx="1846283" cy="978296"/>
        </a:xfrm>
        <a:prstGeom prst="roundRect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Métrica</a:t>
          </a:r>
          <a:endParaRPr lang="es-PE" sz="2800" kern="1200" dirty="0"/>
        </a:p>
      </dsp:txBody>
      <dsp:txXfrm>
        <a:off x="47760" y="2104213"/>
        <a:ext cx="1750771" cy="882784"/>
      </dsp:txXfrm>
    </dsp:sp>
    <dsp:sp modelId="{0F9F39B8-92D2-4001-B402-8FAD041DB87E}">
      <dsp:nvSpPr>
        <dsp:cNvPr id="0" name=""/>
        <dsp:cNvSpPr/>
      </dsp:nvSpPr>
      <dsp:spPr>
        <a:xfrm rot="5400000">
          <a:off x="4168227" y="859559"/>
          <a:ext cx="782637" cy="5426515"/>
        </a:xfrm>
        <a:prstGeom prst="round2SameRect">
          <a:avLst/>
        </a:prstGeom>
        <a:solidFill>
          <a:srgbClr val="CCFF99">
            <a:alpha val="90000"/>
          </a:srgb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800" kern="1200" dirty="0" smtClean="0">
              <a:solidFill>
                <a:srgbClr val="002060"/>
              </a:solidFill>
            </a:rPr>
            <a:t>Es una métrica o combinación de métricas que proporcionan una visión profunda del proceso de software.</a:t>
          </a:r>
          <a:endParaRPr lang="es-PE" sz="1800" kern="1200" dirty="0">
            <a:solidFill>
              <a:srgbClr val="002060"/>
            </a:solidFill>
          </a:endParaRPr>
        </a:p>
      </dsp:txBody>
      <dsp:txXfrm rot="-5400000">
        <a:off x="1846289" y="3219703"/>
        <a:ext cx="5388310" cy="706227"/>
      </dsp:txXfrm>
    </dsp:sp>
    <dsp:sp modelId="{472EC227-96D2-4499-BBF4-D8A64D8CA129}">
      <dsp:nvSpPr>
        <dsp:cNvPr id="0" name=""/>
        <dsp:cNvSpPr/>
      </dsp:nvSpPr>
      <dsp:spPr>
        <a:xfrm>
          <a:off x="4" y="3083669"/>
          <a:ext cx="1846283" cy="978296"/>
        </a:xfrm>
        <a:prstGeom prst="roundRect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Indicador</a:t>
          </a:r>
          <a:endParaRPr lang="es-PE" sz="2800" kern="1200" dirty="0"/>
        </a:p>
      </dsp:txBody>
      <dsp:txXfrm>
        <a:off x="47760" y="3131425"/>
        <a:ext cx="1750771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0F5E8-A71B-4AE6-A0D5-9B0B81C3D20D}">
      <dsp:nvSpPr>
        <dsp:cNvPr id="0" name=""/>
        <dsp:cNvSpPr/>
      </dsp:nvSpPr>
      <dsp:spPr>
        <a:xfrm rot="5400000">
          <a:off x="4458438" y="-2467542"/>
          <a:ext cx="563366" cy="5641427"/>
        </a:xfrm>
        <a:prstGeom prst="round2SameRect">
          <a:avLst/>
        </a:prstGeom>
        <a:solidFill>
          <a:srgbClr val="FFFF99">
            <a:alpha val="89804"/>
          </a:srgbClr>
        </a:solidFill>
        <a:ln w="38100" cap="flat" cmpd="sng" algn="ctr">
          <a:solidFill>
            <a:srgbClr val="FFFF9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rgbClr val="002060"/>
              </a:solidFill>
            </a:rPr>
            <a:t>Objeto de interés sobre el cual se quiere medir.</a:t>
          </a:r>
          <a:endParaRPr lang="es-PE" sz="1400" kern="1200" dirty="0">
            <a:solidFill>
              <a:srgbClr val="002060"/>
            </a:solidFill>
          </a:endParaRPr>
        </a:p>
      </dsp:txBody>
      <dsp:txXfrm rot="-5400000">
        <a:off x="1919408" y="98989"/>
        <a:ext cx="5613926" cy="508364"/>
      </dsp:txXfrm>
    </dsp:sp>
    <dsp:sp modelId="{B965EA62-19E7-45AE-9F4B-E8A46DEFBDFC}">
      <dsp:nvSpPr>
        <dsp:cNvPr id="0" name=""/>
        <dsp:cNvSpPr/>
      </dsp:nvSpPr>
      <dsp:spPr>
        <a:xfrm>
          <a:off x="0" y="1066"/>
          <a:ext cx="1919403" cy="704207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Entidad</a:t>
          </a:r>
          <a:endParaRPr lang="es-PE" sz="2000" kern="1200" dirty="0"/>
        </a:p>
      </dsp:txBody>
      <dsp:txXfrm>
        <a:off x="34377" y="35443"/>
        <a:ext cx="1850649" cy="635453"/>
      </dsp:txXfrm>
    </dsp:sp>
    <dsp:sp modelId="{296B1604-FD3A-4630-9527-B199AF18AE89}">
      <dsp:nvSpPr>
        <dsp:cNvPr id="0" name=""/>
        <dsp:cNvSpPr/>
      </dsp:nvSpPr>
      <dsp:spPr>
        <a:xfrm rot="5400000">
          <a:off x="4458438" y="-1728124"/>
          <a:ext cx="563366" cy="5641427"/>
        </a:xfrm>
        <a:prstGeom prst="round2SameRect">
          <a:avLst/>
        </a:prstGeom>
        <a:solidFill>
          <a:srgbClr val="FFFF99">
            <a:alpha val="89804"/>
          </a:srgbClr>
        </a:solidFill>
        <a:ln w="38100" cap="flat" cmpd="sng" algn="ctr">
          <a:solidFill>
            <a:srgbClr val="FFFF9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rgbClr val="002060"/>
              </a:solidFill>
            </a:rPr>
            <a:t>Características de la entidad que se quiere medir.</a:t>
          </a:r>
          <a:endParaRPr lang="es-PE" sz="1400" kern="1200" dirty="0">
            <a:solidFill>
              <a:srgbClr val="002060"/>
            </a:solidFill>
          </a:endParaRPr>
        </a:p>
      </dsp:txBody>
      <dsp:txXfrm rot="-5400000">
        <a:off x="1919408" y="838407"/>
        <a:ext cx="5613926" cy="508364"/>
      </dsp:txXfrm>
    </dsp:sp>
    <dsp:sp modelId="{E2F7A771-D70D-454B-91A2-05CE2744B752}">
      <dsp:nvSpPr>
        <dsp:cNvPr id="0" name=""/>
        <dsp:cNvSpPr/>
      </dsp:nvSpPr>
      <dsp:spPr>
        <a:xfrm>
          <a:off x="4" y="740485"/>
          <a:ext cx="1919403" cy="704207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Atributos</a:t>
          </a:r>
          <a:endParaRPr lang="es-PE" sz="2000" kern="1200" dirty="0"/>
        </a:p>
      </dsp:txBody>
      <dsp:txXfrm>
        <a:off x="34381" y="774862"/>
        <a:ext cx="1850649" cy="635453"/>
      </dsp:txXfrm>
    </dsp:sp>
    <dsp:sp modelId="{76A5CA7A-2D67-4DD8-BF00-154E28DED5B1}">
      <dsp:nvSpPr>
        <dsp:cNvPr id="0" name=""/>
        <dsp:cNvSpPr/>
      </dsp:nvSpPr>
      <dsp:spPr>
        <a:xfrm rot="5400000">
          <a:off x="4458438" y="-988706"/>
          <a:ext cx="563366" cy="5641427"/>
        </a:xfrm>
        <a:prstGeom prst="round2SameRect">
          <a:avLst/>
        </a:prstGeom>
        <a:solidFill>
          <a:srgbClr val="FFFF99">
            <a:alpha val="89804"/>
          </a:srgbClr>
        </a:solidFill>
        <a:ln w="38100" cap="flat" cmpd="sng" algn="ctr">
          <a:solidFill>
            <a:srgbClr val="FFFF9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>
              <a:solidFill>
                <a:srgbClr val="002060"/>
              </a:solidFill>
            </a:rPr>
            <a:t>Rango de valores posibles o permitidos que sirven de referencia si se ha alzando o se ha logrado un resultado o comportamiento esperado.</a:t>
          </a:r>
          <a:endParaRPr lang="es-PE" sz="1400" kern="1200" dirty="0">
            <a:solidFill>
              <a:srgbClr val="002060"/>
            </a:solidFill>
          </a:endParaRPr>
        </a:p>
      </dsp:txBody>
      <dsp:txXfrm rot="-5400000">
        <a:off x="1919408" y="1577825"/>
        <a:ext cx="5613926" cy="508364"/>
      </dsp:txXfrm>
    </dsp:sp>
    <dsp:sp modelId="{557419BF-83A2-40FA-AF01-1B3B9D6E595C}">
      <dsp:nvSpPr>
        <dsp:cNvPr id="0" name=""/>
        <dsp:cNvSpPr/>
      </dsp:nvSpPr>
      <dsp:spPr>
        <a:xfrm>
          <a:off x="4" y="1479903"/>
          <a:ext cx="1919403" cy="704207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Regla o Escala</a:t>
          </a:r>
          <a:endParaRPr lang="es-PE" sz="2000" kern="1200" dirty="0"/>
        </a:p>
      </dsp:txBody>
      <dsp:txXfrm>
        <a:off x="34381" y="1514280"/>
        <a:ext cx="1850649" cy="635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0F5E8-A71B-4AE6-A0D5-9B0B81C3D20D}">
      <dsp:nvSpPr>
        <dsp:cNvPr id="0" name=""/>
        <dsp:cNvSpPr/>
      </dsp:nvSpPr>
      <dsp:spPr>
        <a:xfrm rot="5400000">
          <a:off x="3401777" y="-1544303"/>
          <a:ext cx="1954384" cy="5211604"/>
        </a:xfrm>
        <a:prstGeom prst="round2SameRect">
          <a:avLst/>
        </a:prstGeom>
        <a:solidFill>
          <a:srgbClr val="CCFF99">
            <a:alpha val="90000"/>
          </a:srgb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Costo de producción del software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Esfuerzo humano (número de horas hombre)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Número de líneas de código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Velocidad de ejecución de un componente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Tamaño de memoria requerido / consumido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Número de defectos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Número de casos de pruebas de software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Etc.</a:t>
          </a:r>
          <a:endParaRPr lang="es-PE" sz="1600" kern="1200" dirty="0">
            <a:solidFill>
              <a:srgbClr val="002060"/>
            </a:solidFill>
          </a:endParaRPr>
        </a:p>
      </dsp:txBody>
      <dsp:txXfrm rot="-5400000">
        <a:off x="1773168" y="179711"/>
        <a:ext cx="5116199" cy="1763574"/>
      </dsp:txXfrm>
    </dsp:sp>
    <dsp:sp modelId="{B965EA62-19E7-45AE-9F4B-E8A46DEFBDFC}">
      <dsp:nvSpPr>
        <dsp:cNvPr id="0" name=""/>
        <dsp:cNvSpPr/>
      </dsp:nvSpPr>
      <dsp:spPr>
        <a:xfrm>
          <a:off x="0" y="53"/>
          <a:ext cx="1773163" cy="2122890"/>
        </a:xfrm>
        <a:prstGeom prst="roundRect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Medidas Directas</a:t>
          </a:r>
          <a:endParaRPr lang="es-PE" sz="2400" kern="1200" dirty="0"/>
        </a:p>
      </dsp:txBody>
      <dsp:txXfrm>
        <a:off x="86559" y="86612"/>
        <a:ext cx="1600045" cy="1949772"/>
      </dsp:txXfrm>
    </dsp:sp>
    <dsp:sp modelId="{296B1604-FD3A-4630-9527-B199AF18AE89}">
      <dsp:nvSpPr>
        <dsp:cNvPr id="0" name=""/>
        <dsp:cNvSpPr/>
      </dsp:nvSpPr>
      <dsp:spPr>
        <a:xfrm rot="5400000">
          <a:off x="3401777" y="684731"/>
          <a:ext cx="1954384" cy="5211604"/>
        </a:xfrm>
        <a:prstGeom prst="round2SameRect">
          <a:avLst/>
        </a:prstGeom>
        <a:solidFill>
          <a:srgbClr val="CCFF99">
            <a:alpha val="90000"/>
          </a:srgb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Nivel de Funcionalidad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Nivel de Usabilidad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Nivel de Portabilidad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Nivel de Mantenibilidad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Nivel de Complejidad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Nivel de Eficiencia</a:t>
          </a:r>
          <a:endParaRPr lang="es-PE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rgbClr val="002060"/>
              </a:solidFill>
            </a:rPr>
            <a:t>Etc.</a:t>
          </a:r>
          <a:endParaRPr lang="es-PE" sz="1600" kern="1200" dirty="0">
            <a:solidFill>
              <a:srgbClr val="002060"/>
            </a:solidFill>
          </a:endParaRPr>
        </a:p>
      </dsp:txBody>
      <dsp:txXfrm rot="-5400000">
        <a:off x="1773168" y="2408746"/>
        <a:ext cx="5116199" cy="1763574"/>
      </dsp:txXfrm>
    </dsp:sp>
    <dsp:sp modelId="{E2F7A771-D70D-454B-91A2-05CE2744B752}">
      <dsp:nvSpPr>
        <dsp:cNvPr id="0" name=""/>
        <dsp:cNvSpPr/>
      </dsp:nvSpPr>
      <dsp:spPr>
        <a:xfrm>
          <a:off x="4" y="2229088"/>
          <a:ext cx="1773163" cy="2122890"/>
        </a:xfrm>
        <a:prstGeom prst="roundRect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Medidas Indirectas</a:t>
          </a:r>
          <a:endParaRPr lang="es-PE" sz="2400" kern="1200" dirty="0"/>
        </a:p>
      </dsp:txBody>
      <dsp:txXfrm>
        <a:off x="86563" y="2315647"/>
        <a:ext cx="1600045" cy="1949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DC2A5-5409-422F-9B9C-A3E5A40691BF}">
      <dsp:nvSpPr>
        <dsp:cNvPr id="0" name=""/>
        <dsp:cNvSpPr/>
      </dsp:nvSpPr>
      <dsp:spPr>
        <a:xfrm rot="5400000">
          <a:off x="4745133" y="-1941399"/>
          <a:ext cx="742818" cy="481556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Métricas que definen la medición de la complejidad: volumen, tamaño, anidaciones, y configuración.</a:t>
          </a:r>
          <a:endParaRPr lang="es-ES" sz="1400" kern="1200" dirty="0"/>
        </a:p>
      </dsp:txBody>
      <dsp:txXfrm rot="-5400000">
        <a:off x="2708758" y="131237"/>
        <a:ext cx="4779308" cy="670296"/>
      </dsp:txXfrm>
    </dsp:sp>
    <dsp:sp modelId="{02C15E21-575D-4839-A852-93D5764A5832}">
      <dsp:nvSpPr>
        <dsp:cNvPr id="0" name=""/>
        <dsp:cNvSpPr/>
      </dsp:nvSpPr>
      <dsp:spPr>
        <a:xfrm>
          <a:off x="0" y="2123"/>
          <a:ext cx="2708758" cy="928523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Complejidad</a:t>
          </a:r>
          <a:endParaRPr lang="es-ES" sz="2900" kern="1200" dirty="0"/>
        </a:p>
      </dsp:txBody>
      <dsp:txXfrm>
        <a:off x="45327" y="47450"/>
        <a:ext cx="2618104" cy="837869"/>
      </dsp:txXfrm>
    </dsp:sp>
    <dsp:sp modelId="{9E758458-9682-4622-B36C-3D0C202DE4FC}">
      <dsp:nvSpPr>
        <dsp:cNvPr id="0" name=""/>
        <dsp:cNvSpPr/>
      </dsp:nvSpPr>
      <dsp:spPr>
        <a:xfrm rot="5400000">
          <a:off x="4745133" y="-966450"/>
          <a:ext cx="742818" cy="481556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Métricas que definen la calidad del software: exactitud, estructuración o modularidad, pruebas, mantenimiento.</a:t>
          </a:r>
          <a:endParaRPr lang="es-ES" sz="1400" kern="1200" dirty="0"/>
        </a:p>
      </dsp:txBody>
      <dsp:txXfrm rot="-5400000">
        <a:off x="2708758" y="1106186"/>
        <a:ext cx="4779308" cy="670296"/>
      </dsp:txXfrm>
    </dsp:sp>
    <dsp:sp modelId="{73B65E56-11B9-4403-AE10-307F829F7F60}">
      <dsp:nvSpPr>
        <dsp:cNvPr id="0" name=""/>
        <dsp:cNvSpPr/>
      </dsp:nvSpPr>
      <dsp:spPr>
        <a:xfrm>
          <a:off x="0" y="977073"/>
          <a:ext cx="2708758" cy="928523"/>
        </a:xfrm>
        <a:prstGeom prst="roundRect">
          <a:avLst/>
        </a:prstGeom>
        <a:solidFill>
          <a:schemeClr val="accent6">
            <a:shade val="80000"/>
            <a:hueOff val="0"/>
            <a:satOff val="-8455"/>
            <a:lumOff val="845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Calidad</a:t>
          </a:r>
          <a:endParaRPr lang="es-ES" sz="2900" kern="1200" dirty="0"/>
        </a:p>
      </dsp:txBody>
      <dsp:txXfrm>
        <a:off x="45327" y="1022400"/>
        <a:ext cx="2618104" cy="837869"/>
      </dsp:txXfrm>
    </dsp:sp>
    <dsp:sp modelId="{B7683494-3D37-448F-8BC6-F48198D1DCAB}">
      <dsp:nvSpPr>
        <dsp:cNvPr id="0" name=""/>
        <dsp:cNvSpPr/>
      </dsp:nvSpPr>
      <dsp:spPr>
        <a:xfrm rot="5400000">
          <a:off x="4745133" y="8499"/>
          <a:ext cx="742818" cy="481556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Métricas que intentan valorar o medir las actividades de productividad de los programadores con respecto a su certeza, rapidez, eficiencia y competencia</a:t>
          </a:r>
          <a:endParaRPr lang="es-ES" sz="1400" kern="1200" dirty="0"/>
        </a:p>
      </dsp:txBody>
      <dsp:txXfrm rot="-5400000">
        <a:off x="2708758" y="2081136"/>
        <a:ext cx="4779308" cy="670296"/>
      </dsp:txXfrm>
    </dsp:sp>
    <dsp:sp modelId="{5F995736-6126-4C00-896B-421308B52992}">
      <dsp:nvSpPr>
        <dsp:cNvPr id="0" name=""/>
        <dsp:cNvSpPr/>
      </dsp:nvSpPr>
      <dsp:spPr>
        <a:xfrm>
          <a:off x="0" y="1952022"/>
          <a:ext cx="2708758" cy="928523"/>
        </a:xfrm>
        <a:prstGeom prst="roundRect">
          <a:avLst/>
        </a:prstGeom>
        <a:solidFill>
          <a:schemeClr val="accent6">
            <a:shade val="80000"/>
            <a:hueOff val="0"/>
            <a:satOff val="-16910"/>
            <a:lumOff val="169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Competencia</a:t>
          </a:r>
          <a:endParaRPr lang="es-ES" sz="2900" kern="1200" dirty="0"/>
        </a:p>
      </dsp:txBody>
      <dsp:txXfrm>
        <a:off x="45327" y="1997349"/>
        <a:ext cx="2618104" cy="837869"/>
      </dsp:txXfrm>
    </dsp:sp>
    <dsp:sp modelId="{CDBC595F-B1CD-4399-8ACE-00F084EEEBFA}">
      <dsp:nvSpPr>
        <dsp:cNvPr id="0" name=""/>
        <dsp:cNvSpPr/>
      </dsp:nvSpPr>
      <dsp:spPr>
        <a:xfrm rot="5400000">
          <a:off x="4745133" y="983449"/>
          <a:ext cx="742818" cy="481556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Métricas que miden la conducta de módulos y sistemas de un SW, bajo la supervisión del SO o hardware.</a:t>
          </a:r>
          <a:endParaRPr lang="es-ES" sz="1400" kern="1200" dirty="0"/>
        </a:p>
      </dsp:txBody>
      <dsp:txXfrm rot="-5400000">
        <a:off x="2708758" y="3056086"/>
        <a:ext cx="4779308" cy="670296"/>
      </dsp:txXfrm>
    </dsp:sp>
    <dsp:sp modelId="{52235D13-E082-4C77-ACA3-49AC1302B5BF}">
      <dsp:nvSpPr>
        <dsp:cNvPr id="0" name=""/>
        <dsp:cNvSpPr/>
      </dsp:nvSpPr>
      <dsp:spPr>
        <a:xfrm>
          <a:off x="0" y="2926972"/>
          <a:ext cx="2708758" cy="928523"/>
        </a:xfrm>
        <a:prstGeom prst="roundRect">
          <a:avLst/>
        </a:prstGeom>
        <a:solidFill>
          <a:schemeClr val="accent6">
            <a:shade val="80000"/>
            <a:hueOff val="0"/>
            <a:satOff val="-25366"/>
            <a:lumOff val="253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Desempeño</a:t>
          </a:r>
          <a:endParaRPr lang="es-ES" sz="2900" kern="1200" dirty="0"/>
        </a:p>
      </dsp:txBody>
      <dsp:txXfrm>
        <a:off x="45327" y="2972299"/>
        <a:ext cx="2618104" cy="837869"/>
      </dsp:txXfrm>
    </dsp:sp>
    <dsp:sp modelId="{4AA95984-5CE8-479A-819B-831F18AAA280}">
      <dsp:nvSpPr>
        <dsp:cNvPr id="0" name=""/>
        <dsp:cNvSpPr/>
      </dsp:nvSpPr>
      <dsp:spPr>
        <a:xfrm rot="5400000">
          <a:off x="4745133" y="1958398"/>
          <a:ext cx="742818" cy="481556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Métricas de experimentación y de preferencia: estilo de código, convenciones, limitaciones, etc.</a:t>
          </a:r>
          <a:endParaRPr lang="es-ES" sz="1400" kern="1200" dirty="0"/>
        </a:p>
      </dsp:txBody>
      <dsp:txXfrm rot="-5400000">
        <a:off x="2708758" y="4031035"/>
        <a:ext cx="4779308" cy="670296"/>
      </dsp:txXfrm>
    </dsp:sp>
    <dsp:sp modelId="{27E628DB-89CF-42A6-B360-5C70F6938178}">
      <dsp:nvSpPr>
        <dsp:cNvPr id="0" name=""/>
        <dsp:cNvSpPr/>
      </dsp:nvSpPr>
      <dsp:spPr>
        <a:xfrm>
          <a:off x="0" y="3901921"/>
          <a:ext cx="2708758" cy="928523"/>
        </a:xfrm>
        <a:prstGeom prst="roundRect">
          <a:avLst/>
        </a:prstGeom>
        <a:solidFill>
          <a:schemeClr val="accent6">
            <a:shade val="80000"/>
            <a:hueOff val="0"/>
            <a:satOff val="-33821"/>
            <a:lumOff val="338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Estilizadas</a:t>
          </a:r>
          <a:endParaRPr lang="es-ES" sz="2900" kern="1200" dirty="0"/>
        </a:p>
      </dsp:txBody>
      <dsp:txXfrm>
        <a:off x="45327" y="3947248"/>
        <a:ext cx="2618104" cy="837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57267-F5CB-4939-BF7A-DB6BFA44456E}" type="datetimeFigureOut">
              <a:rPr lang="es-ES" smtClean="0"/>
              <a:pPr/>
              <a:t>15/06/2015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E992D-280B-41DE-9EA7-7D9ADBA98B4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68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D:\DiscoBCP\ISILPRO\USB CC\1-CALSOFT\02-Material Nuevo\Semana 02 - Aseguramiento de Calidad de SW</a:t>
            </a:r>
          </a:p>
          <a:p>
            <a:r>
              <a:rPr lang="es-PE" dirty="0" smtClean="0"/>
              <a:t>D:\ARF_Librero\CAL_CalidadSW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64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14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5472608" cy="21602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229200"/>
            <a:ext cx="6400800" cy="1365251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49"/>
            <a:ext cx="2133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81749"/>
            <a:ext cx="2895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95494"/>
            <a:ext cx="1954088" cy="476251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PE" sz="4000" kern="1200">
                <a:solidFill>
                  <a:srgbClr val="0099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8407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C7314-25BE-4422-A1C7-BAFFC91355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628801"/>
            <a:ext cx="4173860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3528" y="2604045"/>
            <a:ext cx="4173860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628801"/>
            <a:ext cx="4103436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604045"/>
            <a:ext cx="4103436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5BAF-915F-4985-AA27-6082B3CF11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67F3-47D9-4F22-8D34-BC344EDC1E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1186829"/>
            <a:ext cx="3008313" cy="116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sz="24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476672"/>
            <a:ext cx="5111750" cy="5832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2492896"/>
            <a:ext cx="3008313" cy="3816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528A-0582-4689-9F29-636FF5767E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6AD1-9B51-4D23-A8C0-6DAFED3424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74639"/>
            <a:ext cx="67687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FF35-4456-4F9A-824F-0F35B9800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274641"/>
            <a:ext cx="2058988" cy="5851525"/>
          </a:xfrm>
          <a:prstGeom prst="rect">
            <a:avLst/>
          </a:prstGeom>
        </p:spPr>
        <p:txBody>
          <a:bodyPr vert="eaVert"/>
          <a:lstStyle>
            <a:lvl1pPr>
              <a:defRPr sz="4000" b="0">
                <a:solidFill>
                  <a:srgbClr val="00B0F0"/>
                </a:solidFill>
                <a:effectLst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3" y="274641"/>
            <a:ext cx="602932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0222-3904-47CB-BD30-6F9766295F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66CC"/>
              </a:buClr>
            </a:pPr>
            <a:r>
              <a:rPr lang="es-ES" dirty="0" smtClean="0"/>
              <a:t>Haga clic para modificar el estilo de texto del patrón</a:t>
            </a:r>
          </a:p>
          <a:p>
            <a:pPr lvl="1">
              <a:buClr>
                <a:srgbClr val="0066CC"/>
              </a:buClr>
            </a:pPr>
            <a:r>
              <a:rPr lang="es-ES" dirty="0" smtClean="0"/>
              <a:t>Segundo nivel</a:t>
            </a:r>
          </a:p>
          <a:p>
            <a:pPr lvl="2">
              <a:buClr>
                <a:srgbClr val="0066CC"/>
              </a:buClr>
            </a:pPr>
            <a:r>
              <a:rPr lang="es-ES" dirty="0" smtClean="0"/>
              <a:t>Tercer nivel</a:t>
            </a:r>
          </a:p>
          <a:p>
            <a:pPr lvl="3">
              <a:buClr>
                <a:srgbClr val="0066CC"/>
              </a:buClr>
            </a:pPr>
            <a:r>
              <a:rPr lang="es-ES" dirty="0" smtClean="0"/>
              <a:t>Cuarto nivel</a:t>
            </a:r>
          </a:p>
          <a:p>
            <a:pPr lvl="4">
              <a:buClr>
                <a:srgbClr val="0066CC"/>
              </a:buClr>
            </a:pPr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2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F022EF3-C6A5-45B1-B00A-2EABBFC7B6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907704" y="188640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PE" dirty="0" smtClean="0"/>
              <a:t>Haga clic para modificar el estilo de título del patrón</a:t>
            </a:r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es-ES" sz="3200" b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es-ES" sz="2800" smtClean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s-ES" sz="2400" smtClean="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s-ES" sz="2000" smtClean="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s-ES" sz="2000" smtClean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Hoja_de_c_lculo_de_Microsoft_Excel_97-20031.xls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Calidad de Software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2015-1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6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s-PE" dirty="0" smtClean="0">
                <a:solidFill>
                  <a:srgbClr val="002060"/>
                </a:solidFill>
              </a:rPr>
              <a:t>Ambiente de Pruebas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62648"/>
            <a:ext cx="6840760" cy="3074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5649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s-PE" dirty="0" smtClean="0">
                <a:solidFill>
                  <a:srgbClr val="002060"/>
                </a:solidFill>
              </a:rPr>
              <a:t>Casos de Pruebas y Escenarios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7"/>
            <a:ext cx="5715462" cy="3312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5649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lang="es-PE" dirty="0" smtClean="0">
                <a:solidFill>
                  <a:srgbClr val="002060"/>
                </a:solidFill>
              </a:rPr>
              <a:t>Pruebas Especiales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21380"/>
            <a:ext cx="4019694" cy="3647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5649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9"/>
            </a:pPr>
            <a:r>
              <a:rPr lang="es-PE" dirty="0" smtClean="0">
                <a:solidFill>
                  <a:srgbClr val="002060"/>
                </a:solidFill>
              </a:rPr>
              <a:t>Cronograma de  las Pruebas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1" y="2924944"/>
            <a:ext cx="6915150" cy="349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42088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11560" y="5085184"/>
            <a:ext cx="3024336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P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contenido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>
                <a:solidFill>
                  <a:srgbClr val="0070C0"/>
                </a:solidFill>
              </a:rPr>
              <a:t>Recuerda:</a:t>
            </a:r>
          </a:p>
          <a:p>
            <a:pPr marL="0" indent="0">
              <a:buNone/>
            </a:pPr>
            <a:endParaRPr lang="es-PE" sz="2000" dirty="0">
              <a:solidFill>
                <a:srgbClr val="002060"/>
              </a:solidFill>
            </a:endParaRPr>
          </a:p>
          <a:p>
            <a:r>
              <a:rPr lang="es-PE" sz="2000" dirty="0">
                <a:solidFill>
                  <a:srgbClr val="002060"/>
                </a:solidFill>
              </a:rPr>
              <a:t>Un Plan de Pruebas contiene toda la información referida a cómo se desarrollará la Fase de Pruebas del Proyecto de Software.</a:t>
            </a:r>
          </a:p>
          <a:p>
            <a:r>
              <a:rPr lang="es-PE" sz="2000" dirty="0">
                <a:solidFill>
                  <a:srgbClr val="002060"/>
                </a:solidFill>
              </a:rPr>
              <a:t>Un Plan de Pruebas debe decir</a:t>
            </a:r>
            <a:r>
              <a:rPr lang="es-PE" sz="2000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QUE probaremos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COMO probaremos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QUIENES probarán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CON </a:t>
            </a:r>
            <a:r>
              <a:rPr lang="es-PE" sz="1600" dirty="0">
                <a:solidFill>
                  <a:srgbClr val="002060"/>
                </a:solidFill>
              </a:rPr>
              <a:t>QUE herramientas </a:t>
            </a:r>
            <a:r>
              <a:rPr lang="es-PE" sz="1600" dirty="0" smtClean="0">
                <a:solidFill>
                  <a:srgbClr val="002060"/>
                </a:solidFill>
              </a:rPr>
              <a:t>probaremos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CUANDO probaremos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CUANDO </a:t>
            </a:r>
            <a:r>
              <a:rPr lang="es-PE" sz="1600" dirty="0">
                <a:solidFill>
                  <a:srgbClr val="002060"/>
                </a:solidFill>
              </a:rPr>
              <a:t>debemos </a:t>
            </a:r>
            <a:r>
              <a:rPr lang="es-PE" sz="1600" dirty="0" smtClean="0">
                <a:solidFill>
                  <a:srgbClr val="002060"/>
                </a:solidFill>
              </a:rPr>
              <a:t>terminar y</a:t>
            </a:r>
          </a:p>
          <a:p>
            <a:pPr lvl="1"/>
            <a:r>
              <a:rPr lang="es-PE" sz="1600" dirty="0" smtClean="0">
                <a:solidFill>
                  <a:srgbClr val="002060"/>
                </a:solidFill>
              </a:rPr>
              <a:t>COMO </a:t>
            </a:r>
            <a:r>
              <a:rPr lang="es-PE" sz="1600" dirty="0">
                <a:solidFill>
                  <a:srgbClr val="002060"/>
                </a:solidFill>
              </a:rPr>
              <a:t>aseguramos que ya hemos terminado de probar y que ya está todo atendido.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5976664" cy="2160240"/>
          </a:xfrm>
        </p:spPr>
        <p:txBody>
          <a:bodyPr/>
          <a:lstStyle/>
          <a:p>
            <a:r>
              <a:rPr lang="es-PE" dirty="0" smtClean="0"/>
              <a:t>Ciclo de Vida de Pruebas de Software</a:t>
            </a:r>
            <a:br>
              <a:rPr lang="es-PE" dirty="0" smtClean="0"/>
            </a:br>
            <a:r>
              <a:rPr lang="es-PE" sz="3200" dirty="0" smtClean="0">
                <a:solidFill>
                  <a:schemeClr val="bg1">
                    <a:lumMod val="85000"/>
                  </a:schemeClr>
                </a:solidFill>
              </a:rPr>
              <a:t>Medición de Pruebas</a:t>
            </a:r>
            <a:endParaRPr lang="es-PE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Flujo del Proceso de Pruebas</a:t>
            </a:r>
            <a:endParaRPr lang="es-PE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181281" y="3717032"/>
            <a:ext cx="160679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2"/>
                </a:solidFill>
              </a:rPr>
              <a:t>Desarrollo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85473" y="1482899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Planificación y Preparación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8887" y="2708920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>
                <a:solidFill>
                  <a:schemeClr val="accent2"/>
                </a:solidFill>
              </a:rPr>
              <a:t>Información sobre </a:t>
            </a:r>
            <a:endParaRPr lang="es-PE" sz="1200" dirty="0" smtClean="0">
              <a:solidFill>
                <a:schemeClr val="accent2"/>
              </a:solidFill>
            </a:endParaRP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el </a:t>
            </a:r>
            <a:r>
              <a:rPr lang="es-PE" sz="1200" dirty="0">
                <a:solidFill>
                  <a:schemeClr val="accent2"/>
                </a:solidFill>
              </a:rPr>
              <a:t>proyecto </a:t>
            </a:r>
          </a:p>
        </p:txBody>
      </p:sp>
      <p:cxnSp>
        <p:nvCxnSpPr>
          <p:cNvPr id="8" name="7 Conector angular"/>
          <p:cNvCxnSpPr>
            <a:stCxn id="4" idx="0"/>
            <a:endCxn id="6" idx="2"/>
          </p:cNvCxnSpPr>
          <p:nvPr/>
        </p:nvCxnSpPr>
        <p:spPr>
          <a:xfrm rot="5400000" flipH="1" flipV="1">
            <a:off x="712520" y="3442742"/>
            <a:ext cx="546447" cy="213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6" idx="0"/>
            <a:endCxn id="5" idx="2"/>
          </p:cNvCxnSpPr>
          <p:nvPr/>
        </p:nvCxnSpPr>
        <p:spPr>
          <a:xfrm rot="5400000" flipH="1" flipV="1">
            <a:off x="842881" y="2562934"/>
            <a:ext cx="289917" cy="205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3491880" y="1482899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Diseño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267744" y="1724149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Plan de 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Pruebas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13" name="12 Conector angular"/>
          <p:cNvCxnSpPr>
            <a:stCxn id="5" idx="3"/>
            <a:endCxn id="12" idx="1"/>
          </p:cNvCxnSpPr>
          <p:nvPr/>
        </p:nvCxnSpPr>
        <p:spPr>
          <a:xfrm>
            <a:off x="1792263" y="1950951"/>
            <a:ext cx="475481" cy="40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12" idx="3"/>
            <a:endCxn id="11" idx="1"/>
          </p:cNvCxnSpPr>
          <p:nvPr/>
        </p:nvCxnSpPr>
        <p:spPr>
          <a:xfrm flipV="1">
            <a:off x="3023079" y="1950951"/>
            <a:ext cx="468801" cy="40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7285690" y="1481149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Ejecución de</a:t>
            </a:r>
          </a:p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5625594" y="1628800"/>
            <a:ext cx="1250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Configuración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 Pruebas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(Casos de Uso)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28" name="27 Conector angular"/>
          <p:cNvCxnSpPr>
            <a:stCxn id="11" idx="3"/>
            <a:endCxn id="27" idx="1"/>
          </p:cNvCxnSpPr>
          <p:nvPr/>
        </p:nvCxnSpPr>
        <p:spPr>
          <a:xfrm>
            <a:off x="5098670" y="1950951"/>
            <a:ext cx="526924" cy="10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7" idx="3"/>
            <a:endCxn id="26" idx="1"/>
          </p:cNvCxnSpPr>
          <p:nvPr/>
        </p:nvCxnSpPr>
        <p:spPr>
          <a:xfrm flipV="1">
            <a:off x="6876256" y="1949201"/>
            <a:ext cx="409434" cy="27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7285690" y="3717032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Evaluación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7615386" y="3296017"/>
            <a:ext cx="950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Resultados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38" name="37 Conector angular"/>
          <p:cNvCxnSpPr>
            <a:stCxn id="26" idx="3"/>
            <a:endCxn id="37" idx="0"/>
          </p:cNvCxnSpPr>
          <p:nvPr/>
        </p:nvCxnSpPr>
        <p:spPr>
          <a:xfrm flipH="1">
            <a:off x="8090837" y="1949201"/>
            <a:ext cx="801643" cy="1346816"/>
          </a:xfrm>
          <a:prstGeom prst="bentConnector4">
            <a:avLst>
              <a:gd name="adj1" fmla="val -19011"/>
              <a:gd name="adj2" fmla="val 723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37" idx="2"/>
            <a:endCxn id="36" idx="0"/>
          </p:cNvCxnSpPr>
          <p:nvPr/>
        </p:nvCxnSpPr>
        <p:spPr>
          <a:xfrm rot="5400000">
            <a:off x="8017953" y="3644148"/>
            <a:ext cx="144016" cy="17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3635896" y="3717032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Informe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3635896" y="5733256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Medición </a:t>
            </a:r>
          </a:p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de Defectos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6012160" y="5972621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Estadística de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Defectos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47" name="46 Conector angular"/>
          <p:cNvCxnSpPr>
            <a:stCxn id="36" idx="2"/>
            <a:endCxn id="46" idx="3"/>
          </p:cNvCxnSpPr>
          <p:nvPr/>
        </p:nvCxnSpPr>
        <p:spPr>
          <a:xfrm rot="5400000">
            <a:off x="6850301" y="4964670"/>
            <a:ext cx="1550318" cy="927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 rot="10800000">
            <a:off x="5255006" y="6213513"/>
            <a:ext cx="1047640" cy="21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6229671" y="4050005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Defectos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54" name="53 Conector angular"/>
          <p:cNvCxnSpPr>
            <a:stCxn id="36" idx="1"/>
            <a:endCxn id="53" idx="3"/>
          </p:cNvCxnSpPr>
          <p:nvPr/>
        </p:nvCxnSpPr>
        <p:spPr>
          <a:xfrm rot="10800000" flipV="1">
            <a:off x="7020272" y="4185083"/>
            <a:ext cx="265418" cy="3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53" idx="1"/>
            <a:endCxn id="44" idx="3"/>
          </p:cNvCxnSpPr>
          <p:nvPr/>
        </p:nvCxnSpPr>
        <p:spPr>
          <a:xfrm rot="10800000">
            <a:off x="5242687" y="4185085"/>
            <a:ext cx="986985" cy="3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1691680" y="5130712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smtClean="0">
                <a:solidFill>
                  <a:schemeClr val="accent2"/>
                </a:solidFill>
              </a:rPr>
              <a:t>Depuaciones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64" name="63 Conector angular"/>
          <p:cNvCxnSpPr>
            <a:stCxn id="44" idx="1"/>
            <a:endCxn id="63" idx="3"/>
          </p:cNvCxnSpPr>
          <p:nvPr/>
        </p:nvCxnSpPr>
        <p:spPr>
          <a:xfrm rot="10800000" flipV="1">
            <a:off x="2769220" y="4185084"/>
            <a:ext cx="866677" cy="10841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63" idx="1"/>
            <a:endCxn id="4" idx="2"/>
          </p:cNvCxnSpPr>
          <p:nvPr/>
        </p:nvCxnSpPr>
        <p:spPr>
          <a:xfrm rot="10800000">
            <a:off x="984676" y="4653136"/>
            <a:ext cx="707004" cy="61607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2286355" y="2564904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Correcciones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74" name="73 Conector angular"/>
          <p:cNvCxnSpPr>
            <a:stCxn id="4" idx="3"/>
            <a:endCxn id="73" idx="1"/>
          </p:cNvCxnSpPr>
          <p:nvPr/>
        </p:nvCxnSpPr>
        <p:spPr>
          <a:xfrm flipV="1">
            <a:off x="1788071" y="2703404"/>
            <a:ext cx="498284" cy="14816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73" idx="3"/>
            <a:endCxn id="26" idx="2"/>
          </p:cNvCxnSpPr>
          <p:nvPr/>
        </p:nvCxnSpPr>
        <p:spPr>
          <a:xfrm flipV="1">
            <a:off x="3373512" y="2417253"/>
            <a:ext cx="4715573" cy="28615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3411611" y="4988793"/>
            <a:ext cx="20625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100" dirty="0" smtClean="0">
                <a:solidFill>
                  <a:schemeClr val="accent2"/>
                </a:solidFill>
              </a:rPr>
              <a:t>Acciones Preventivas </a:t>
            </a:r>
          </a:p>
          <a:p>
            <a:pPr algn="ctr"/>
            <a:r>
              <a:rPr lang="es-PE" sz="1100" dirty="0" smtClean="0">
                <a:solidFill>
                  <a:schemeClr val="accent2"/>
                </a:solidFill>
              </a:rPr>
              <a:t>Predicciones de Fiabilidad</a:t>
            </a:r>
            <a:endParaRPr lang="es-PE" sz="1100" dirty="0">
              <a:solidFill>
                <a:schemeClr val="accent2"/>
              </a:solidFill>
            </a:endParaRPr>
          </a:p>
        </p:txBody>
      </p:sp>
      <p:cxnSp>
        <p:nvCxnSpPr>
          <p:cNvPr id="88" name="87 Conector angular"/>
          <p:cNvCxnSpPr>
            <a:stCxn id="45" idx="0"/>
            <a:endCxn id="87" idx="2"/>
          </p:cNvCxnSpPr>
          <p:nvPr/>
        </p:nvCxnSpPr>
        <p:spPr>
          <a:xfrm rot="5400000" flipH="1" flipV="1">
            <a:off x="4284309" y="5574662"/>
            <a:ext cx="313576" cy="3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87" idx="0"/>
            <a:endCxn id="44" idx="2"/>
          </p:cNvCxnSpPr>
          <p:nvPr/>
        </p:nvCxnSpPr>
        <p:spPr>
          <a:xfrm rot="16200000" flipV="1">
            <a:off x="4273270" y="4819158"/>
            <a:ext cx="335657" cy="3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Flujo del Proceso de Pruebas</a:t>
            </a:r>
            <a:endParaRPr lang="es-PE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181281" y="3717032"/>
            <a:ext cx="160679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2"/>
                </a:solidFill>
              </a:rPr>
              <a:t>Desarrollo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85473" y="1484784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2"/>
                </a:solidFill>
              </a:rPr>
              <a:t>Planificación y Preparación de Pruebas</a:t>
            </a:r>
            <a:endParaRPr lang="es-PE" sz="1600" dirty="0">
              <a:solidFill>
                <a:schemeClr val="accent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8887" y="2708920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>
                <a:solidFill>
                  <a:schemeClr val="accent2"/>
                </a:solidFill>
              </a:rPr>
              <a:t>Información sobre </a:t>
            </a:r>
            <a:endParaRPr lang="es-PE" sz="1200" dirty="0" smtClean="0">
              <a:solidFill>
                <a:schemeClr val="accent2"/>
              </a:solidFill>
            </a:endParaRP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el </a:t>
            </a:r>
            <a:r>
              <a:rPr lang="es-PE" sz="1200" dirty="0">
                <a:solidFill>
                  <a:schemeClr val="accent2"/>
                </a:solidFill>
              </a:rPr>
              <a:t>proyecto </a:t>
            </a:r>
          </a:p>
        </p:txBody>
      </p:sp>
      <p:cxnSp>
        <p:nvCxnSpPr>
          <p:cNvPr id="8" name="7 Conector angular"/>
          <p:cNvCxnSpPr>
            <a:stCxn id="4" idx="0"/>
            <a:endCxn id="6" idx="2"/>
          </p:cNvCxnSpPr>
          <p:nvPr/>
        </p:nvCxnSpPr>
        <p:spPr>
          <a:xfrm rot="5400000" flipH="1" flipV="1">
            <a:off x="712520" y="3442742"/>
            <a:ext cx="546447" cy="213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6" idx="0"/>
            <a:endCxn id="5" idx="2"/>
          </p:cNvCxnSpPr>
          <p:nvPr/>
        </p:nvCxnSpPr>
        <p:spPr>
          <a:xfrm rot="5400000" flipH="1" flipV="1">
            <a:off x="843823" y="2563876"/>
            <a:ext cx="288032" cy="205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3491880" y="1482899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Diseño de Pruebas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267744" y="1724149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Plan de 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Pruebas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13" name="12 Conector angular"/>
          <p:cNvCxnSpPr>
            <a:stCxn id="5" idx="3"/>
            <a:endCxn id="12" idx="1"/>
          </p:cNvCxnSpPr>
          <p:nvPr/>
        </p:nvCxnSpPr>
        <p:spPr>
          <a:xfrm>
            <a:off x="1792263" y="1952836"/>
            <a:ext cx="475481" cy="21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12" idx="3"/>
            <a:endCxn id="11" idx="1"/>
          </p:cNvCxnSpPr>
          <p:nvPr/>
        </p:nvCxnSpPr>
        <p:spPr>
          <a:xfrm flipV="1">
            <a:off x="3023079" y="1950951"/>
            <a:ext cx="468801" cy="40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7285690" y="1481149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Ejecución de</a:t>
            </a:r>
          </a:p>
          <a:p>
            <a:pPr algn="ctr"/>
            <a:r>
              <a:rPr lang="es-PE" sz="1600" dirty="0">
                <a:solidFill>
                  <a:schemeClr val="accent2"/>
                </a:solidFill>
              </a:rPr>
              <a:t>Pruebas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625594" y="1628800"/>
            <a:ext cx="1250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Configuración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 Pruebas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(Casos de Uso)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28" name="27 Conector angular"/>
          <p:cNvCxnSpPr>
            <a:stCxn id="11" idx="3"/>
            <a:endCxn id="27" idx="1"/>
          </p:cNvCxnSpPr>
          <p:nvPr/>
        </p:nvCxnSpPr>
        <p:spPr>
          <a:xfrm>
            <a:off x="5098670" y="1950951"/>
            <a:ext cx="526924" cy="10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7" idx="3"/>
            <a:endCxn id="26" idx="1"/>
          </p:cNvCxnSpPr>
          <p:nvPr/>
        </p:nvCxnSpPr>
        <p:spPr>
          <a:xfrm flipV="1">
            <a:off x="6876256" y="1949201"/>
            <a:ext cx="409434" cy="27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7285690" y="3717032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Evaluación de Pruebas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7615386" y="3296017"/>
            <a:ext cx="950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Resultados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38" name="37 Conector angular"/>
          <p:cNvCxnSpPr>
            <a:stCxn id="26" idx="3"/>
            <a:endCxn id="37" idx="0"/>
          </p:cNvCxnSpPr>
          <p:nvPr/>
        </p:nvCxnSpPr>
        <p:spPr>
          <a:xfrm flipH="1">
            <a:off x="8090837" y="1949201"/>
            <a:ext cx="801643" cy="1346816"/>
          </a:xfrm>
          <a:prstGeom prst="bentConnector4">
            <a:avLst>
              <a:gd name="adj1" fmla="val -19011"/>
              <a:gd name="adj2" fmla="val 723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37" idx="2"/>
            <a:endCxn id="36" idx="0"/>
          </p:cNvCxnSpPr>
          <p:nvPr/>
        </p:nvCxnSpPr>
        <p:spPr>
          <a:xfrm rot="5400000">
            <a:off x="8017953" y="3644148"/>
            <a:ext cx="144016" cy="17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3635896" y="3717032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Informe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3635896" y="5733256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Medición </a:t>
            </a:r>
          </a:p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de Defectos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6012160" y="5972621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Estadística de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Defectos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47" name="46 Conector angular"/>
          <p:cNvCxnSpPr>
            <a:stCxn id="36" idx="2"/>
            <a:endCxn id="46" idx="3"/>
          </p:cNvCxnSpPr>
          <p:nvPr/>
        </p:nvCxnSpPr>
        <p:spPr>
          <a:xfrm rot="5400000">
            <a:off x="6850301" y="4964670"/>
            <a:ext cx="1550318" cy="927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 rot="10800000">
            <a:off x="5255006" y="6213513"/>
            <a:ext cx="1047640" cy="21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6229671" y="4050005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Defectos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54" name="53 Conector angular"/>
          <p:cNvCxnSpPr>
            <a:stCxn id="36" idx="1"/>
            <a:endCxn id="53" idx="3"/>
          </p:cNvCxnSpPr>
          <p:nvPr/>
        </p:nvCxnSpPr>
        <p:spPr>
          <a:xfrm rot="10800000" flipV="1">
            <a:off x="7020272" y="4185083"/>
            <a:ext cx="265418" cy="3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53" idx="1"/>
            <a:endCxn id="44" idx="3"/>
          </p:cNvCxnSpPr>
          <p:nvPr/>
        </p:nvCxnSpPr>
        <p:spPr>
          <a:xfrm rot="10800000">
            <a:off x="5242687" y="4185085"/>
            <a:ext cx="986985" cy="3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1691680" y="5130712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smtClean="0">
                <a:solidFill>
                  <a:schemeClr val="accent2"/>
                </a:solidFill>
              </a:rPr>
              <a:t>Depuaciones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64" name="63 Conector angular"/>
          <p:cNvCxnSpPr>
            <a:stCxn id="44" idx="1"/>
            <a:endCxn id="63" idx="3"/>
          </p:cNvCxnSpPr>
          <p:nvPr/>
        </p:nvCxnSpPr>
        <p:spPr>
          <a:xfrm rot="10800000" flipV="1">
            <a:off x="2769220" y="4185084"/>
            <a:ext cx="866677" cy="10841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63" idx="1"/>
            <a:endCxn id="4" idx="2"/>
          </p:cNvCxnSpPr>
          <p:nvPr/>
        </p:nvCxnSpPr>
        <p:spPr>
          <a:xfrm rot="10800000">
            <a:off x="984676" y="4653136"/>
            <a:ext cx="707004" cy="61607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2286355" y="2564904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Correcciones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74" name="73 Conector angular"/>
          <p:cNvCxnSpPr>
            <a:stCxn id="4" idx="3"/>
            <a:endCxn id="73" idx="1"/>
          </p:cNvCxnSpPr>
          <p:nvPr/>
        </p:nvCxnSpPr>
        <p:spPr>
          <a:xfrm flipV="1">
            <a:off x="1788071" y="2703404"/>
            <a:ext cx="498284" cy="14816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73" idx="3"/>
            <a:endCxn id="26" idx="2"/>
          </p:cNvCxnSpPr>
          <p:nvPr/>
        </p:nvCxnSpPr>
        <p:spPr>
          <a:xfrm flipV="1">
            <a:off x="3373512" y="2417253"/>
            <a:ext cx="4715573" cy="28615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3411611" y="4988793"/>
            <a:ext cx="20625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100" dirty="0" smtClean="0">
                <a:solidFill>
                  <a:schemeClr val="accent2"/>
                </a:solidFill>
              </a:rPr>
              <a:t>Acciones Preventivas </a:t>
            </a:r>
          </a:p>
          <a:p>
            <a:pPr algn="ctr"/>
            <a:r>
              <a:rPr lang="es-PE" sz="1100" dirty="0" smtClean="0">
                <a:solidFill>
                  <a:schemeClr val="accent2"/>
                </a:solidFill>
              </a:rPr>
              <a:t>Predicciones de Fiabilidad</a:t>
            </a:r>
            <a:endParaRPr lang="es-PE" sz="1100" dirty="0">
              <a:solidFill>
                <a:schemeClr val="accent2"/>
              </a:solidFill>
            </a:endParaRPr>
          </a:p>
        </p:txBody>
      </p:sp>
      <p:cxnSp>
        <p:nvCxnSpPr>
          <p:cNvPr id="88" name="87 Conector angular"/>
          <p:cNvCxnSpPr>
            <a:stCxn id="45" idx="0"/>
            <a:endCxn id="87" idx="2"/>
          </p:cNvCxnSpPr>
          <p:nvPr/>
        </p:nvCxnSpPr>
        <p:spPr>
          <a:xfrm rot="5400000" flipH="1" flipV="1">
            <a:off x="4284309" y="5574662"/>
            <a:ext cx="313576" cy="3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87" idx="0"/>
            <a:endCxn id="44" idx="2"/>
          </p:cNvCxnSpPr>
          <p:nvPr/>
        </p:nvCxnSpPr>
        <p:spPr>
          <a:xfrm rot="16200000" flipV="1">
            <a:off x="4273270" y="4819158"/>
            <a:ext cx="335657" cy="3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1560543" y="1931452"/>
            <a:ext cx="546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s-PE" sz="3600" b="1" dirty="0">
              <a:solidFill>
                <a:srgbClr val="00B050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4860032" y="1918573"/>
            <a:ext cx="546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s-PE" sz="3600" b="1" dirty="0">
              <a:solidFill>
                <a:srgbClr val="00B050"/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8633567" y="1916832"/>
            <a:ext cx="546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s-PE" sz="3600" b="1" dirty="0">
              <a:solidFill>
                <a:srgbClr val="00B050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633567" y="4150821"/>
            <a:ext cx="546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s-PE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Flujo del Proceso de Pruebas</a:t>
            </a:r>
            <a:endParaRPr lang="es-PE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181281" y="3717032"/>
            <a:ext cx="160679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2"/>
                </a:solidFill>
              </a:rPr>
              <a:t>Desarrollo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85473" y="1482899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Planificación y Preparación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8887" y="2708920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>
                <a:solidFill>
                  <a:schemeClr val="accent2"/>
                </a:solidFill>
              </a:rPr>
              <a:t>Información sobre </a:t>
            </a:r>
            <a:endParaRPr lang="es-PE" sz="1200" dirty="0" smtClean="0">
              <a:solidFill>
                <a:schemeClr val="accent2"/>
              </a:solidFill>
            </a:endParaRP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el </a:t>
            </a:r>
            <a:r>
              <a:rPr lang="es-PE" sz="1200" dirty="0">
                <a:solidFill>
                  <a:schemeClr val="accent2"/>
                </a:solidFill>
              </a:rPr>
              <a:t>proyecto </a:t>
            </a:r>
          </a:p>
        </p:txBody>
      </p:sp>
      <p:cxnSp>
        <p:nvCxnSpPr>
          <p:cNvPr id="8" name="7 Conector angular"/>
          <p:cNvCxnSpPr>
            <a:stCxn id="4" idx="0"/>
            <a:endCxn id="6" idx="2"/>
          </p:cNvCxnSpPr>
          <p:nvPr/>
        </p:nvCxnSpPr>
        <p:spPr>
          <a:xfrm rot="5400000" flipH="1" flipV="1">
            <a:off x="712520" y="3442742"/>
            <a:ext cx="546447" cy="213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6" idx="0"/>
            <a:endCxn id="5" idx="2"/>
          </p:cNvCxnSpPr>
          <p:nvPr/>
        </p:nvCxnSpPr>
        <p:spPr>
          <a:xfrm rot="5400000" flipH="1" flipV="1">
            <a:off x="842881" y="2562934"/>
            <a:ext cx="289917" cy="205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3491880" y="1482899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3"/>
                </a:solidFill>
              </a:rPr>
              <a:t>Diseño de Pruebas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267744" y="1724149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Plan de 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Pruebas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13" name="12 Conector angular"/>
          <p:cNvCxnSpPr>
            <a:stCxn id="5" idx="3"/>
            <a:endCxn id="12" idx="1"/>
          </p:cNvCxnSpPr>
          <p:nvPr/>
        </p:nvCxnSpPr>
        <p:spPr>
          <a:xfrm>
            <a:off x="1792263" y="1950951"/>
            <a:ext cx="475481" cy="40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12" idx="3"/>
            <a:endCxn id="11" idx="1"/>
          </p:cNvCxnSpPr>
          <p:nvPr/>
        </p:nvCxnSpPr>
        <p:spPr>
          <a:xfrm flipV="1">
            <a:off x="3023079" y="1950951"/>
            <a:ext cx="468801" cy="40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7285690" y="1481149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3"/>
                </a:solidFill>
              </a:rPr>
              <a:t>Ejecución de</a:t>
            </a:r>
          </a:p>
          <a:p>
            <a:pPr algn="ctr"/>
            <a:r>
              <a:rPr lang="es-PE" sz="1600" dirty="0">
                <a:solidFill>
                  <a:schemeClr val="accent3"/>
                </a:solidFill>
              </a:rPr>
              <a:t>Pruebas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625594" y="1628800"/>
            <a:ext cx="1250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Configuración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 Pruebas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(Casos de Uso)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28" name="27 Conector angular"/>
          <p:cNvCxnSpPr>
            <a:stCxn id="11" idx="3"/>
            <a:endCxn id="27" idx="1"/>
          </p:cNvCxnSpPr>
          <p:nvPr/>
        </p:nvCxnSpPr>
        <p:spPr>
          <a:xfrm>
            <a:off x="5098670" y="1950951"/>
            <a:ext cx="526924" cy="10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7" idx="3"/>
            <a:endCxn id="26" idx="1"/>
          </p:cNvCxnSpPr>
          <p:nvPr/>
        </p:nvCxnSpPr>
        <p:spPr>
          <a:xfrm flipV="1">
            <a:off x="6876256" y="1949201"/>
            <a:ext cx="409434" cy="27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7285690" y="3717032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Evaluación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7615386" y="3296017"/>
            <a:ext cx="950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Resultados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38" name="37 Conector angular"/>
          <p:cNvCxnSpPr>
            <a:stCxn id="26" idx="3"/>
            <a:endCxn id="37" idx="0"/>
          </p:cNvCxnSpPr>
          <p:nvPr/>
        </p:nvCxnSpPr>
        <p:spPr>
          <a:xfrm flipH="1">
            <a:off x="8090837" y="1949201"/>
            <a:ext cx="801643" cy="1346816"/>
          </a:xfrm>
          <a:prstGeom prst="bentConnector4">
            <a:avLst>
              <a:gd name="adj1" fmla="val -19011"/>
              <a:gd name="adj2" fmla="val 723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37" idx="2"/>
            <a:endCxn id="36" idx="0"/>
          </p:cNvCxnSpPr>
          <p:nvPr/>
        </p:nvCxnSpPr>
        <p:spPr>
          <a:xfrm rot="5400000">
            <a:off x="8017953" y="3644148"/>
            <a:ext cx="144016" cy="17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3635896" y="3717032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Informe de Pruebas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3635896" y="5733256"/>
            <a:ext cx="160679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Medición </a:t>
            </a:r>
          </a:p>
          <a:p>
            <a:pPr algn="ctr"/>
            <a:r>
              <a:rPr lang="es-PE" sz="1600" dirty="0" smtClean="0">
                <a:solidFill>
                  <a:schemeClr val="accent3"/>
                </a:solidFill>
              </a:rPr>
              <a:t>de Defectos</a:t>
            </a:r>
            <a:endParaRPr lang="es-PE" sz="1600" dirty="0">
              <a:solidFill>
                <a:schemeClr val="accent3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6012160" y="5972621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Estadística de</a:t>
            </a:r>
          </a:p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Defectos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47" name="46 Conector angular"/>
          <p:cNvCxnSpPr>
            <a:stCxn id="36" idx="2"/>
            <a:endCxn id="46" idx="3"/>
          </p:cNvCxnSpPr>
          <p:nvPr/>
        </p:nvCxnSpPr>
        <p:spPr>
          <a:xfrm rot="5400000">
            <a:off x="6850301" y="4964670"/>
            <a:ext cx="1550318" cy="927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angular"/>
          <p:cNvCxnSpPr/>
          <p:nvPr/>
        </p:nvCxnSpPr>
        <p:spPr>
          <a:xfrm rot="10800000">
            <a:off x="5255006" y="6213513"/>
            <a:ext cx="1047640" cy="21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6229671" y="4050005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Defectos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54" name="53 Conector angular"/>
          <p:cNvCxnSpPr>
            <a:stCxn id="36" idx="1"/>
            <a:endCxn id="53" idx="3"/>
          </p:cNvCxnSpPr>
          <p:nvPr/>
        </p:nvCxnSpPr>
        <p:spPr>
          <a:xfrm rot="10800000" flipV="1">
            <a:off x="7020272" y="4185083"/>
            <a:ext cx="265418" cy="3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53" idx="1"/>
            <a:endCxn id="44" idx="3"/>
          </p:cNvCxnSpPr>
          <p:nvPr/>
        </p:nvCxnSpPr>
        <p:spPr>
          <a:xfrm rot="10800000">
            <a:off x="5242687" y="4185085"/>
            <a:ext cx="986985" cy="3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1691680" y="5130712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smtClean="0">
                <a:solidFill>
                  <a:schemeClr val="accent2"/>
                </a:solidFill>
              </a:rPr>
              <a:t>Depuaciones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64" name="63 Conector angular"/>
          <p:cNvCxnSpPr>
            <a:stCxn id="44" idx="1"/>
            <a:endCxn id="63" idx="3"/>
          </p:cNvCxnSpPr>
          <p:nvPr/>
        </p:nvCxnSpPr>
        <p:spPr>
          <a:xfrm rot="10800000" flipV="1">
            <a:off x="2769220" y="4185084"/>
            <a:ext cx="866677" cy="10841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63" idx="1"/>
            <a:endCxn id="4" idx="2"/>
          </p:cNvCxnSpPr>
          <p:nvPr/>
        </p:nvCxnSpPr>
        <p:spPr>
          <a:xfrm rot="10800000">
            <a:off x="984676" y="4653136"/>
            <a:ext cx="707004" cy="61607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2286355" y="2564904"/>
            <a:ext cx="1087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200" dirty="0" smtClean="0">
                <a:solidFill>
                  <a:schemeClr val="accent2"/>
                </a:solidFill>
              </a:rPr>
              <a:t>Correcciones</a:t>
            </a:r>
            <a:endParaRPr lang="es-PE" sz="1200" dirty="0">
              <a:solidFill>
                <a:schemeClr val="accent2"/>
              </a:solidFill>
            </a:endParaRPr>
          </a:p>
        </p:txBody>
      </p:sp>
      <p:cxnSp>
        <p:nvCxnSpPr>
          <p:cNvPr id="74" name="73 Conector angular"/>
          <p:cNvCxnSpPr>
            <a:stCxn id="4" idx="3"/>
            <a:endCxn id="73" idx="1"/>
          </p:cNvCxnSpPr>
          <p:nvPr/>
        </p:nvCxnSpPr>
        <p:spPr>
          <a:xfrm flipV="1">
            <a:off x="1788071" y="2703404"/>
            <a:ext cx="498284" cy="14816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73" idx="3"/>
            <a:endCxn id="26" idx="2"/>
          </p:cNvCxnSpPr>
          <p:nvPr/>
        </p:nvCxnSpPr>
        <p:spPr>
          <a:xfrm flipV="1">
            <a:off x="3373512" y="2417253"/>
            <a:ext cx="4715573" cy="28615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3411611" y="4988793"/>
            <a:ext cx="20625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100" dirty="0" smtClean="0">
                <a:solidFill>
                  <a:schemeClr val="accent2"/>
                </a:solidFill>
              </a:rPr>
              <a:t>Acciones Preventivas </a:t>
            </a:r>
          </a:p>
          <a:p>
            <a:pPr algn="ctr"/>
            <a:r>
              <a:rPr lang="es-PE" sz="1100" dirty="0" smtClean="0">
                <a:solidFill>
                  <a:schemeClr val="accent2"/>
                </a:solidFill>
              </a:rPr>
              <a:t>Predicciones de Fiabilidad</a:t>
            </a:r>
            <a:endParaRPr lang="es-PE" sz="1100" dirty="0">
              <a:solidFill>
                <a:schemeClr val="accent2"/>
              </a:solidFill>
            </a:endParaRPr>
          </a:p>
        </p:txBody>
      </p:sp>
      <p:cxnSp>
        <p:nvCxnSpPr>
          <p:cNvPr id="88" name="87 Conector angular"/>
          <p:cNvCxnSpPr>
            <a:stCxn id="45" idx="0"/>
            <a:endCxn id="87" idx="2"/>
          </p:cNvCxnSpPr>
          <p:nvPr/>
        </p:nvCxnSpPr>
        <p:spPr>
          <a:xfrm rot="5400000" flipH="1" flipV="1">
            <a:off x="4284309" y="5574662"/>
            <a:ext cx="313576" cy="3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87" idx="0"/>
            <a:endCxn id="44" idx="2"/>
          </p:cNvCxnSpPr>
          <p:nvPr/>
        </p:nvCxnSpPr>
        <p:spPr>
          <a:xfrm rot="16200000" flipV="1">
            <a:off x="4273270" y="4819158"/>
            <a:ext cx="335657" cy="36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6 Flecha abajo"/>
          <p:cNvSpPr/>
          <p:nvPr/>
        </p:nvSpPr>
        <p:spPr>
          <a:xfrm>
            <a:off x="4139953" y="5229200"/>
            <a:ext cx="581678" cy="671413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Flecha abajo"/>
          <p:cNvSpPr/>
          <p:nvPr/>
        </p:nvSpPr>
        <p:spPr>
          <a:xfrm rot="10800000">
            <a:off x="4139953" y="6548685"/>
            <a:ext cx="581678" cy="671413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</p:spPr>
        <p:txBody>
          <a:bodyPr/>
          <a:lstStyle/>
          <a:p>
            <a:r>
              <a:rPr lang="es-PE" b="1" dirty="0" smtClean="0"/>
              <a:t>Métricas</a:t>
            </a:r>
            <a:endParaRPr lang="es-PE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539552" y="2046327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Mediciones</a:t>
            </a:r>
            <a:endParaRPr lang="es-PE" sz="1600" b="1" dirty="0">
              <a:solidFill>
                <a:schemeClr val="accent2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234574" y="2046327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Procesos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Productos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Servicios</a:t>
            </a:r>
            <a:endParaRPr lang="es-PE" sz="1600" b="1" dirty="0">
              <a:solidFill>
                <a:schemeClr val="accent2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826862" y="2046327"/>
            <a:ext cx="1606790" cy="93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Información</a:t>
            </a:r>
            <a:endParaRPr lang="es-PE" sz="1600" b="1" dirty="0">
              <a:solidFill>
                <a:schemeClr val="accent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78390" y="2295222"/>
            <a:ext cx="1053494" cy="440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accent2"/>
                </a:solidFill>
              </a:rPr>
              <a:t>Aplicar</a:t>
            </a:r>
            <a:endParaRPr lang="es-PE" sz="2000" b="1" dirty="0">
              <a:solidFill>
                <a:schemeClr val="accent2"/>
              </a:solidFill>
            </a:endParaRPr>
          </a:p>
        </p:txBody>
      </p:sp>
      <p:cxnSp>
        <p:nvCxnSpPr>
          <p:cNvPr id="9" name="8 Conector angular"/>
          <p:cNvCxnSpPr>
            <a:stCxn id="5" idx="3"/>
            <a:endCxn id="8" idx="1"/>
          </p:cNvCxnSpPr>
          <p:nvPr/>
        </p:nvCxnSpPr>
        <p:spPr>
          <a:xfrm>
            <a:off x="2146342" y="2514379"/>
            <a:ext cx="432048" cy="9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8" idx="3"/>
            <a:endCxn id="6" idx="1"/>
          </p:cNvCxnSpPr>
          <p:nvPr/>
        </p:nvCxnSpPr>
        <p:spPr>
          <a:xfrm flipV="1">
            <a:off x="3631884" y="2514379"/>
            <a:ext cx="602690" cy="9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801664" y="1470263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accent2"/>
                </a:solidFill>
              </a:rPr>
              <a:t>Proveer</a:t>
            </a:r>
            <a:endParaRPr lang="es-PE" sz="2000" b="1" dirty="0">
              <a:solidFill>
                <a:schemeClr val="accent2"/>
              </a:solidFill>
            </a:endParaRPr>
          </a:p>
        </p:txBody>
      </p:sp>
      <p:cxnSp>
        <p:nvCxnSpPr>
          <p:cNvPr id="17" name="16 Conector angular"/>
          <p:cNvCxnSpPr>
            <a:stCxn id="6" idx="0"/>
            <a:endCxn id="16" idx="1"/>
          </p:cNvCxnSpPr>
          <p:nvPr/>
        </p:nvCxnSpPr>
        <p:spPr>
          <a:xfrm rot="5400000" flipH="1" flipV="1">
            <a:off x="5231812" y="1476476"/>
            <a:ext cx="376009" cy="763695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6" idx="3"/>
            <a:endCxn id="7" idx="0"/>
          </p:cNvCxnSpPr>
          <p:nvPr/>
        </p:nvCxnSpPr>
        <p:spPr>
          <a:xfrm>
            <a:off x="6941720" y="1670318"/>
            <a:ext cx="688537" cy="376009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811885" y="330240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000" b="1" dirty="0" smtClean="0">
                <a:solidFill>
                  <a:schemeClr val="accent2"/>
                </a:solidFill>
              </a:rPr>
              <a:t>Mejorar</a:t>
            </a:r>
            <a:endParaRPr lang="es-PE" sz="2000" b="1" dirty="0">
              <a:solidFill>
                <a:schemeClr val="accent2"/>
              </a:solidFill>
            </a:endParaRPr>
          </a:p>
        </p:txBody>
      </p:sp>
      <p:cxnSp>
        <p:nvCxnSpPr>
          <p:cNvPr id="24" name="23 Conector angular"/>
          <p:cNvCxnSpPr>
            <a:stCxn id="7" idx="2"/>
            <a:endCxn id="23" idx="3"/>
          </p:cNvCxnSpPr>
          <p:nvPr/>
        </p:nvCxnSpPr>
        <p:spPr>
          <a:xfrm rot="5400000">
            <a:off x="7015859" y="2888057"/>
            <a:ext cx="520025" cy="708773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23" idx="1"/>
            <a:endCxn id="6" idx="2"/>
          </p:cNvCxnSpPr>
          <p:nvPr/>
        </p:nvCxnSpPr>
        <p:spPr>
          <a:xfrm rot="10800000">
            <a:off x="5037969" y="2982432"/>
            <a:ext cx="773916" cy="520025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210238" y="3990543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Las métricas del Software </a:t>
            </a:r>
            <a:r>
              <a:rPr lang="es-ES" sz="2000" b="1" dirty="0" smtClean="0">
                <a:solidFill>
                  <a:srgbClr val="0070C0"/>
                </a:solidFill>
              </a:rPr>
              <a:t>comprenden un </a:t>
            </a:r>
            <a:r>
              <a:rPr lang="es-ES" sz="2000" b="1" dirty="0">
                <a:solidFill>
                  <a:srgbClr val="0070C0"/>
                </a:solidFill>
              </a:rPr>
              <a:t>amplio rango de </a:t>
            </a:r>
            <a:r>
              <a:rPr lang="es-ES" sz="2000" b="1" dirty="0" smtClean="0">
                <a:solidFill>
                  <a:srgbClr val="0070C0"/>
                </a:solidFill>
              </a:rPr>
              <a:t>actividades diversas</a:t>
            </a:r>
            <a:r>
              <a:rPr lang="es-ES" sz="2000" b="1" dirty="0">
                <a:solidFill>
                  <a:srgbClr val="0070C0"/>
                </a:solidFill>
              </a:rPr>
              <a:t>, estas son algunas</a:t>
            </a:r>
            <a:r>
              <a:rPr lang="es-ES" sz="2000" b="1" dirty="0" smtClean="0">
                <a:solidFill>
                  <a:srgbClr val="0070C0"/>
                </a:solidFill>
              </a:rPr>
              <a:t>:</a:t>
            </a:r>
          </a:p>
          <a:p>
            <a:endParaRPr lang="es-E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0070C0"/>
                </a:solidFill>
              </a:rPr>
              <a:t>Aseguramiento </a:t>
            </a:r>
            <a:r>
              <a:rPr lang="es-ES" sz="2000" b="1" dirty="0">
                <a:solidFill>
                  <a:srgbClr val="0070C0"/>
                </a:solidFill>
              </a:rPr>
              <a:t>y control de calidad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0070C0"/>
                </a:solidFill>
              </a:rPr>
              <a:t>Modelos </a:t>
            </a:r>
            <a:r>
              <a:rPr lang="es-ES" sz="2000" b="1" dirty="0">
                <a:solidFill>
                  <a:srgbClr val="0070C0"/>
                </a:solidFill>
              </a:rPr>
              <a:t>de fiabilidad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0070C0"/>
                </a:solidFill>
              </a:rPr>
              <a:t>Modelos </a:t>
            </a:r>
            <a:r>
              <a:rPr lang="es-ES" sz="2000" b="1" dirty="0">
                <a:solidFill>
                  <a:srgbClr val="0070C0"/>
                </a:solidFill>
              </a:rPr>
              <a:t>y evaluación de ejecución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0070C0"/>
                </a:solidFill>
              </a:rPr>
              <a:t>Modelos </a:t>
            </a:r>
            <a:r>
              <a:rPr lang="es-ES" sz="2000" b="1" dirty="0">
                <a:solidFill>
                  <a:srgbClr val="0070C0"/>
                </a:solidFill>
              </a:rPr>
              <a:t>y medidas de productividad</a:t>
            </a:r>
          </a:p>
        </p:txBody>
      </p:sp>
    </p:spTree>
    <p:extLst>
      <p:ext uri="{BB962C8B-B14F-4D97-AF65-F5344CB8AC3E}">
        <p14:creationId xmlns:p14="http://schemas.microsoft.com/office/powerpoint/2010/main" val="31605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6" grpId="0"/>
      <p:bldP spid="2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http://us.123rf.com/400wm/400/400/pixelsaway/pixelsaway1008/pixelsaway100800014/7543892-quien-que-por-que-como-donde-cuando-que-sucede-si-preguntas--blancas-tiza-escritura-a-mano-en-la-p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1" y="-4251"/>
            <a:ext cx="9273309" cy="68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2"/>
            <a:ext cx="6336704" cy="649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 rot="16200000">
            <a:off x="-903774" y="3042725"/>
            <a:ext cx="608737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</a:rPr>
              <a:t>Modelo Conceptual de Métricas</a:t>
            </a:r>
            <a:endParaRPr lang="es-P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755576" y="105273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Motivación</a:t>
            </a:r>
            <a:endParaRPr lang="es-PE" sz="48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Recortar rectángulo de esquina diagonal"/>
          <p:cNvSpPr/>
          <p:nvPr/>
        </p:nvSpPr>
        <p:spPr>
          <a:xfrm>
            <a:off x="899592" y="2160731"/>
            <a:ext cx="7488832" cy="4220597"/>
          </a:xfrm>
          <a:prstGeom prst="snip2DiagRect">
            <a:avLst/>
          </a:prstGeom>
          <a:solidFill>
            <a:srgbClr val="DDF6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95000" rotWithShape="0">
              <a:srgbClr val="000000">
                <a:alpha val="50000"/>
              </a:srgbClr>
            </a:outerShdw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rgbClr val="00B050"/>
              </a:solidFill>
              <a:latin typeface="Baskerville Old Face" pitchFamily="18" charset="0"/>
              <a:cs typeface="Tahoma" pitchFamily="34" charset="0"/>
            </a:endParaRPr>
          </a:p>
          <a:p>
            <a:pPr algn="ctr"/>
            <a:r>
              <a:rPr lang="es-PE" dirty="0" smtClean="0">
                <a:solidFill>
                  <a:srgbClr val="00B050"/>
                </a:solidFill>
                <a:latin typeface="Baskerville Old Face" pitchFamily="18" charset="0"/>
                <a:cs typeface="Tahoma" pitchFamily="34" charset="0"/>
              </a:rPr>
              <a:t>"</a:t>
            </a:r>
            <a:r>
              <a:rPr lang="es-PE" dirty="0">
                <a:solidFill>
                  <a:srgbClr val="00B050"/>
                </a:solidFill>
                <a:latin typeface="Baskerville Old Face" pitchFamily="18" charset="0"/>
                <a:cs typeface="Tahoma" pitchFamily="34" charset="0"/>
              </a:rPr>
              <a:t>Todo lo que se hace se puede medir, sólo si se mide se puede controlar, sólo si se controla se puede dirigir y sólo si se dirige se puede mejorar</a:t>
            </a:r>
            <a:r>
              <a:rPr lang="es-PE" dirty="0" smtClean="0">
                <a:solidFill>
                  <a:srgbClr val="00B050"/>
                </a:solidFill>
                <a:latin typeface="Baskerville Old Face" pitchFamily="18" charset="0"/>
                <a:cs typeface="Tahoma" pitchFamily="34" charset="0"/>
              </a:rPr>
              <a:t>"</a:t>
            </a:r>
            <a:endParaRPr lang="es-PE" dirty="0">
              <a:solidFill>
                <a:srgbClr val="00B050"/>
              </a:solidFill>
              <a:latin typeface="Baskerville Old Face" pitchFamily="18" charset="0"/>
              <a:cs typeface="Tahoma" pitchFamily="34" charset="0"/>
            </a:endParaRPr>
          </a:p>
          <a:p>
            <a:pPr algn="r"/>
            <a:r>
              <a:rPr lang="es-PE" dirty="0">
                <a:solidFill>
                  <a:srgbClr val="00B050"/>
                </a:solidFill>
                <a:latin typeface="Baskerville Old Face" pitchFamily="18" charset="0"/>
                <a:cs typeface="Tahoma" pitchFamily="34" charset="0"/>
              </a:rPr>
              <a:t>Anónimo</a:t>
            </a:r>
            <a:endParaRPr lang="es-PE" sz="2400" dirty="0">
              <a:solidFill>
                <a:srgbClr val="00B050"/>
              </a:solidFill>
              <a:latin typeface="Baskerville Old Face" pitchFamily="18" charset="0"/>
              <a:cs typeface="Tahoma" pitchFamily="34" charset="0"/>
            </a:endParaRPr>
          </a:p>
          <a:p>
            <a:pPr algn="ctr"/>
            <a:endParaRPr lang="es-PE" sz="2400" dirty="0">
              <a:solidFill>
                <a:srgbClr val="0070C0"/>
              </a:solidFill>
              <a:latin typeface="Baskerville Old Face" pitchFamily="18" charset="0"/>
              <a:cs typeface="Tahoma" pitchFamily="34" charset="0"/>
            </a:endParaRPr>
          </a:p>
          <a:p>
            <a:pPr algn="ctr"/>
            <a:r>
              <a:rPr lang="es-PE" sz="2800" dirty="0">
                <a:solidFill>
                  <a:srgbClr val="0070C0"/>
                </a:solidFill>
                <a:latin typeface="Baskerville Old Face" pitchFamily="18" charset="0"/>
                <a:cs typeface="Tahoma" pitchFamily="34" charset="0"/>
              </a:rPr>
              <a:t>Aplicando las métricas adecuadas durante el Proceso de Pruebas de Software podemos tomar conciencia de la situación del avance y del estado de la salud del software que estamos testeando</a:t>
            </a:r>
            <a:r>
              <a:rPr lang="es-PE" sz="2800" dirty="0" smtClean="0">
                <a:solidFill>
                  <a:srgbClr val="0070C0"/>
                </a:solidFill>
                <a:latin typeface="Baskerville Old Face" pitchFamily="18" charset="0"/>
                <a:cs typeface="Tahoma" pitchFamily="34" charset="0"/>
              </a:rPr>
              <a:t>.</a:t>
            </a:r>
            <a:endParaRPr lang="es-PE" sz="2800" dirty="0">
              <a:solidFill>
                <a:srgbClr val="0070C0"/>
              </a:solidFill>
              <a:latin typeface="Baskerville Old Face" pitchFamily="18" charset="0"/>
              <a:cs typeface="Tahoma" pitchFamily="34" charset="0"/>
            </a:endParaRPr>
          </a:p>
          <a:p>
            <a:pPr algn="r"/>
            <a:r>
              <a:rPr lang="es-PE" sz="2800" dirty="0" smtClean="0">
                <a:solidFill>
                  <a:srgbClr val="0070C0"/>
                </a:solidFill>
                <a:latin typeface="Baskerville Old Face" pitchFamily="18" charset="0"/>
                <a:cs typeface="Tahoma" pitchFamily="34" charset="0"/>
              </a:rPr>
              <a:t>Tu profesor</a:t>
            </a:r>
            <a:endParaRPr lang="es-PE" sz="24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468313" y="1600203"/>
            <a:ext cx="8229600" cy="2764901"/>
          </a:xfrm>
        </p:spPr>
        <p:txBody>
          <a:bodyPr/>
          <a:lstStyle/>
          <a:p>
            <a:pPr marL="0" indent="0">
              <a:buNone/>
            </a:pPr>
            <a:r>
              <a:rPr lang="es-PE" sz="2400" b="1" dirty="0">
                <a:solidFill>
                  <a:srgbClr val="0070C0"/>
                </a:solidFill>
              </a:rPr>
              <a:t>En esta sesión aprenderás</a:t>
            </a:r>
            <a:r>
              <a:rPr lang="es-PE" sz="24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s-PE" sz="2400" dirty="0">
              <a:solidFill>
                <a:srgbClr val="002060"/>
              </a:solidFill>
            </a:endParaRPr>
          </a:p>
          <a:p>
            <a:r>
              <a:rPr lang="es-PE" sz="2400" dirty="0">
                <a:solidFill>
                  <a:srgbClr val="002060"/>
                </a:solidFill>
              </a:rPr>
              <a:t>En qué consiste medir.</a:t>
            </a:r>
          </a:p>
          <a:p>
            <a:r>
              <a:rPr lang="es-PE" sz="2400" dirty="0">
                <a:solidFill>
                  <a:srgbClr val="002060"/>
                </a:solidFill>
              </a:rPr>
              <a:t>Cuáles son los elementos requeridos para poder medir.</a:t>
            </a:r>
          </a:p>
          <a:p>
            <a:r>
              <a:rPr lang="es-PE" sz="2400" dirty="0">
                <a:solidFill>
                  <a:srgbClr val="002060"/>
                </a:solidFill>
              </a:rPr>
              <a:t>Los tipos de medición en la industria de software.</a:t>
            </a:r>
          </a:p>
          <a:p>
            <a:r>
              <a:rPr lang="es-PE" sz="2400" dirty="0">
                <a:solidFill>
                  <a:srgbClr val="002060"/>
                </a:solidFill>
              </a:rPr>
              <a:t>Qué métricas e indicadores se pueden proponer para medir las pruebas.</a:t>
            </a:r>
          </a:p>
        </p:txBody>
      </p:sp>
    </p:spTree>
    <p:extLst>
      <p:ext uri="{BB962C8B-B14F-4D97-AF65-F5344CB8AC3E}">
        <p14:creationId xmlns:p14="http://schemas.microsoft.com/office/powerpoint/2010/main" val="34170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7" y="2248275"/>
            <a:ext cx="7128793" cy="21168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just">
              <a:buNone/>
            </a:pPr>
            <a:r>
              <a:rPr lang="es-PE" i="1" dirty="0">
                <a:solidFill>
                  <a:srgbClr val="002060"/>
                </a:solidFill>
              </a:rPr>
              <a:t>“En el momento en que asocias un número con una idea, aprendes algo nuevo.  Entonces, sabes algo más de lo que sabías antes”.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 bwMode="auto">
          <a:xfrm>
            <a:off x="-324544" y="4408515"/>
            <a:ext cx="8229600" cy="6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Char char="•"/>
              <a:defRPr lang="es-ES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s-ES" sz="280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s-ES" sz="240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s-ES" sz="200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s-ES" sz="2000" smtClean="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s-PE" sz="1600" i="1" dirty="0">
                <a:solidFill>
                  <a:srgbClr val="002060"/>
                </a:solidFill>
              </a:rPr>
              <a:t>Paul </a:t>
            </a:r>
            <a:r>
              <a:rPr lang="es-PE" sz="1600" i="1" dirty="0" err="1">
                <a:solidFill>
                  <a:srgbClr val="002060"/>
                </a:solidFill>
              </a:rPr>
              <a:t>Lazarsfeld</a:t>
            </a:r>
            <a:r>
              <a:rPr lang="es-PE" sz="1600" i="1" dirty="0">
                <a:solidFill>
                  <a:srgbClr val="002060"/>
                </a:solidFill>
              </a:rPr>
              <a:t>, Universidad de Columbia</a:t>
            </a:r>
          </a:p>
        </p:txBody>
      </p:sp>
    </p:spTree>
    <p:extLst>
      <p:ext uri="{BB962C8B-B14F-4D97-AF65-F5344CB8AC3E}">
        <p14:creationId xmlns:p14="http://schemas.microsoft.com/office/powerpoint/2010/main" val="16661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Terminología básica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Por qué medir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Definición de Medir – Elementos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las Pruebas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Terminología básica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Por qué medir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Definición de Medir – Elementos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las Pruebas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0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12585958"/>
              </p:ext>
            </p:extLst>
          </p:nvPr>
        </p:nvGraphicFramePr>
        <p:xfrm>
          <a:off x="899592" y="217331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27584" y="155679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Terminología Básica</a:t>
            </a:r>
            <a:endParaRPr lang="es-P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Terminología básica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Por qué medir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Definición de Medir – Elementos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las Pruebas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9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qué Medir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634680" y="3773760"/>
            <a:ext cx="1524000" cy="838200"/>
          </a:xfrm>
          <a:prstGeom prst="flowChartProcess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bg1"/>
                </a:solidFill>
                <a:latin typeface="Verdana" pitchFamily="34" charset="0"/>
              </a:rPr>
              <a:t>¿Por qué</a:t>
            </a:r>
          </a:p>
          <a:p>
            <a:pPr algn="ctr"/>
            <a:r>
              <a:rPr lang="es-ES_tradnl" b="1">
                <a:solidFill>
                  <a:schemeClr val="bg1"/>
                </a:solidFill>
                <a:latin typeface="Verdana" pitchFamily="34" charset="0"/>
              </a:rPr>
              <a:t>Medir?</a:t>
            </a:r>
            <a:endParaRPr lang="es-E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4280" y="1640160"/>
            <a:ext cx="2971800" cy="1981200"/>
          </a:xfrm>
          <a:prstGeom prst="wedgeRoundRectCallout">
            <a:avLst>
              <a:gd name="adj1" fmla="val 56037"/>
              <a:gd name="adj2" fmla="val 75880"/>
              <a:gd name="adj3" fmla="val 16667"/>
            </a:avLst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PE" b="1">
                <a:solidFill>
                  <a:srgbClr val="FF3300"/>
                </a:solidFill>
              </a:rPr>
              <a:t>Para Comprender</a:t>
            </a:r>
          </a:p>
          <a:p>
            <a:r>
              <a:rPr lang="es-PE" sz="1600"/>
              <a:t>Se gana comprensión del producto, proceso y de los recursos implicados en el proceso. Se puede establecer una “</a:t>
            </a:r>
            <a:r>
              <a:rPr lang="es-PE" sz="1600" b="1"/>
              <a:t>línea base</a:t>
            </a:r>
            <a:r>
              <a:rPr lang="es-PE" sz="1600"/>
              <a:t>” para comparaciones.</a:t>
            </a:r>
            <a:endParaRPr lang="es-ES" sz="160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92080" y="5069160"/>
            <a:ext cx="3200400" cy="1295400"/>
          </a:xfrm>
          <a:prstGeom prst="wedgeRoundRectCallout">
            <a:avLst>
              <a:gd name="adj1" fmla="val -75843"/>
              <a:gd name="adj2" fmla="val -84435"/>
              <a:gd name="adj3" fmla="val 16667"/>
            </a:avLst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PE" b="1">
                <a:solidFill>
                  <a:srgbClr val="3366CC"/>
                </a:solidFill>
              </a:rPr>
              <a:t>Para optimizar</a:t>
            </a:r>
          </a:p>
          <a:p>
            <a:r>
              <a:rPr lang="es-PE" sz="1600"/>
              <a:t>Obtener y evaluar indicadores ayuda a identificar defectos y oportunidades de mejor</a:t>
            </a:r>
            <a:endParaRPr lang="es-ES" sz="16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280" y="5373960"/>
            <a:ext cx="3657600" cy="1295400"/>
          </a:xfrm>
          <a:prstGeom prst="wedgeRoundRectCallout">
            <a:avLst>
              <a:gd name="adj1" fmla="val 55296"/>
              <a:gd name="adj2" fmla="val -107352"/>
              <a:gd name="adj3" fmla="val 16667"/>
            </a:avLst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PE" b="1">
                <a:solidFill>
                  <a:srgbClr val="008000"/>
                </a:solidFill>
              </a:rPr>
              <a:t>Para Predecir</a:t>
            </a:r>
          </a:p>
          <a:p>
            <a:r>
              <a:rPr lang="es-PE" sz="1500"/>
              <a:t>Para planear es necesario predecir. Los indicadores obtenidos en el pasado pueden servir para el futuro.</a:t>
            </a:r>
            <a:endParaRPr lang="es-ES" sz="150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158680" y="1563960"/>
            <a:ext cx="2971800" cy="1447800"/>
          </a:xfrm>
          <a:prstGeom prst="wedgeRoundRectCallout">
            <a:avLst>
              <a:gd name="adj1" fmla="val -61167"/>
              <a:gd name="adj2" fmla="val 98792"/>
              <a:gd name="adj3" fmla="val 16667"/>
            </a:avLst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PE" b="1">
                <a:solidFill>
                  <a:srgbClr val="FF9900"/>
                </a:solidFill>
              </a:rPr>
              <a:t>Para Evaluar</a:t>
            </a:r>
          </a:p>
          <a:p>
            <a:r>
              <a:rPr lang="es-PE" sz="1600">
                <a:solidFill>
                  <a:srgbClr val="003366"/>
                </a:solidFill>
              </a:rPr>
              <a:t>Se pude determinar el estado de las cosas respecto de los planes (utilizando los </a:t>
            </a:r>
            <a:r>
              <a:rPr lang="es-PE" sz="1600" b="1">
                <a:solidFill>
                  <a:srgbClr val="003366"/>
                </a:solidFill>
              </a:rPr>
              <a:t>indicadores</a:t>
            </a:r>
            <a:r>
              <a:rPr lang="es-PE" sz="1600">
                <a:solidFill>
                  <a:srgbClr val="003366"/>
                </a:solidFill>
              </a:rPr>
              <a:t>)</a:t>
            </a:r>
            <a:endParaRPr lang="es-ES" sz="16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99592" y="250741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b="1" dirty="0" smtClean="0">
                <a:solidFill>
                  <a:srgbClr val="002060"/>
                </a:solidFill>
              </a:rPr>
              <a:t>No sabemos si estamos mejorando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b="1" dirty="0">
              <a:solidFill>
                <a:srgbClr val="00206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PE" sz="3200" b="1" dirty="0" smtClean="0">
                <a:solidFill>
                  <a:srgbClr val="002060"/>
                </a:solidFill>
              </a:rPr>
              <a:t>No podemos establecer metas</a:t>
            </a:r>
            <a:endParaRPr lang="es-PE" sz="3200" b="1" dirty="0">
              <a:solidFill>
                <a:srgbClr val="00206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y ¿qué pasa si no Medimos?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2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187624" y="3741594"/>
            <a:ext cx="6480720" cy="191965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200" dirty="0">
                <a:solidFill>
                  <a:srgbClr val="002060"/>
                </a:solidFill>
              </a:rPr>
              <a:t>Documento que describe el alcance, estrategias, riesgos, recursos, casos de prueba a fin de validar la conformidad de la funcionalidad y rendimiento de un software.</a:t>
            </a:r>
            <a:endParaRPr lang="es-PE" sz="2200" dirty="0" smtClean="0">
              <a:solidFill>
                <a:srgbClr val="002060"/>
              </a:solidFill>
            </a:endParaRPr>
          </a:p>
        </p:txBody>
      </p:sp>
      <p:cxnSp>
        <p:nvCxnSpPr>
          <p:cNvPr id="6" name="5 Conector recto de flecha"/>
          <p:cNvCxnSpPr>
            <a:endCxn id="4" idx="0"/>
          </p:cNvCxnSpPr>
          <p:nvPr/>
        </p:nvCxnSpPr>
        <p:spPr>
          <a:xfrm>
            <a:off x="4427984" y="3414044"/>
            <a:ext cx="0" cy="3275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Pergamino vertical"/>
          <p:cNvSpPr/>
          <p:nvPr/>
        </p:nvSpPr>
        <p:spPr>
          <a:xfrm>
            <a:off x="3059832" y="1874235"/>
            <a:ext cx="2736304" cy="1497212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FFFFFF"/>
                </a:solidFill>
              </a:rPr>
              <a:t>Plan de Pruebas de Software</a:t>
            </a:r>
            <a:endParaRPr lang="es-PE" sz="2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6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Terminología básica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Por qué medir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Definición de Medir – Elementos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las Pruebas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25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1578272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2060"/>
                </a:solidFill>
              </a:rPr>
              <a:t>Los </a:t>
            </a:r>
            <a:r>
              <a:rPr lang="es-ES" sz="2400" dirty="0">
                <a:solidFill>
                  <a:srgbClr val="002060"/>
                </a:solidFill>
              </a:rPr>
              <a:t>objetivos de la medición deben establecerse </a:t>
            </a:r>
            <a:r>
              <a:rPr lang="es-ES" sz="2400" dirty="0" smtClean="0">
                <a:solidFill>
                  <a:srgbClr val="002060"/>
                </a:solidFill>
              </a:rPr>
              <a:t>antes de </a:t>
            </a:r>
            <a:r>
              <a:rPr lang="es-ES" sz="2400" dirty="0">
                <a:solidFill>
                  <a:srgbClr val="002060"/>
                </a:solidFill>
              </a:rPr>
              <a:t>empezar la recogida de los datos.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2060"/>
                </a:solidFill>
              </a:rPr>
              <a:t>Todas </a:t>
            </a:r>
            <a:r>
              <a:rPr lang="es-ES" sz="2400" dirty="0">
                <a:solidFill>
                  <a:srgbClr val="002060"/>
                </a:solidFill>
              </a:rPr>
              <a:t>la métricas deben definirse sin ambigüedades.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2060"/>
                </a:solidFill>
              </a:rPr>
              <a:t>La </a:t>
            </a:r>
            <a:r>
              <a:rPr lang="es-ES" sz="2400" dirty="0">
                <a:solidFill>
                  <a:srgbClr val="002060"/>
                </a:solidFill>
              </a:rPr>
              <a:t>métricas deben obtenerse basándose en una </a:t>
            </a:r>
            <a:r>
              <a:rPr lang="es-ES" sz="2400" dirty="0" smtClean="0">
                <a:solidFill>
                  <a:srgbClr val="002060"/>
                </a:solidFill>
              </a:rPr>
              <a:t>teoría válida </a:t>
            </a:r>
            <a:r>
              <a:rPr lang="es-ES" sz="2400" dirty="0">
                <a:solidFill>
                  <a:srgbClr val="002060"/>
                </a:solidFill>
              </a:rPr>
              <a:t>para el dominio de la aplicación.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2060"/>
                </a:solidFill>
              </a:rPr>
              <a:t>Siempre </a:t>
            </a:r>
            <a:r>
              <a:rPr lang="es-ES" sz="2400" dirty="0">
                <a:solidFill>
                  <a:srgbClr val="002060"/>
                </a:solidFill>
              </a:rPr>
              <a:t>que sea posible, automatizar la recogida de </a:t>
            </a:r>
            <a:r>
              <a:rPr lang="es-ES" sz="2400" dirty="0" smtClean="0">
                <a:solidFill>
                  <a:srgbClr val="002060"/>
                </a:solidFill>
              </a:rPr>
              <a:t>los datos </a:t>
            </a:r>
            <a:r>
              <a:rPr lang="es-ES" sz="2400" dirty="0">
                <a:solidFill>
                  <a:srgbClr val="002060"/>
                </a:solidFill>
              </a:rPr>
              <a:t>y el análisis.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2060"/>
                </a:solidFill>
              </a:rPr>
              <a:t>Aplicar </a:t>
            </a:r>
            <a:r>
              <a:rPr lang="es-ES" sz="2400" dirty="0">
                <a:solidFill>
                  <a:srgbClr val="002060"/>
                </a:solidFill>
              </a:rPr>
              <a:t>técnicas estadísticas válidas para </a:t>
            </a:r>
            <a:r>
              <a:rPr lang="es-ES" sz="2400" dirty="0" smtClean="0">
                <a:solidFill>
                  <a:srgbClr val="002060"/>
                </a:solidFill>
              </a:rPr>
              <a:t>establecer relaciones </a:t>
            </a:r>
            <a:r>
              <a:rPr lang="es-ES" sz="2400" dirty="0">
                <a:solidFill>
                  <a:srgbClr val="002060"/>
                </a:solidFill>
              </a:rPr>
              <a:t>entre los atributos internos y </a:t>
            </a:r>
            <a:r>
              <a:rPr lang="es-ES" sz="2400" dirty="0" smtClean="0">
                <a:solidFill>
                  <a:srgbClr val="002060"/>
                </a:solidFill>
              </a:rPr>
              <a:t>características externas </a:t>
            </a:r>
            <a:r>
              <a:rPr lang="es-ES" sz="2400" dirty="0">
                <a:solidFill>
                  <a:srgbClr val="002060"/>
                </a:solidFill>
              </a:rPr>
              <a:t>de la calidad del producto.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2060"/>
                </a:solidFill>
              </a:rPr>
              <a:t>Establecer </a:t>
            </a:r>
            <a:r>
              <a:rPr lang="es-ES" sz="2400" dirty="0">
                <a:solidFill>
                  <a:srgbClr val="002060"/>
                </a:solidFill>
              </a:rPr>
              <a:t>directrices de interpretación </a:t>
            </a:r>
            <a:r>
              <a:rPr lang="es-ES" sz="2400" dirty="0" smtClean="0">
                <a:solidFill>
                  <a:srgbClr val="002060"/>
                </a:solidFill>
              </a:rPr>
              <a:t>y recomendación</a:t>
            </a:r>
            <a:r>
              <a:rPr lang="es-ES" sz="2400" dirty="0">
                <a:solidFill>
                  <a:srgbClr val="002060"/>
                </a:solidFill>
              </a:rPr>
              <a:t>.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Principios de Medición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05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9552" y="1931348"/>
            <a:ext cx="756084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2060"/>
                </a:solidFill>
              </a:rPr>
              <a:t>Es el proceso a través del cual se asignan números o símbolos a los </a:t>
            </a:r>
            <a:r>
              <a:rPr lang="es-PE" sz="2400" b="1" dirty="0">
                <a:solidFill>
                  <a:srgbClr val="002060"/>
                </a:solidFill>
              </a:rPr>
              <a:t>atributos</a:t>
            </a:r>
            <a:r>
              <a:rPr lang="es-PE" sz="2400" dirty="0">
                <a:solidFill>
                  <a:srgbClr val="002060"/>
                </a:solidFill>
              </a:rPr>
              <a:t> de las </a:t>
            </a:r>
            <a:r>
              <a:rPr lang="es-PE" sz="2400" b="1" dirty="0">
                <a:solidFill>
                  <a:srgbClr val="002060"/>
                </a:solidFill>
              </a:rPr>
              <a:t>entidades</a:t>
            </a:r>
            <a:r>
              <a:rPr lang="es-PE" sz="2400" dirty="0">
                <a:solidFill>
                  <a:srgbClr val="002060"/>
                </a:solidFill>
              </a:rPr>
              <a:t> del mundo real, de tal forma que los caracteriza de una manera clara y definida a través de </a:t>
            </a:r>
            <a:r>
              <a:rPr lang="es-PE" sz="2400" b="1" dirty="0">
                <a:solidFill>
                  <a:srgbClr val="002060"/>
                </a:solidFill>
              </a:rPr>
              <a:t>reglas</a:t>
            </a:r>
            <a:r>
              <a:rPr lang="es-PE" sz="2400" b="1" dirty="0" smtClean="0">
                <a:solidFill>
                  <a:srgbClr val="002060"/>
                </a:solidFill>
              </a:rPr>
              <a:t>.</a:t>
            </a:r>
            <a:endParaRPr lang="es-PE" sz="2400" dirty="0">
              <a:solidFill>
                <a:srgbClr val="00206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412776"/>
            <a:ext cx="619268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Definición completa de Medición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3717032"/>
            <a:ext cx="619268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Elementos requeridos para poder Medir</a:t>
            </a:r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23429102"/>
              </p:ext>
            </p:extLst>
          </p:nvPr>
        </p:nvGraphicFramePr>
        <p:xfrm>
          <a:off x="539552" y="4268158"/>
          <a:ext cx="7560840" cy="2185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5536" y="1268760"/>
            <a:ext cx="712879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FF0000"/>
                </a:solidFill>
              </a:rPr>
              <a:t>Ejemplo de Entidades, Atributos y Métricas en aplicaciones de proyectos de software</a:t>
            </a:r>
            <a:endParaRPr lang="es-PE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2128518"/>
            <a:ext cx="6906344" cy="43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Terminología básica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Por qué medir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Definición de Medir – Elementos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Medición de Software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PE" sz="2000" b="1" dirty="0" smtClean="0">
                <a:solidFill>
                  <a:srgbClr val="0099FF"/>
                </a:solidFill>
              </a:rPr>
              <a:t>Tipos de Medidas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PE" sz="2000" b="1" dirty="0" smtClean="0">
                <a:solidFill>
                  <a:srgbClr val="0099FF"/>
                </a:solidFill>
              </a:rPr>
              <a:t>Métricas orientadas al tamaño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PE" sz="2000" b="1" dirty="0">
                <a:solidFill>
                  <a:srgbClr val="0099FF"/>
                </a:solidFill>
              </a:rPr>
              <a:t>Métricas orientadas </a:t>
            </a:r>
            <a:r>
              <a:rPr lang="es-PE" sz="2000" b="1" dirty="0" smtClean="0">
                <a:solidFill>
                  <a:srgbClr val="0099FF"/>
                </a:solidFill>
              </a:rPr>
              <a:t>a la función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s-PE" sz="2000" b="1" dirty="0" smtClean="0">
                <a:solidFill>
                  <a:srgbClr val="0099FF"/>
                </a:solidFill>
              </a:rPr>
              <a:t>Razones para aplicar métricas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las Pruebas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1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412776"/>
            <a:ext cx="727280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Tipos de Medidas que se pueden aplicar al SW</a:t>
            </a:r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324556301"/>
              </p:ext>
            </p:extLst>
          </p:nvPr>
        </p:nvGraphicFramePr>
        <p:xfrm>
          <a:off x="467544" y="2060848"/>
          <a:ext cx="6984776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7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71600" y="1268760"/>
            <a:ext cx="7272808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Clasificación de Métricas</a:t>
            </a:r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812793480"/>
              </p:ext>
            </p:extLst>
          </p:nvPr>
        </p:nvGraphicFramePr>
        <p:xfrm>
          <a:off x="792088" y="1844824"/>
          <a:ext cx="7524328" cy="483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4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457200" y="2362200"/>
            <a:ext cx="3733800" cy="838200"/>
          </a:xfrm>
          <a:prstGeom prst="flowChartProcess">
            <a:avLst/>
          </a:prstGeom>
          <a:solidFill>
            <a:srgbClr val="3333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33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bg1"/>
                </a:solidFill>
              </a:rPr>
              <a:t>Métricas orientadas al tamaño</a:t>
            </a:r>
            <a:endParaRPr lang="es-ES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76800" y="2438400"/>
            <a:ext cx="3124200" cy="590550"/>
          </a:xfrm>
          <a:prstGeom prst="rect">
            <a:avLst/>
          </a:prstGeom>
          <a:solidFill>
            <a:srgbClr val="8FE2FF">
              <a:alpha val="89018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1600">
                <a:latin typeface="Verdana" pitchFamily="34" charset="0"/>
              </a:rPr>
              <a:t>Métricas directas del resultado y del producto</a:t>
            </a:r>
            <a:endParaRPr lang="es-ES" sz="1600">
              <a:latin typeface="Verdana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267200" y="2743200"/>
            <a:ext cx="6096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7200" y="4114800"/>
            <a:ext cx="3733800" cy="838200"/>
          </a:xfrm>
          <a:prstGeom prst="flowChartProcess">
            <a:avLst/>
          </a:prstGeom>
          <a:solidFill>
            <a:srgbClr val="3333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33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bg1"/>
                </a:solidFill>
              </a:rPr>
              <a:t>Métricas orientadas a la función</a:t>
            </a:r>
            <a:endParaRPr lang="es-ES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76800" y="4191000"/>
            <a:ext cx="3124200" cy="590550"/>
          </a:xfrm>
          <a:prstGeom prst="rect">
            <a:avLst/>
          </a:prstGeom>
          <a:solidFill>
            <a:srgbClr val="8FE2FF">
              <a:alpha val="89018"/>
            </a:srgb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1600">
                <a:latin typeface="Verdana" pitchFamily="34" charset="0"/>
              </a:rPr>
              <a:t>Métricas indirectas del software y del proceso</a:t>
            </a:r>
            <a:endParaRPr lang="es-ES" sz="1600">
              <a:latin typeface="Verdana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267200" y="4495800"/>
            <a:ext cx="6096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8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200400" y="1563216"/>
            <a:ext cx="2286000" cy="2133600"/>
          </a:xfrm>
          <a:prstGeom prst="ellipse">
            <a:avLst/>
          </a:prstGeom>
          <a:gradFill rotWithShape="1">
            <a:gsLst>
              <a:gs pos="0">
                <a:srgbClr val="000099">
                  <a:alpha val="50998"/>
                </a:srgbClr>
              </a:gs>
              <a:gs pos="100000">
                <a:srgbClr val="000055">
                  <a:alpha val="89000"/>
                </a:srgb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4400" b="1">
                <a:solidFill>
                  <a:schemeClr val="bg1"/>
                </a:solidFill>
              </a:rPr>
              <a:t>LDC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400800" y="2096616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>
                <a:solidFill>
                  <a:schemeClr val="bg2"/>
                </a:solidFill>
              </a:rPr>
              <a:t>Páginas de</a:t>
            </a:r>
          </a:p>
          <a:p>
            <a:pPr algn="ctr"/>
            <a:r>
              <a:rPr lang="es-PE" sz="1600" b="1">
                <a:solidFill>
                  <a:schemeClr val="bg2"/>
                </a:solidFill>
              </a:rPr>
              <a:t>Documentación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15000" y="3392016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>
                <a:solidFill>
                  <a:schemeClr val="bg2"/>
                </a:solidFill>
              </a:rPr>
              <a:t>Número de</a:t>
            </a:r>
          </a:p>
          <a:p>
            <a:pPr algn="ctr"/>
            <a:r>
              <a:rPr lang="es-PE" sz="1600" b="1">
                <a:solidFill>
                  <a:schemeClr val="bg2"/>
                </a:solidFill>
              </a:rPr>
              <a:t>Defectos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33400" y="2096616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>
                <a:solidFill>
                  <a:schemeClr val="bg2"/>
                </a:solidFill>
              </a:rPr>
              <a:t>Esfuerzo humano</a:t>
            </a:r>
          </a:p>
          <a:p>
            <a:pPr algn="ctr"/>
            <a:r>
              <a:rPr lang="es-PE" sz="1600" b="1">
                <a:solidFill>
                  <a:schemeClr val="bg2"/>
                </a:solidFill>
              </a:rPr>
              <a:t>(persona-mes)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066800" y="3468216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b="1">
                <a:solidFill>
                  <a:schemeClr val="bg2"/>
                </a:solidFill>
              </a:rPr>
              <a:t>Coste (S/.)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14600" y="2630016"/>
            <a:ext cx="685800" cy="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048000" y="3392016"/>
            <a:ext cx="533400" cy="45720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486400" y="2630016"/>
            <a:ext cx="914400" cy="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 flipV="1">
            <a:off x="5181600" y="3392016"/>
            <a:ext cx="533400" cy="45720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438400" y="4839816"/>
            <a:ext cx="3886200" cy="533400"/>
          </a:xfrm>
          <a:prstGeom prst="rect">
            <a:avLst/>
          </a:prstGeom>
          <a:gradFill rotWithShape="1">
            <a:gsLst>
              <a:gs pos="0">
                <a:srgbClr val="009900">
                  <a:alpha val="98000"/>
                </a:srgbClr>
              </a:gs>
              <a:gs pos="100000">
                <a:srgbClr val="004700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b="1">
                <a:solidFill>
                  <a:schemeClr val="bg1"/>
                </a:solidFill>
              </a:rPr>
              <a:t>Métricas orientadas al Tamaño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962400" y="3773016"/>
            <a:ext cx="762000" cy="9144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5050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52400" y="5561364"/>
            <a:ext cx="4343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Productividad = KLDC / persona-mes</a:t>
            </a:r>
          </a:p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Calidad = Número de Defectos / KLDC</a:t>
            </a:r>
          </a:p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Costo Promedio = S/. / KLDC</a:t>
            </a:r>
          </a:p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Documentación = KLDC / persona - mes</a:t>
            </a:r>
            <a:endParaRPr lang="es-ES" sz="1200" b="1" dirty="0">
              <a:solidFill>
                <a:srgbClr val="00206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2400" y="5106516"/>
            <a:ext cx="16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Ejemplos: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8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200400" y="1491208"/>
            <a:ext cx="2286000" cy="2133600"/>
          </a:xfrm>
          <a:prstGeom prst="ellipse">
            <a:avLst/>
          </a:prstGeom>
          <a:gradFill rotWithShape="1">
            <a:gsLst>
              <a:gs pos="0">
                <a:srgbClr val="000099">
                  <a:alpha val="50998"/>
                </a:srgbClr>
              </a:gs>
              <a:gs pos="100000">
                <a:srgbClr val="000055">
                  <a:alpha val="89000"/>
                </a:srgbClr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4400" b="1">
                <a:solidFill>
                  <a:schemeClr val="bg1"/>
                </a:solidFill>
              </a:rPr>
              <a:t>PF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400800" y="2024608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>
                <a:solidFill>
                  <a:schemeClr val="bg2"/>
                </a:solidFill>
              </a:rPr>
              <a:t>Páginas de</a:t>
            </a:r>
          </a:p>
          <a:p>
            <a:pPr algn="ctr"/>
            <a:r>
              <a:rPr lang="es-PE" sz="1600" b="1">
                <a:solidFill>
                  <a:schemeClr val="bg2"/>
                </a:solidFill>
              </a:rPr>
              <a:t>Documentación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15000" y="3320008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>
                <a:solidFill>
                  <a:schemeClr val="bg2"/>
                </a:solidFill>
              </a:rPr>
              <a:t>Número de</a:t>
            </a:r>
          </a:p>
          <a:p>
            <a:pPr algn="ctr"/>
            <a:r>
              <a:rPr lang="es-PE" sz="1600" b="1">
                <a:solidFill>
                  <a:schemeClr val="bg2"/>
                </a:solidFill>
              </a:rPr>
              <a:t>Defectos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33400" y="2024608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>
                <a:solidFill>
                  <a:schemeClr val="bg2"/>
                </a:solidFill>
              </a:rPr>
              <a:t>Esfuerzo humano</a:t>
            </a:r>
          </a:p>
          <a:p>
            <a:pPr algn="ctr"/>
            <a:r>
              <a:rPr lang="es-PE" sz="1600" b="1">
                <a:solidFill>
                  <a:schemeClr val="bg2"/>
                </a:solidFill>
              </a:rPr>
              <a:t>(persona-mes)</a:t>
            </a:r>
            <a:endParaRPr lang="en-US" sz="1600" b="1">
              <a:solidFill>
                <a:schemeClr val="bg2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066800" y="3396208"/>
            <a:ext cx="1981200" cy="1066800"/>
          </a:xfrm>
          <a:prstGeom prst="ellipse">
            <a:avLst/>
          </a:prstGeom>
          <a:gradFill rotWithShape="1">
            <a:gsLst>
              <a:gs pos="0">
                <a:srgbClr val="FFFF00">
                  <a:alpha val="56000"/>
                </a:srgbClr>
              </a:gs>
              <a:gs pos="100000">
                <a:srgbClr val="E3E300"/>
              </a:gs>
            </a:gsLst>
            <a:path path="rect">
              <a:fillToRect l="100000" b="100000"/>
            </a:path>
          </a:gra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b="1">
                <a:solidFill>
                  <a:schemeClr val="bg2"/>
                </a:solidFill>
              </a:rPr>
              <a:t>Coste (S/.)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514600" y="2558008"/>
            <a:ext cx="685800" cy="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3048000" y="3320008"/>
            <a:ext cx="533400" cy="45720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486400" y="2558008"/>
            <a:ext cx="914400" cy="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5181600" y="3320008"/>
            <a:ext cx="533400" cy="457200"/>
          </a:xfrm>
          <a:prstGeom prst="line">
            <a:avLst/>
          </a:prstGeom>
          <a:noFill/>
          <a:ln w="9525">
            <a:solidFill>
              <a:srgbClr val="9E7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38400" y="4767808"/>
            <a:ext cx="3886200" cy="533400"/>
          </a:xfrm>
          <a:prstGeom prst="rect">
            <a:avLst/>
          </a:prstGeom>
          <a:gradFill rotWithShape="1">
            <a:gsLst>
              <a:gs pos="0">
                <a:srgbClr val="009900">
                  <a:alpha val="98000"/>
                </a:srgbClr>
              </a:gs>
              <a:gs pos="100000">
                <a:srgbClr val="004700"/>
              </a:gs>
            </a:gsLst>
            <a:path path="rect">
              <a:fillToRect l="100000" b="100000"/>
            </a:path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b="1">
                <a:solidFill>
                  <a:schemeClr val="bg1"/>
                </a:solidFill>
              </a:rPr>
              <a:t>Métricas orientadas a la función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962400" y="3701008"/>
            <a:ext cx="762000" cy="9144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5050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2400" y="5561364"/>
            <a:ext cx="4343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Productividad = PF / persona-mes</a:t>
            </a:r>
          </a:p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Calidad = Número de Defectos / PF</a:t>
            </a:r>
          </a:p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Costo Promedio = S/. / PF</a:t>
            </a:r>
          </a:p>
          <a:p>
            <a:pPr eaLnBrk="1" hangingPunct="1">
              <a:spcBef>
                <a:spcPct val="50000"/>
              </a:spcBef>
            </a:pPr>
            <a:r>
              <a:rPr lang="es-PE" sz="1200" b="1" dirty="0">
                <a:solidFill>
                  <a:srgbClr val="002060"/>
                </a:solidFill>
              </a:rPr>
              <a:t>Documentación = PF / persona - mes</a:t>
            </a:r>
            <a:endParaRPr lang="es-ES" sz="1200" b="1" dirty="0">
              <a:solidFill>
                <a:srgbClr val="00206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2400" y="5106516"/>
            <a:ext cx="16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Ejemplos: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1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683568" y="3068960"/>
            <a:ext cx="1872208" cy="1152128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000" dirty="0" smtClean="0">
                <a:solidFill>
                  <a:srgbClr val="FFFFFF"/>
                </a:solidFill>
              </a:rPr>
              <a:t>Plan de Pruebas de Software</a:t>
            </a:r>
            <a:endParaRPr lang="es-PE" sz="20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771800" y="2564904"/>
            <a:ext cx="6048672" cy="286232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Objetivo </a:t>
            </a:r>
            <a:r>
              <a:rPr lang="es-PE" dirty="0">
                <a:solidFill>
                  <a:srgbClr val="002060"/>
                </a:solidFill>
              </a:rPr>
              <a:t>de la prueba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Alcance </a:t>
            </a:r>
            <a:r>
              <a:rPr lang="es-PE" dirty="0">
                <a:solidFill>
                  <a:srgbClr val="002060"/>
                </a:solidFill>
              </a:rPr>
              <a:t>de la prueba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Flujo del Proceso de Pruebas</a:t>
            </a:r>
            <a:endParaRPr lang="es-PE" dirty="0">
              <a:solidFill>
                <a:srgbClr val="00206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Estrategia de Pruebas</a:t>
            </a:r>
            <a:endParaRPr lang="es-PE" dirty="0">
              <a:solidFill>
                <a:srgbClr val="00206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Riesgos del Proceso de Pruebas</a:t>
            </a:r>
            <a:endParaRPr lang="es-PE" dirty="0">
              <a:solidFill>
                <a:srgbClr val="00206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Ambiente de Pruebas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Casos de Pruebas y Escenarios</a:t>
            </a:r>
            <a:endParaRPr lang="es-PE" dirty="0">
              <a:solidFill>
                <a:srgbClr val="00206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Pruebas Especiales</a:t>
            </a:r>
            <a:endParaRPr lang="es-PE" dirty="0">
              <a:solidFill>
                <a:srgbClr val="00206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Cronograma del Proceso de Pruebas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Plan de Ratificación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99792" y="212356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>
                <a:solidFill>
                  <a:srgbClr val="002060"/>
                </a:solidFill>
              </a:rPr>
              <a:t>Un plan de pruebas de software debe contener: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3568" y="5807005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PE" dirty="0" smtClean="0">
                <a:solidFill>
                  <a:srgbClr val="FF0000"/>
                </a:solidFill>
              </a:rPr>
              <a:t>A continuación presentaremos un ejemplo por cada sección de un típico Plan de Pruebas…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683568" y="3815680"/>
            <a:ext cx="2057400" cy="838200"/>
          </a:xfrm>
          <a:prstGeom prst="flowChartProcess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PE" sz="1600" b="1">
                <a:solidFill>
                  <a:schemeClr val="bg1"/>
                </a:solidFill>
                <a:latin typeface="Verdana" pitchFamily="34" charset="0"/>
              </a:rPr>
              <a:t>Métricas para</a:t>
            </a:r>
          </a:p>
          <a:p>
            <a:pPr algn="ctr"/>
            <a:r>
              <a:rPr lang="es-PE" sz="1600" b="1">
                <a:solidFill>
                  <a:schemeClr val="bg1"/>
                </a:solidFill>
                <a:latin typeface="Verdana" pitchFamily="34" charset="0"/>
              </a:rPr>
              <a:t>Proyectos de</a:t>
            </a:r>
          </a:p>
          <a:p>
            <a:pPr algn="ctr"/>
            <a:r>
              <a:rPr lang="es-PE" sz="1600" b="1">
                <a:solidFill>
                  <a:schemeClr val="bg1"/>
                </a:solidFill>
                <a:latin typeface="Verdana" pitchFamily="34" charset="0"/>
              </a:rPr>
              <a:t>SW - Web</a:t>
            </a:r>
            <a:endParaRPr lang="es-ES" sz="16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112568" y="18344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Páginas web estáticas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112568" y="23678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Páginas web dinámicas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2568" y="29012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Vínculos internos de página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112568" y="34346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Objetos de datos persistentes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112568" y="39680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Sistemas externos en interfaz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112568" y="45014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Objetos de Contenido estático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112568" y="50348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Objetos de Contenido dinámico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112568" y="5568280"/>
            <a:ext cx="39624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b="1">
                <a:solidFill>
                  <a:srgbClr val="002060"/>
                </a:solidFill>
              </a:rPr>
              <a:t># Funciones ejecutables</a:t>
            </a:r>
            <a:endParaRPr lang="es-ES" b="1">
              <a:solidFill>
                <a:srgbClr val="00206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2893368" y="2063080"/>
            <a:ext cx="1219200" cy="1600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2893368" y="2596480"/>
            <a:ext cx="1219200" cy="1219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2893368" y="3129880"/>
            <a:ext cx="1219200" cy="838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2893368" y="3663280"/>
            <a:ext cx="1219200" cy="457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893368" y="4196680"/>
            <a:ext cx="12192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893368" y="4272880"/>
            <a:ext cx="1219200" cy="457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893368" y="4349080"/>
            <a:ext cx="1219200" cy="838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893368" y="4501480"/>
            <a:ext cx="1219200" cy="1219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1" name="20 CuadroTexto"/>
          <p:cNvSpPr txBox="1"/>
          <p:nvPr/>
        </p:nvSpPr>
        <p:spPr>
          <a:xfrm>
            <a:off x="395536" y="1340768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rgbClr val="FF0000"/>
                </a:solidFill>
              </a:rPr>
              <a:t>Ejemplo de métricas para un proyecto de software con tecnología Web</a:t>
            </a:r>
            <a:endParaRPr lang="es-PE" sz="1600" b="1" dirty="0">
              <a:solidFill>
                <a:srgbClr val="FF000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8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4" y="1844824"/>
            <a:ext cx="7848600" cy="4237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5536" y="1340768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rgbClr val="FF0000"/>
                </a:solidFill>
              </a:rPr>
              <a:t>Ejemplo de métricas para cualidades de software</a:t>
            </a:r>
            <a:endParaRPr lang="es-PE" sz="1600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4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81712"/>
            <a:ext cx="7560840" cy="272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5536" y="1196752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rgbClr val="FF0000"/>
                </a:solidFill>
              </a:rPr>
              <a:t>Ejemplo de métricas</a:t>
            </a:r>
            <a:endParaRPr lang="es-PE" sz="1600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18" y="4067365"/>
            <a:ext cx="7539114" cy="260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5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169068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002060"/>
                </a:solidFill>
              </a:rPr>
              <a:t>Razones para aplicar Métricas de SW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2407319"/>
            <a:ext cx="79248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sz="2200" dirty="0">
                <a:solidFill>
                  <a:srgbClr val="002060"/>
                </a:solidFill>
              </a:rPr>
              <a:t>Hay varias razones para medir un producto: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PE" sz="2200" dirty="0">
                <a:solidFill>
                  <a:srgbClr val="002060"/>
                </a:solidFill>
              </a:rPr>
              <a:t>Para indicar el </a:t>
            </a:r>
            <a:r>
              <a:rPr lang="es-PE" sz="2200" dirty="0">
                <a:solidFill>
                  <a:srgbClr val="FF0000"/>
                </a:solidFill>
              </a:rPr>
              <a:t>nivel de calidad</a:t>
            </a:r>
            <a:r>
              <a:rPr lang="es-PE" sz="2200" dirty="0">
                <a:solidFill>
                  <a:srgbClr val="002060"/>
                </a:solidFill>
              </a:rPr>
              <a:t> de un software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PE" sz="2200" dirty="0">
                <a:solidFill>
                  <a:srgbClr val="002060"/>
                </a:solidFill>
              </a:rPr>
              <a:t>Para </a:t>
            </a:r>
            <a:r>
              <a:rPr lang="es-PE" sz="2200" dirty="0">
                <a:solidFill>
                  <a:srgbClr val="FF0000"/>
                </a:solidFill>
              </a:rPr>
              <a:t>evaluar la productividad de la gent</a:t>
            </a:r>
            <a:r>
              <a:rPr lang="es-PE" sz="2200" dirty="0">
                <a:solidFill>
                  <a:srgbClr val="002060"/>
                </a:solidFill>
              </a:rPr>
              <a:t>e que desarrolla el software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PE" sz="2200" dirty="0">
                <a:solidFill>
                  <a:srgbClr val="002060"/>
                </a:solidFill>
              </a:rPr>
              <a:t>Para </a:t>
            </a:r>
            <a:r>
              <a:rPr lang="es-PE" sz="2200" dirty="0">
                <a:solidFill>
                  <a:srgbClr val="FF0000"/>
                </a:solidFill>
              </a:rPr>
              <a:t>evaluar el real beneficio</a:t>
            </a:r>
            <a:r>
              <a:rPr lang="es-PE" sz="2200" dirty="0">
                <a:solidFill>
                  <a:srgbClr val="002060"/>
                </a:solidFill>
              </a:rPr>
              <a:t> derivados del uso de </a:t>
            </a:r>
            <a:r>
              <a:rPr lang="es-PE" sz="2200" dirty="0">
                <a:solidFill>
                  <a:srgbClr val="FF0000"/>
                </a:solidFill>
              </a:rPr>
              <a:t>nuevas métodos y herramientas</a:t>
            </a:r>
            <a:r>
              <a:rPr lang="es-PE" sz="2200" dirty="0">
                <a:solidFill>
                  <a:srgbClr val="002060"/>
                </a:solidFill>
              </a:rPr>
              <a:t> de la ingeniería de </a:t>
            </a:r>
            <a:r>
              <a:rPr lang="es-PE" sz="2200" dirty="0" smtClean="0">
                <a:solidFill>
                  <a:srgbClr val="002060"/>
                </a:solidFill>
              </a:rPr>
              <a:t>software</a:t>
            </a:r>
            <a:endParaRPr lang="es-PE" sz="22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PE" sz="2200" dirty="0">
                <a:solidFill>
                  <a:srgbClr val="002060"/>
                </a:solidFill>
              </a:rPr>
              <a:t>Para </a:t>
            </a:r>
            <a:r>
              <a:rPr lang="es-PE" sz="2200" dirty="0">
                <a:solidFill>
                  <a:srgbClr val="FF0000"/>
                </a:solidFill>
              </a:rPr>
              <a:t>establecer una línea base</a:t>
            </a:r>
            <a:r>
              <a:rPr lang="es-PE" sz="2200" dirty="0">
                <a:solidFill>
                  <a:srgbClr val="002060"/>
                </a:solidFill>
              </a:rPr>
              <a:t> para la estimación futura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Terminología básica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Por qué medir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Definición de Medir – Elementos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Medición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>
                <a:solidFill>
                  <a:srgbClr val="0099FF"/>
                </a:solidFill>
              </a:rPr>
              <a:t>Medición de las Pruebas</a:t>
            </a:r>
          </a:p>
          <a:p>
            <a:pPr marL="514350" indent="-514350">
              <a:buFont typeface="+mj-lt"/>
              <a:buAutoNum type="arabicPeriod"/>
            </a:pP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 de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9423271"/>
              </p:ext>
            </p:extLst>
          </p:nvPr>
        </p:nvGraphicFramePr>
        <p:xfrm>
          <a:off x="519113" y="1295400"/>
          <a:ext cx="32273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Hoja de cálculo" r:id="rId4" imgW="5734016" imgH="3410085" progId="Excel.Sheet.8">
                  <p:embed/>
                </p:oleObj>
              </mc:Choice>
              <mc:Fallback>
                <p:oleObj name="Hoja de cálculo" r:id="rId4" imgW="5734016" imgH="34100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295400"/>
                        <a:ext cx="3227387" cy="19192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07535"/>
              </p:ext>
            </p:extLst>
          </p:nvPr>
        </p:nvGraphicFramePr>
        <p:xfrm>
          <a:off x="2819400" y="3429000"/>
          <a:ext cx="6172200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Hoja de cálculo" r:id="rId6" imgW="5420924" imgH="2863543" progId="Excel.Sheet.8">
                  <p:embed/>
                </p:oleObj>
              </mc:Choice>
              <mc:Fallback>
                <p:oleObj name="Hoja de cálculo" r:id="rId6" imgW="5420924" imgH="28635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6172200" cy="32591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258"/>
          <p:cNvSpPr>
            <a:spLocks noChangeShapeType="1"/>
          </p:cNvSpPr>
          <p:nvPr/>
        </p:nvSpPr>
        <p:spPr bwMode="auto">
          <a:xfrm>
            <a:off x="2286000" y="3429000"/>
            <a:ext cx="38100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" name="Line 1259"/>
          <p:cNvSpPr>
            <a:spLocks noChangeShapeType="1"/>
          </p:cNvSpPr>
          <p:nvPr/>
        </p:nvSpPr>
        <p:spPr bwMode="auto">
          <a:xfrm>
            <a:off x="4038600" y="2819400"/>
            <a:ext cx="38100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0" name="9 CuadroTexto"/>
          <p:cNvSpPr txBox="1"/>
          <p:nvPr/>
        </p:nvSpPr>
        <p:spPr>
          <a:xfrm>
            <a:off x="4932040" y="1690687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Indicadores y Ratios en las Pruebas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Forma libre"/>
          <p:cNvSpPr/>
          <p:nvPr/>
        </p:nvSpPr>
        <p:spPr>
          <a:xfrm>
            <a:off x="3843242" y="758493"/>
            <a:ext cx="2336800" cy="701524"/>
          </a:xfrm>
          <a:custGeom>
            <a:avLst/>
            <a:gdLst>
              <a:gd name="connsiteX0" fmla="*/ 0 w 2336800"/>
              <a:gd name="connsiteY0" fmla="*/ 701524 h 701524"/>
              <a:gd name="connsiteX1" fmla="*/ 1219200 w 2336800"/>
              <a:gd name="connsiteY1" fmla="*/ 4838 h 701524"/>
              <a:gd name="connsiteX2" fmla="*/ 2336800 w 2336800"/>
              <a:gd name="connsiteY2" fmla="*/ 672495 h 7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701524">
                <a:moveTo>
                  <a:pt x="0" y="701524"/>
                </a:moveTo>
                <a:cubicBezTo>
                  <a:pt x="414866" y="355600"/>
                  <a:pt x="829733" y="9676"/>
                  <a:pt x="1219200" y="4838"/>
                </a:cubicBezTo>
                <a:cubicBezTo>
                  <a:pt x="1608667" y="0"/>
                  <a:pt x="1972733" y="336247"/>
                  <a:pt x="2336800" y="672495"/>
                </a:cubicBez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2992" y="971954"/>
            <a:ext cx="1352550" cy="8001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rot="5400000">
            <a:off x="6531455" y="1436301"/>
            <a:ext cx="857256" cy="64294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604" y="5616277"/>
            <a:ext cx="5591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>
          <a:xfrm rot="10800000">
            <a:off x="6633841" y="5197147"/>
            <a:ext cx="714380" cy="1588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3708" y="1472873"/>
            <a:ext cx="962025" cy="3867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3378" y="1472873"/>
            <a:ext cx="1657350" cy="3867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472873"/>
            <a:ext cx="1009650" cy="38576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27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7894" y="1000108"/>
            <a:ext cx="962025" cy="38957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8062" y="1000108"/>
            <a:ext cx="1066800" cy="3867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0308" y="1000108"/>
            <a:ext cx="1009650" cy="38576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6 Forma libre"/>
          <p:cNvSpPr/>
          <p:nvPr/>
        </p:nvSpPr>
        <p:spPr>
          <a:xfrm>
            <a:off x="3603053" y="214290"/>
            <a:ext cx="2336800" cy="701524"/>
          </a:xfrm>
          <a:custGeom>
            <a:avLst/>
            <a:gdLst>
              <a:gd name="connsiteX0" fmla="*/ 0 w 2336800"/>
              <a:gd name="connsiteY0" fmla="*/ 701524 h 701524"/>
              <a:gd name="connsiteX1" fmla="*/ 1219200 w 2336800"/>
              <a:gd name="connsiteY1" fmla="*/ 4838 h 701524"/>
              <a:gd name="connsiteX2" fmla="*/ 2336800 w 2336800"/>
              <a:gd name="connsiteY2" fmla="*/ 672495 h 7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701524">
                <a:moveTo>
                  <a:pt x="0" y="701524"/>
                </a:moveTo>
                <a:cubicBezTo>
                  <a:pt x="414866" y="355600"/>
                  <a:pt x="829733" y="9676"/>
                  <a:pt x="1219200" y="4838"/>
                </a:cubicBezTo>
                <a:cubicBezTo>
                  <a:pt x="1608667" y="0"/>
                  <a:pt x="1972733" y="336247"/>
                  <a:pt x="2336800" y="672495"/>
                </a:cubicBezTo>
              </a:path>
            </a:pathLst>
          </a:cu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4299" y="428604"/>
            <a:ext cx="1343025" cy="7810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rot="5400000">
            <a:off x="6404200" y="892951"/>
            <a:ext cx="857256" cy="64294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5000636"/>
            <a:ext cx="6286544" cy="83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5857892"/>
            <a:ext cx="4819665" cy="8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8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836712"/>
            <a:ext cx="2622971" cy="527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83568" y="162880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00B050"/>
                </a:solidFill>
                <a:latin typeface="Arial Narrow" pitchFamily="34" charset="0"/>
              </a:rPr>
              <a:t># Casos de Pruebas Ejecutados</a:t>
            </a:r>
            <a:endParaRPr lang="es-ES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6" name="5 Menos"/>
          <p:cNvSpPr/>
          <p:nvPr/>
        </p:nvSpPr>
        <p:spPr>
          <a:xfrm>
            <a:off x="323528" y="2492896"/>
            <a:ext cx="2016224" cy="216024"/>
          </a:xfrm>
          <a:prstGeom prst="mathMinus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83568" y="270892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00B050"/>
                </a:solidFill>
                <a:latin typeface="Arial Narrow" pitchFamily="34" charset="0"/>
              </a:rPr>
              <a:t># Total de Casos de Pruebas</a:t>
            </a:r>
            <a:endParaRPr lang="es-ES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3275856" y="1844824"/>
            <a:ext cx="1080120" cy="128189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195736" y="2132856"/>
            <a:ext cx="936104" cy="21602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4427984" y="1916832"/>
            <a:ext cx="1368152" cy="128189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5868144" y="1988840"/>
            <a:ext cx="792088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732240" y="155679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  <a:latin typeface="Arial Narrow" pitchFamily="34" charset="0"/>
              </a:rPr>
              <a:t># Defectos que están en (P4+P3)</a:t>
            </a:r>
            <a:endParaRPr lang="es-E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0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692696"/>
            <a:ext cx="4608512" cy="527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2339752" y="1844824"/>
            <a:ext cx="1368152" cy="1656184"/>
          </a:xfrm>
          <a:prstGeom prst="ellips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467544" y="777478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0070C0"/>
                </a:solidFill>
                <a:latin typeface="Arial Narrow" pitchFamily="34" charset="0"/>
              </a:rPr>
              <a:t># Casos de Pruebas Ejecutados</a:t>
            </a:r>
          </a:p>
          <a:p>
            <a:pPr algn="ctr"/>
            <a:r>
              <a:rPr lang="es-PE" b="1" dirty="0" smtClean="0">
                <a:solidFill>
                  <a:srgbClr val="0070C0"/>
                </a:solidFill>
                <a:latin typeface="Arial Narrow" pitchFamily="34" charset="0"/>
              </a:rPr>
              <a:t>Con Errores</a:t>
            </a:r>
            <a:endParaRPr lang="es-ES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7" name="6 Menos"/>
          <p:cNvSpPr/>
          <p:nvPr/>
        </p:nvSpPr>
        <p:spPr>
          <a:xfrm>
            <a:off x="107504" y="1857598"/>
            <a:ext cx="2016224" cy="2160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67544" y="207362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0070C0"/>
                </a:solidFill>
                <a:latin typeface="Arial Narrow" pitchFamily="34" charset="0"/>
              </a:rPr>
              <a:t># Total de Casos de Pruebas Ejecutados</a:t>
            </a:r>
            <a:endParaRPr lang="es-ES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835696" y="1268760"/>
            <a:ext cx="792088" cy="43204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3851920" y="1844824"/>
            <a:ext cx="1512168" cy="1656184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uadroTexto"/>
          <p:cNvSpPr txBox="1"/>
          <p:nvPr/>
        </p:nvSpPr>
        <p:spPr>
          <a:xfrm>
            <a:off x="547936" y="394583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# Defectos Pendientes o Reincidentes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11 Menos"/>
          <p:cNvSpPr/>
          <p:nvPr/>
        </p:nvSpPr>
        <p:spPr>
          <a:xfrm>
            <a:off x="187896" y="4809926"/>
            <a:ext cx="2016224" cy="216024"/>
          </a:xfrm>
          <a:prstGeom prst="mathMinus">
            <a:avLst/>
          </a:prstGeom>
          <a:solidFill>
            <a:srgbClr val="E8AC0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7936" y="502595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# Total de Defectos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2051720" y="3501008"/>
            <a:ext cx="2088232" cy="864096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5436096" y="1844824"/>
            <a:ext cx="1512168" cy="165618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CuadroTexto"/>
          <p:cNvSpPr txBox="1"/>
          <p:nvPr/>
        </p:nvSpPr>
        <p:spPr>
          <a:xfrm>
            <a:off x="7487816" y="34307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  <a:latin typeface="Arial Narrow" pitchFamily="34" charset="0"/>
              </a:rPr>
              <a:t># Defectos en P4+P3</a:t>
            </a:r>
            <a:endParaRPr lang="es-E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524328" y="422282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  <a:latin typeface="Arial Narrow" pitchFamily="34" charset="0"/>
              </a:rPr>
              <a:t># Total de Defectos</a:t>
            </a:r>
            <a:endParaRPr lang="es-E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rot="16200000" flipV="1">
            <a:off x="7056276" y="2456892"/>
            <a:ext cx="864096" cy="7920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/>
      <p:bldP spid="15" grpId="0" animBg="1"/>
      <p:bldP spid="15" grpId="1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Objetivo </a:t>
            </a:r>
            <a:r>
              <a:rPr lang="es-PE" dirty="0">
                <a:solidFill>
                  <a:srgbClr val="002060"/>
                </a:solidFill>
              </a:rPr>
              <a:t>de la </a:t>
            </a:r>
            <a:r>
              <a:rPr lang="es-PE" dirty="0" smtClean="0">
                <a:solidFill>
                  <a:srgbClr val="002060"/>
                </a:solidFill>
              </a:rPr>
              <a:t>prueba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96514"/>
            <a:ext cx="6588732" cy="342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95736" y="25649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contenido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>
                <a:solidFill>
                  <a:srgbClr val="0070C0"/>
                </a:solidFill>
              </a:rPr>
              <a:t>Recuerda:</a:t>
            </a:r>
          </a:p>
          <a:p>
            <a:pPr marL="0" indent="0">
              <a:buNone/>
            </a:pPr>
            <a:endParaRPr lang="es-PE" sz="2000" dirty="0">
              <a:solidFill>
                <a:srgbClr val="002060"/>
              </a:solidFill>
            </a:endParaRPr>
          </a:p>
          <a:p>
            <a:r>
              <a:rPr lang="es-PE" sz="2000" dirty="0">
                <a:solidFill>
                  <a:srgbClr val="002060"/>
                </a:solidFill>
              </a:rPr>
              <a:t>Medir es asignar valores a atributos específicos de una entidad y sobre el cual conoceremos un poco más acerca de su comportamiento o situación en un momento dado.</a:t>
            </a:r>
          </a:p>
          <a:p>
            <a:r>
              <a:rPr lang="es-PE" sz="2000" dirty="0">
                <a:solidFill>
                  <a:srgbClr val="002060"/>
                </a:solidFill>
              </a:rPr>
              <a:t>Medimos porque queremos comprender, evaluar, mejorar y porque queremos predecir.</a:t>
            </a:r>
          </a:p>
          <a:p>
            <a:r>
              <a:rPr lang="es-PE" sz="2000" dirty="0">
                <a:solidFill>
                  <a:srgbClr val="002060"/>
                </a:solidFill>
              </a:rPr>
              <a:t>El software puede tener medidas directas y medidas indirectas.</a:t>
            </a:r>
          </a:p>
          <a:p>
            <a:r>
              <a:rPr lang="es-PE" sz="2000" dirty="0">
                <a:solidFill>
                  <a:srgbClr val="002060"/>
                </a:solidFill>
              </a:rPr>
              <a:t>Todo el proceso de ejecutar pruebas puede ser medido: número de casos de pruebas, número de defectos, etc.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newebhosting.com/blog/wp-content/uploads/2009/02/faq-200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71" y="1597736"/>
            <a:ext cx="6083829" cy="45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2" y="1298029"/>
            <a:ext cx="84963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5976664" cy="2160240"/>
          </a:xfrm>
        </p:spPr>
        <p:txBody>
          <a:bodyPr/>
          <a:lstStyle/>
          <a:p>
            <a:r>
              <a:rPr lang="es-PE" dirty="0" smtClean="0"/>
              <a:t>Ciclo de Vida de Pruebas de Software</a:t>
            </a:r>
            <a:br>
              <a:rPr lang="es-PE" dirty="0" smtClean="0"/>
            </a:br>
            <a:r>
              <a:rPr lang="es-PE" sz="3200" dirty="0" smtClean="0">
                <a:solidFill>
                  <a:schemeClr val="bg1">
                    <a:lumMod val="85000"/>
                  </a:schemeClr>
                </a:solidFill>
              </a:rPr>
              <a:t>Medir las Pruebas</a:t>
            </a:r>
            <a:endParaRPr lang="es-PE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2015-1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5976664" cy="2160240"/>
          </a:xfrm>
        </p:spPr>
        <p:txBody>
          <a:bodyPr/>
          <a:lstStyle/>
          <a:p>
            <a:r>
              <a:rPr lang="es-PE" dirty="0" smtClean="0"/>
              <a:t>Ciclo de Vida de Pruebas de Software</a:t>
            </a:r>
            <a:br>
              <a:rPr lang="es-PE" dirty="0" smtClean="0"/>
            </a:br>
            <a:r>
              <a:rPr lang="es-PE" sz="3200" dirty="0" smtClean="0">
                <a:solidFill>
                  <a:schemeClr val="bg1">
                    <a:lumMod val="85000"/>
                  </a:schemeClr>
                </a:solidFill>
              </a:rPr>
              <a:t>Informar las Pruebas</a:t>
            </a:r>
            <a:endParaRPr lang="es-PE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2015-1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94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468313" y="1600203"/>
            <a:ext cx="8229600" cy="2764901"/>
          </a:xfrm>
        </p:spPr>
        <p:txBody>
          <a:bodyPr/>
          <a:lstStyle/>
          <a:p>
            <a:pPr marL="0" indent="0">
              <a:buNone/>
            </a:pPr>
            <a:r>
              <a:rPr lang="es-PE" sz="2400" b="1" dirty="0">
                <a:solidFill>
                  <a:srgbClr val="0070C0"/>
                </a:solidFill>
              </a:rPr>
              <a:t>En esta sesión aprenderás</a:t>
            </a:r>
            <a:r>
              <a:rPr lang="es-PE" sz="24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s-PE" sz="2400" dirty="0">
              <a:solidFill>
                <a:srgbClr val="002060"/>
              </a:solidFill>
            </a:endParaRPr>
          </a:p>
          <a:p>
            <a:r>
              <a:rPr lang="es-PE" sz="2400" dirty="0">
                <a:solidFill>
                  <a:srgbClr val="002060"/>
                </a:solidFill>
              </a:rPr>
              <a:t>Reconocer la estructura y los datos más importantes de un informe del resultado de pruebas.</a:t>
            </a:r>
          </a:p>
        </p:txBody>
      </p:sp>
    </p:spTree>
    <p:extLst>
      <p:ext uri="{BB962C8B-B14F-4D97-AF65-F5344CB8AC3E}">
        <p14:creationId xmlns:p14="http://schemas.microsoft.com/office/powerpoint/2010/main" val="2582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286000"/>
            <a:ext cx="8610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spcAft>
                <a:spcPct val="15000"/>
              </a:spcAft>
            </a:pPr>
            <a:r>
              <a:rPr lang="es-ES" sz="2400" dirty="0">
                <a:solidFill>
                  <a:srgbClr val="002060"/>
                </a:solidFill>
              </a:rPr>
              <a:t>A continuación tendremos un informe que se prepara al final del proceso de pruebas o </a:t>
            </a:r>
            <a:r>
              <a:rPr lang="es-ES" sz="2400" dirty="0" err="1">
                <a:solidFill>
                  <a:srgbClr val="002060"/>
                </a:solidFill>
              </a:rPr>
              <a:t>testing</a:t>
            </a:r>
            <a:r>
              <a:rPr lang="es-ES" sz="2400" dirty="0">
                <a:solidFill>
                  <a:srgbClr val="002060"/>
                </a:solidFill>
              </a:rPr>
              <a:t>. Este informe se presenta al usuario líder quien tomará la decisión si pasamos o no el producto de software a producción. Veamos cada una de sus partes a continuación: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1628800"/>
            <a:ext cx="858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2060"/>
                </a:solidFill>
              </a:rPr>
              <a:t>Informe de Conformidad del Proceso de Pruebas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61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97743"/>
            <a:ext cx="465772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errar llave"/>
          <p:cNvSpPr/>
          <p:nvPr/>
        </p:nvSpPr>
        <p:spPr>
          <a:xfrm>
            <a:off x="6828854" y="741759"/>
            <a:ext cx="360040" cy="18951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Cerrar llave"/>
          <p:cNvSpPr/>
          <p:nvPr/>
        </p:nvSpPr>
        <p:spPr>
          <a:xfrm>
            <a:off x="6839050" y="2813851"/>
            <a:ext cx="360040" cy="191129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errar llave"/>
          <p:cNvSpPr/>
          <p:nvPr/>
        </p:nvSpPr>
        <p:spPr>
          <a:xfrm>
            <a:off x="6811430" y="4941168"/>
            <a:ext cx="360040" cy="172819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uadroTexto"/>
          <p:cNvSpPr txBox="1"/>
          <p:nvPr/>
        </p:nvSpPr>
        <p:spPr>
          <a:xfrm>
            <a:off x="7308304" y="1227670"/>
            <a:ext cx="136815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Cabecera del Informe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324541" y="3307832"/>
            <a:ext cx="136815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Cuerpo del Informe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324541" y="5343599"/>
            <a:ext cx="136815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Resumen del Informe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9512" y="278092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Informe de Conformidad del Proceso de Pruebas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84124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1311151"/>
            <a:ext cx="741682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Cabecera del Informe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2339752" y="234888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1</a:t>
            </a:r>
            <a:endParaRPr lang="es-PE" sz="2000" b="1" dirty="0"/>
          </a:p>
        </p:txBody>
      </p:sp>
      <p:sp>
        <p:nvSpPr>
          <p:cNvPr id="9" name="8 Elipse"/>
          <p:cNvSpPr/>
          <p:nvPr/>
        </p:nvSpPr>
        <p:spPr>
          <a:xfrm>
            <a:off x="2055040" y="28650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2</a:t>
            </a:r>
            <a:endParaRPr lang="es-PE" sz="2000" b="1" dirty="0"/>
          </a:p>
        </p:txBody>
      </p:sp>
      <p:sp>
        <p:nvSpPr>
          <p:cNvPr id="10" name="9 Elipse"/>
          <p:cNvSpPr/>
          <p:nvPr/>
        </p:nvSpPr>
        <p:spPr>
          <a:xfrm>
            <a:off x="1043608" y="393305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3</a:t>
            </a:r>
            <a:endParaRPr lang="es-PE" sz="2000" b="1" dirty="0"/>
          </a:p>
        </p:txBody>
      </p:sp>
      <p:sp>
        <p:nvSpPr>
          <p:cNvPr id="11" name="10 Elipse"/>
          <p:cNvSpPr/>
          <p:nvPr/>
        </p:nvSpPr>
        <p:spPr>
          <a:xfrm>
            <a:off x="3205411" y="436510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/>
              <a:t>4</a:t>
            </a:r>
          </a:p>
        </p:txBody>
      </p:sp>
      <p:sp>
        <p:nvSpPr>
          <p:cNvPr id="12" name="11 Elipse"/>
          <p:cNvSpPr/>
          <p:nvPr/>
        </p:nvSpPr>
        <p:spPr>
          <a:xfrm>
            <a:off x="2339752" y="472514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5</a:t>
            </a:r>
            <a:endParaRPr lang="es-PE" sz="2000" b="1" dirty="0"/>
          </a:p>
        </p:txBody>
      </p:sp>
      <p:sp>
        <p:nvSpPr>
          <p:cNvPr id="13" name="12 Elipse"/>
          <p:cNvSpPr/>
          <p:nvPr/>
        </p:nvSpPr>
        <p:spPr>
          <a:xfrm>
            <a:off x="539552" y="53732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1</a:t>
            </a:r>
            <a:endParaRPr lang="es-PE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5456257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Código del proyecto de software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539552" y="580526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smtClean="0"/>
              <a:t>2</a:t>
            </a:r>
            <a:endParaRPr lang="es-PE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899592" y="5888305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Tipos de pruebas que se han ejecutado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539552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3</a:t>
            </a:r>
            <a:endParaRPr lang="es-PE" sz="2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99592" y="632035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Indica qué perfiles se han utilizado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4211960" y="53732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/>
              <a:t>4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572000" y="5456257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Fechas clave de la fase de pruebas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4211960" y="580526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5</a:t>
            </a:r>
            <a:endParaRPr lang="es-PE" sz="20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72000" y="588830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N° de veces que se generó un Beta del SW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3575"/>
            <a:ext cx="6219825" cy="29908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1311151"/>
            <a:ext cx="741682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Cuerpo del Informe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1483070" y="230940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1</a:t>
            </a:r>
            <a:endParaRPr lang="es-PE" sz="2000" b="1" dirty="0"/>
          </a:p>
        </p:txBody>
      </p:sp>
      <p:sp>
        <p:nvSpPr>
          <p:cNvPr id="9" name="8 Elipse"/>
          <p:cNvSpPr/>
          <p:nvPr/>
        </p:nvSpPr>
        <p:spPr>
          <a:xfrm>
            <a:off x="1497763" y="326767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2</a:t>
            </a:r>
            <a:endParaRPr lang="es-PE" sz="2000" b="1" dirty="0"/>
          </a:p>
        </p:txBody>
      </p:sp>
      <p:sp>
        <p:nvSpPr>
          <p:cNvPr id="10" name="9 Elipse"/>
          <p:cNvSpPr/>
          <p:nvPr/>
        </p:nvSpPr>
        <p:spPr>
          <a:xfrm>
            <a:off x="1497763" y="436510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3</a:t>
            </a:r>
            <a:endParaRPr lang="es-PE" sz="2000" b="1" dirty="0"/>
          </a:p>
        </p:txBody>
      </p:sp>
      <p:sp>
        <p:nvSpPr>
          <p:cNvPr id="13" name="12 Elipse"/>
          <p:cNvSpPr/>
          <p:nvPr/>
        </p:nvSpPr>
        <p:spPr>
          <a:xfrm>
            <a:off x="539552" y="522920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1</a:t>
            </a:r>
            <a:endParaRPr lang="es-PE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515719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FF0000"/>
                </a:solidFill>
              </a:rPr>
              <a:t>Las funciones que por alguna razón  no llegaron a implementarse y que fueron detectadas durante el proceso de pruebas se detallan en esta sección.</a:t>
            </a:r>
          </a:p>
        </p:txBody>
      </p:sp>
      <p:sp>
        <p:nvSpPr>
          <p:cNvPr id="15" name="14 Elipse"/>
          <p:cNvSpPr/>
          <p:nvPr/>
        </p:nvSpPr>
        <p:spPr>
          <a:xfrm>
            <a:off x="539552" y="573325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2</a:t>
            </a:r>
            <a:endParaRPr lang="es-PE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899592" y="566124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FF0000"/>
                </a:solidFill>
              </a:rPr>
              <a:t>Aquellas funcionalidades que están presentes en el SW pero por alguna razón no pudieron ser probadas se detallan en esta sección.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539552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3</a:t>
            </a:r>
            <a:endParaRPr lang="es-PE" sz="20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99592" y="6207695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FF0000"/>
                </a:solidFill>
              </a:rPr>
              <a:t>El jefe de la fase de </a:t>
            </a:r>
            <a:r>
              <a:rPr lang="es-PE" sz="1200" dirty="0" err="1">
                <a:solidFill>
                  <a:srgbClr val="FF0000"/>
                </a:solidFill>
              </a:rPr>
              <a:t>Testing</a:t>
            </a:r>
            <a:r>
              <a:rPr lang="es-PE" sz="1200" dirty="0">
                <a:solidFill>
                  <a:srgbClr val="FF0000"/>
                </a:solidFill>
              </a:rPr>
              <a:t> o Pruebas puede indicar en esta sección alguna anotación  que se requiera informar al usuario</a:t>
            </a:r>
            <a:r>
              <a:rPr lang="es-PE" sz="1200" dirty="0" smtClean="0">
                <a:solidFill>
                  <a:srgbClr val="FF0000"/>
                </a:solidFill>
              </a:rPr>
              <a:t>.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0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s-PE" dirty="0" smtClean="0">
                <a:solidFill>
                  <a:srgbClr val="002060"/>
                </a:solidFill>
              </a:rPr>
              <a:t>Alcance </a:t>
            </a:r>
            <a:r>
              <a:rPr lang="es-PE" dirty="0">
                <a:solidFill>
                  <a:srgbClr val="002060"/>
                </a:solidFill>
              </a:rPr>
              <a:t>de la </a:t>
            </a:r>
            <a:r>
              <a:rPr lang="es-PE" dirty="0" smtClean="0">
                <a:solidFill>
                  <a:srgbClr val="002060"/>
                </a:solidFill>
              </a:rPr>
              <a:t>prueba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31232"/>
            <a:ext cx="7598804" cy="3150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699792" y="267930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5269"/>
            <a:ext cx="7416824" cy="334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9552" y="1311151"/>
            <a:ext cx="741682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Resumen del Informe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2339752" y="234888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1</a:t>
            </a:r>
            <a:endParaRPr lang="es-PE" sz="2000" b="1" dirty="0"/>
          </a:p>
        </p:txBody>
      </p:sp>
      <p:sp>
        <p:nvSpPr>
          <p:cNvPr id="9" name="8 Elipse"/>
          <p:cNvSpPr/>
          <p:nvPr/>
        </p:nvSpPr>
        <p:spPr>
          <a:xfrm>
            <a:off x="2055040" y="358802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2</a:t>
            </a:r>
            <a:endParaRPr lang="es-PE" sz="2000" b="1" dirty="0"/>
          </a:p>
        </p:txBody>
      </p:sp>
      <p:sp>
        <p:nvSpPr>
          <p:cNvPr id="10" name="9 Elipse"/>
          <p:cNvSpPr/>
          <p:nvPr/>
        </p:nvSpPr>
        <p:spPr>
          <a:xfrm>
            <a:off x="6948264" y="45207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3</a:t>
            </a:r>
            <a:endParaRPr lang="es-PE" sz="2000" b="1" dirty="0"/>
          </a:p>
        </p:txBody>
      </p:sp>
      <p:sp>
        <p:nvSpPr>
          <p:cNvPr id="11" name="10 Elipse"/>
          <p:cNvSpPr/>
          <p:nvPr/>
        </p:nvSpPr>
        <p:spPr>
          <a:xfrm>
            <a:off x="3131840" y="448835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/>
              <a:t>4</a:t>
            </a:r>
          </a:p>
        </p:txBody>
      </p:sp>
      <p:sp>
        <p:nvSpPr>
          <p:cNvPr id="13" name="12 Elipse"/>
          <p:cNvSpPr/>
          <p:nvPr/>
        </p:nvSpPr>
        <p:spPr>
          <a:xfrm>
            <a:off x="539552" y="55892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1</a:t>
            </a:r>
            <a:endParaRPr lang="es-PE" sz="20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5373216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FF0000"/>
                </a:solidFill>
              </a:rPr>
              <a:t>Si hubieron defectos que se tuvieron que diferir o postergar deben indicarse en esta sección y se deberá explicar al Líder Usuario la razón de su postergación</a:t>
            </a:r>
            <a:r>
              <a:rPr lang="es-PE" sz="1200" dirty="0" smtClean="0">
                <a:solidFill>
                  <a:srgbClr val="FF0000"/>
                </a:solidFill>
              </a:rPr>
              <a:t>.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4139952" y="53732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2</a:t>
            </a:r>
            <a:endParaRPr lang="es-PE" sz="2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99992" y="5456257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Resumen de los casos de pruebas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4139952" y="580526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3</a:t>
            </a:r>
            <a:endParaRPr lang="es-PE" sz="20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499992" y="588830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Fechas clave para el proceso de pruebas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4139952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4</a:t>
            </a:r>
            <a:endParaRPr lang="es-PE" sz="20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499992" y="6320353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Esfuerzo estimado y real para culminar las pruebas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Informar las Pruebas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contenido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>
                <a:solidFill>
                  <a:srgbClr val="0070C0"/>
                </a:solidFill>
              </a:rPr>
              <a:t>Recuerda:</a:t>
            </a:r>
          </a:p>
          <a:p>
            <a:pPr marL="0" indent="0">
              <a:buNone/>
            </a:pPr>
            <a:endParaRPr lang="es-PE" sz="2000" dirty="0">
              <a:solidFill>
                <a:srgbClr val="002060"/>
              </a:solidFill>
            </a:endParaRPr>
          </a:p>
          <a:p>
            <a:r>
              <a:rPr lang="es-PE" sz="2000" dirty="0">
                <a:solidFill>
                  <a:srgbClr val="002060"/>
                </a:solidFill>
              </a:rPr>
              <a:t>Todo informe del resultado de pruebas debe servirle al usuario líder cuál es el estatus del proceso de pruebas:</a:t>
            </a:r>
          </a:p>
          <a:p>
            <a:pPr lvl="1"/>
            <a:r>
              <a:rPr lang="es-PE" sz="1600" dirty="0">
                <a:solidFill>
                  <a:srgbClr val="002060"/>
                </a:solidFill>
              </a:rPr>
              <a:t>Cuántas funcionalidades se probaron y cuántas no (si fuese el caso)</a:t>
            </a:r>
          </a:p>
          <a:p>
            <a:pPr lvl="1"/>
            <a:r>
              <a:rPr lang="es-PE" sz="1600" dirty="0">
                <a:solidFill>
                  <a:srgbClr val="002060"/>
                </a:solidFill>
              </a:rPr>
              <a:t>Cuántos defectos críticos y no críticos se evidenciaron</a:t>
            </a:r>
          </a:p>
          <a:p>
            <a:pPr lvl="1"/>
            <a:r>
              <a:rPr lang="es-PE" sz="1600" dirty="0">
                <a:solidFill>
                  <a:srgbClr val="002060"/>
                </a:solidFill>
              </a:rPr>
              <a:t>Si existen defectos que no se han llegado a resolver (Postergados)</a:t>
            </a:r>
          </a:p>
          <a:p>
            <a:pPr lvl="1"/>
            <a:r>
              <a:rPr lang="es-PE" sz="1600" dirty="0">
                <a:solidFill>
                  <a:srgbClr val="002060"/>
                </a:solidFill>
              </a:rPr>
              <a:t>Si existen casos de pruebas que no han sido validado o revalidados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5696" y="476672"/>
            <a:ext cx="655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endParaRPr lang="es-PE" sz="20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4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5976664" cy="2160240"/>
          </a:xfrm>
        </p:spPr>
        <p:txBody>
          <a:bodyPr/>
          <a:lstStyle/>
          <a:p>
            <a:r>
              <a:rPr lang="es-PE" dirty="0" smtClean="0"/>
              <a:t>Ciclo de Vida de Pruebas de Software</a:t>
            </a:r>
            <a:br>
              <a:rPr lang="es-PE" dirty="0" smtClean="0"/>
            </a:br>
            <a:r>
              <a:rPr lang="es-PE" sz="3200" dirty="0" smtClean="0">
                <a:solidFill>
                  <a:schemeClr val="bg1">
                    <a:lumMod val="85000"/>
                  </a:schemeClr>
                </a:solidFill>
              </a:rPr>
              <a:t>Informar las Pruebas</a:t>
            </a:r>
            <a:endParaRPr lang="es-PE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2015-1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05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es-ES" sz="2400" dirty="0"/>
              <a:t>¿Por qué razón es recomendable elaborar y poner en marcha un Plan de Ejecución de Pruebas de Software? Mencione 4 puntos que deben considerarse en un plan de ejecución de pruebas de software. </a:t>
            </a:r>
            <a:endParaRPr lang="es-ES" sz="2400" dirty="0" smtClean="0"/>
          </a:p>
          <a:p>
            <a:pPr marL="457200" lvl="0" indent="-457200" algn="just">
              <a:buFont typeface="+mj-lt"/>
              <a:buAutoNum type="arabicPeriod"/>
            </a:pPr>
            <a:endParaRPr lang="es-E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PE" sz="2400" dirty="0"/>
              <a:t>Un riesgo es todo evento incierto que en el caso del proceso de pruebas puede entorpecer o interferir la normal ejecución del proceso de pruebas, mencione Ud. 4 riesgos que pueden entorpecer el proceso de </a:t>
            </a:r>
            <a:r>
              <a:rPr lang="es-PE" sz="2400" dirty="0" smtClean="0"/>
              <a:t>pruebas</a:t>
            </a:r>
            <a:endParaRPr lang="es-PE" sz="2400" dirty="0"/>
          </a:p>
          <a:p>
            <a:pPr algn="just"/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 (7 puntos)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542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s-PE" dirty="0" smtClean="0">
                <a:solidFill>
                  <a:srgbClr val="002060"/>
                </a:solidFill>
              </a:rPr>
              <a:t>Flujo del proceso de pruebas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02548"/>
            <a:ext cx="6552728" cy="36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53528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s-PE" dirty="0" smtClean="0">
                <a:solidFill>
                  <a:srgbClr val="002060"/>
                </a:solidFill>
              </a:rPr>
              <a:t>Estrategia de Pruebas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50980"/>
            <a:ext cx="7416825" cy="2266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67930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vertical"/>
          <p:cNvSpPr/>
          <p:nvPr/>
        </p:nvSpPr>
        <p:spPr>
          <a:xfrm>
            <a:off x="467544" y="1732166"/>
            <a:ext cx="1368152" cy="904746"/>
          </a:xfrm>
          <a:prstGeom prst="verticalScroll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1400" dirty="0" smtClean="0">
                <a:solidFill>
                  <a:srgbClr val="FFFFFF"/>
                </a:solidFill>
              </a:rPr>
              <a:t>Plan de Pruebas de Software</a:t>
            </a:r>
            <a:endParaRPr lang="es-PE" sz="1400" dirty="0">
              <a:solidFill>
                <a:srgbClr val="FFFF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476672"/>
            <a:ext cx="6556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32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un Plan de Pruebas de Software</a:t>
            </a:r>
            <a:endParaRPr lang="es-PE" sz="3200" b="1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089684" y="1999873"/>
            <a:ext cx="6048672" cy="369332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s-PE" dirty="0" smtClean="0">
                <a:solidFill>
                  <a:srgbClr val="002060"/>
                </a:solidFill>
              </a:rPr>
              <a:t>Riesgos del Proceso de Pruebas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0526"/>
            <a:ext cx="7050297" cy="3608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95736" y="256490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PE" sz="2400" b="1" dirty="0" smtClean="0">
                <a:solidFill>
                  <a:srgbClr val="FF0000"/>
                </a:solidFill>
              </a:rPr>
              <a:t>Ejemplo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17362</TotalTime>
  <Words>2304</Words>
  <Application>Microsoft Office PowerPoint</Application>
  <PresentationFormat>Presentación en pantalla (4:3)</PresentationFormat>
  <Paragraphs>448</Paragraphs>
  <Slides>63</Slides>
  <Notes>2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5" baseType="lpstr">
      <vt:lpstr>1_Diseño predeterminado</vt:lpstr>
      <vt:lpstr>Hoja de cálculo</vt:lpstr>
      <vt:lpstr>Calidad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 de Vida de Pruebas de Software Medición de Pruebas</vt:lpstr>
      <vt:lpstr>Flujo del Proceso de Pruebas</vt:lpstr>
      <vt:lpstr>Flujo del Proceso de Pruebas</vt:lpstr>
      <vt:lpstr>Flujo del Proceso de Pruebas</vt:lpstr>
      <vt:lpstr>Métricas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 de Vida de Pruebas de Software Medir las Pruebas</vt:lpstr>
      <vt:lpstr>Ciclo de Vida de Pruebas de Software Informar las Pruebas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Ciclo de Vida de Pruebas de Software Informar las Pruebas</vt:lpstr>
      <vt:lpstr>Preguntas (7 puntos)</vt:lpstr>
    </vt:vector>
  </TitlesOfParts>
  <Company>Isil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Isil</dc:creator>
  <cp:lastModifiedBy>ARF</cp:lastModifiedBy>
  <cp:revision>412</cp:revision>
  <dcterms:created xsi:type="dcterms:W3CDTF">2006-06-01T21:36:52Z</dcterms:created>
  <dcterms:modified xsi:type="dcterms:W3CDTF">2015-06-15T23:36:22Z</dcterms:modified>
</cp:coreProperties>
</file>