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8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64064-217F-4FCC-B962-FBE01853C5F2}" type="datetimeFigureOut">
              <a:rPr lang="es-MX" smtClean="0"/>
              <a:pPr/>
              <a:t>25/10/2010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EFED7-2287-4512-800A-197ACECE64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10</a:t>
            </a:fld>
            <a:endParaRPr lang="es-MX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11</a:t>
            </a:fld>
            <a:endParaRPr 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12</a:t>
            </a:fld>
            <a:endParaRPr lang="es-MX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13</a:t>
            </a:fld>
            <a:endParaRPr lang="es-MX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14</a:t>
            </a:fld>
            <a:endParaRPr 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15</a:t>
            </a:fld>
            <a:endParaRPr 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16</a:t>
            </a:fld>
            <a:endParaRPr 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17</a:t>
            </a:fld>
            <a:endParaRPr lang="es-MX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18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8</a:t>
            </a:fld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FED7-2287-4512-800A-197ACECE6465}" type="slidenum">
              <a:rPr lang="es-MX" smtClean="0"/>
              <a:pPr/>
              <a:t>9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7D49-797D-45E6-A6F0-BEB80AFB69E8}" type="datetimeFigureOut">
              <a:rPr lang="es-MX" smtClean="0"/>
              <a:pPr/>
              <a:t>25/10/2010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7554-3112-48EE-9418-E5C496BC20A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7D49-797D-45E6-A6F0-BEB80AFB69E8}" type="datetimeFigureOut">
              <a:rPr lang="es-MX" smtClean="0"/>
              <a:pPr/>
              <a:t>25/10/2010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7554-3112-48EE-9418-E5C496BC20A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7D49-797D-45E6-A6F0-BEB80AFB69E8}" type="datetimeFigureOut">
              <a:rPr lang="es-MX" smtClean="0"/>
              <a:pPr/>
              <a:t>25/10/2010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7554-3112-48EE-9418-E5C496BC20A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7D49-797D-45E6-A6F0-BEB80AFB69E8}" type="datetimeFigureOut">
              <a:rPr lang="es-MX" smtClean="0"/>
              <a:pPr/>
              <a:t>25/10/2010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7554-3112-48EE-9418-E5C496BC20A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7D49-797D-45E6-A6F0-BEB80AFB69E8}" type="datetimeFigureOut">
              <a:rPr lang="es-MX" smtClean="0"/>
              <a:pPr/>
              <a:t>25/10/2010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7554-3112-48EE-9418-E5C496BC20A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7D49-797D-45E6-A6F0-BEB80AFB69E8}" type="datetimeFigureOut">
              <a:rPr lang="es-MX" smtClean="0"/>
              <a:pPr/>
              <a:t>25/10/2010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7554-3112-48EE-9418-E5C496BC20A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7D49-797D-45E6-A6F0-BEB80AFB69E8}" type="datetimeFigureOut">
              <a:rPr lang="es-MX" smtClean="0"/>
              <a:pPr/>
              <a:t>25/10/2010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7554-3112-48EE-9418-E5C496BC20A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7D49-797D-45E6-A6F0-BEB80AFB69E8}" type="datetimeFigureOut">
              <a:rPr lang="es-MX" smtClean="0"/>
              <a:pPr/>
              <a:t>25/10/2010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7554-3112-48EE-9418-E5C496BC20A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7D49-797D-45E6-A6F0-BEB80AFB69E8}" type="datetimeFigureOut">
              <a:rPr lang="es-MX" smtClean="0"/>
              <a:pPr/>
              <a:t>25/10/2010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7554-3112-48EE-9418-E5C496BC20A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7D49-797D-45E6-A6F0-BEB80AFB69E8}" type="datetimeFigureOut">
              <a:rPr lang="es-MX" smtClean="0"/>
              <a:pPr/>
              <a:t>25/10/2010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7554-3112-48EE-9418-E5C496BC20A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7D49-797D-45E6-A6F0-BEB80AFB69E8}" type="datetimeFigureOut">
              <a:rPr lang="es-MX" smtClean="0"/>
              <a:pPr/>
              <a:t>25/10/2010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7554-3112-48EE-9418-E5C496BC20A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D7D49-797D-45E6-A6F0-BEB80AFB69E8}" type="datetimeFigureOut">
              <a:rPr lang="es-MX" smtClean="0"/>
              <a:pPr/>
              <a:t>25/10/2010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7554-3112-48EE-9418-E5C496BC20A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UML para programadores Java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8064896" cy="1054968"/>
          </a:xfrm>
        </p:spPr>
        <p:txBody>
          <a:bodyPr>
            <a:normAutofit/>
          </a:bodyPr>
          <a:lstStyle/>
          <a:p>
            <a:pPr algn="l"/>
            <a:r>
              <a:rPr lang="es-ES" sz="2400" dirty="0" smtClean="0"/>
              <a:t>PREFACIO</a:t>
            </a:r>
          </a:p>
          <a:p>
            <a:pPr algn="l"/>
            <a:r>
              <a:rPr lang="es-ES" sz="2400" dirty="0" smtClean="0"/>
              <a:t>CAPITULO I.- Vistazo general de UML para programadores JAVA</a:t>
            </a:r>
            <a:endParaRPr lang="es-MX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diagramas en UML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s-ES" sz="2800" i="1" dirty="0" smtClean="0">
                <a:solidFill>
                  <a:srgbClr val="0070C0"/>
                </a:solidFill>
              </a:rPr>
              <a:t>Diagramas estáticos</a:t>
            </a:r>
            <a:r>
              <a:rPr lang="es-ES" sz="2800" dirty="0" smtClean="0"/>
              <a:t>.- Describen la estructura lógica invariable de los elementos software representando clases, objetos, estructuras de datos y las relaciones entre ellas.</a:t>
            </a:r>
          </a:p>
          <a:p>
            <a:endParaRPr lang="es-ES" sz="2800" dirty="0" smtClean="0"/>
          </a:p>
          <a:p>
            <a:r>
              <a:rPr lang="es-ES" sz="2800" i="1" dirty="0" smtClean="0">
                <a:solidFill>
                  <a:srgbClr val="0070C0"/>
                </a:solidFill>
              </a:rPr>
              <a:t>Diagramas dinámicos.- </a:t>
            </a:r>
            <a:r>
              <a:rPr lang="es-ES" sz="2800" dirty="0" smtClean="0"/>
              <a:t>Muestran como cambian las entidades software durante la ejecución, representando el flujo de ejecución.</a:t>
            </a:r>
          </a:p>
          <a:p>
            <a:endParaRPr lang="es-ES" sz="2800" dirty="0" smtClean="0"/>
          </a:p>
          <a:p>
            <a:r>
              <a:rPr lang="es-ES" sz="2800" i="1" dirty="0" smtClean="0">
                <a:solidFill>
                  <a:srgbClr val="0070C0"/>
                </a:solidFill>
              </a:rPr>
              <a:t>Diagramas físicos</a:t>
            </a:r>
            <a:r>
              <a:rPr lang="es-ES" sz="2800" dirty="0" smtClean="0"/>
              <a:t>.- Muestran la estructura física invariable como archivos fuente, bibliotecas, archivos binarios o de datos y sus relaciones.</a:t>
            </a:r>
            <a:endParaRPr lang="es-MX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Considerar el siguiente código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 contrast="30000"/>
          </a:blip>
          <a:srcRect/>
          <a:stretch>
            <a:fillRect/>
          </a:stretch>
        </p:blipFill>
        <p:spPr bwMode="auto">
          <a:xfrm>
            <a:off x="0" y="2060848"/>
            <a:ext cx="473307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lum bright="-20000" contrast="30000"/>
          </a:blip>
          <a:srcRect l="3200"/>
          <a:stretch>
            <a:fillRect/>
          </a:stretch>
        </p:blipFill>
        <p:spPr bwMode="auto">
          <a:xfrm rot="-60000">
            <a:off x="4760681" y="1662417"/>
            <a:ext cx="4444779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3768" y="116632"/>
            <a:ext cx="3744416" cy="576064"/>
          </a:xfrm>
        </p:spPr>
        <p:txBody>
          <a:bodyPr>
            <a:noAutofit/>
          </a:bodyPr>
          <a:lstStyle/>
          <a:p>
            <a:r>
              <a:rPr lang="es-ES" sz="3600" dirty="0" smtClean="0"/>
              <a:t>Diagrama de clases</a:t>
            </a:r>
            <a:endParaRPr lang="es-MX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056" y="1916832"/>
            <a:ext cx="8153400" cy="4295775"/>
          </a:xfrm>
          <a:prstGeom prst="rect">
            <a:avLst/>
          </a:prstGeom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4 CuadroTexto"/>
          <p:cNvSpPr txBox="1"/>
          <p:nvPr/>
        </p:nvSpPr>
        <p:spPr>
          <a:xfrm>
            <a:off x="2971328" y="27809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TopNode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1891208" y="1700808"/>
            <a:ext cx="76655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Clases</a:t>
            </a:r>
            <a:endParaRPr lang="es-MX" dirty="0"/>
          </a:p>
        </p:txBody>
      </p:sp>
      <p:cxnSp>
        <p:nvCxnSpPr>
          <p:cNvPr id="8" name="7 Conector recto de flecha"/>
          <p:cNvCxnSpPr>
            <a:stCxn id="6" idx="2"/>
          </p:cNvCxnSpPr>
          <p:nvPr/>
        </p:nvCxnSpPr>
        <p:spPr>
          <a:xfrm rot="5400000">
            <a:off x="1799462" y="2089879"/>
            <a:ext cx="494764" cy="45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6" idx="3"/>
          </p:cNvCxnSpPr>
          <p:nvPr/>
        </p:nvCxnSpPr>
        <p:spPr>
          <a:xfrm>
            <a:off x="2657765" y="1885474"/>
            <a:ext cx="1897739" cy="67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39080" y="4077072"/>
            <a:ext cx="1290738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Funciones y</a:t>
            </a:r>
          </a:p>
          <a:p>
            <a:r>
              <a:rPr lang="es-ES" dirty="0" smtClean="0"/>
              <a:t>variables</a:t>
            </a:r>
            <a:endParaRPr lang="es-MX" dirty="0"/>
          </a:p>
        </p:txBody>
      </p:sp>
      <p:cxnSp>
        <p:nvCxnSpPr>
          <p:cNvPr id="13" name="12 Conector recto de flecha"/>
          <p:cNvCxnSpPr>
            <a:stCxn id="11" idx="0"/>
          </p:cNvCxnSpPr>
          <p:nvPr/>
        </p:nvCxnSpPr>
        <p:spPr>
          <a:xfrm rot="16200000" flipV="1">
            <a:off x="917748" y="3610370"/>
            <a:ext cx="576064" cy="357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11" idx="0"/>
          </p:cNvCxnSpPr>
          <p:nvPr/>
        </p:nvCxnSpPr>
        <p:spPr>
          <a:xfrm rot="16200000" flipV="1">
            <a:off x="809736" y="3502358"/>
            <a:ext cx="792088" cy="357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899320" y="4005064"/>
            <a:ext cx="139012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Asociaciones</a:t>
            </a:r>
            <a:endParaRPr lang="es-MX" dirty="0"/>
          </a:p>
        </p:txBody>
      </p:sp>
      <p:cxnSp>
        <p:nvCxnSpPr>
          <p:cNvPr id="23" name="22 Conector recto de flecha"/>
          <p:cNvCxnSpPr>
            <a:stCxn id="16" idx="0"/>
            <a:endCxn id="5" idx="2"/>
          </p:cNvCxnSpPr>
          <p:nvPr/>
        </p:nvCxnSpPr>
        <p:spPr>
          <a:xfrm rot="16200000" flipV="1">
            <a:off x="3125483" y="3536165"/>
            <a:ext cx="854804" cy="82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139952" y="980728"/>
            <a:ext cx="221618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Número de instancias</a:t>
            </a:r>
            <a:endParaRPr lang="es-MX" dirty="0"/>
          </a:p>
        </p:txBody>
      </p:sp>
      <p:cxnSp>
        <p:nvCxnSpPr>
          <p:cNvPr id="26" name="25 Conector recto de flecha"/>
          <p:cNvCxnSpPr>
            <a:stCxn id="24" idx="2"/>
          </p:cNvCxnSpPr>
          <p:nvPr/>
        </p:nvCxnSpPr>
        <p:spPr>
          <a:xfrm rot="5400000">
            <a:off x="4734648" y="1763476"/>
            <a:ext cx="926812" cy="99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Llamada de nube"/>
          <p:cNvSpPr/>
          <p:nvPr/>
        </p:nvSpPr>
        <p:spPr>
          <a:xfrm>
            <a:off x="6444208" y="332656"/>
            <a:ext cx="2699792" cy="1224136"/>
          </a:xfrm>
          <a:prstGeom prst="cloudCallout">
            <a:avLst>
              <a:gd name="adj1" fmla="val -60470"/>
              <a:gd name="adj2" fmla="val -41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ctr"/>
          <a:lstStyle/>
          <a:p>
            <a:pPr algn="ctr"/>
            <a:r>
              <a:rPr lang="es-ES" dirty="0" smtClean="0"/>
              <a:t>Muestra </a:t>
            </a:r>
            <a:r>
              <a:rPr lang="es-ES" dirty="0" smtClean="0"/>
              <a:t>las clases </a:t>
            </a:r>
            <a:r>
              <a:rPr lang="es-ES" dirty="0" smtClean="0"/>
              <a:t>y las relaciones principales</a:t>
            </a:r>
            <a:endParaRPr lang="es-MX" dirty="0" smtClean="0"/>
          </a:p>
          <a:p>
            <a:pPr algn="ctr"/>
            <a:endParaRPr lang="es-MX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5122912" cy="5620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Diagrama de Objetos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00808"/>
            <a:ext cx="7130405" cy="447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79512" y="3573016"/>
            <a:ext cx="9137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Objetos</a:t>
            </a:r>
            <a:endParaRPr lang="es-MX" dirty="0"/>
          </a:p>
        </p:txBody>
      </p:sp>
      <p:cxnSp>
        <p:nvCxnSpPr>
          <p:cNvPr id="7" name="6 Conector recto de flecha"/>
          <p:cNvCxnSpPr>
            <a:stCxn id="5" idx="0"/>
          </p:cNvCxnSpPr>
          <p:nvPr/>
        </p:nvCxnSpPr>
        <p:spPr>
          <a:xfrm rot="5400000" flipH="1" flipV="1">
            <a:off x="767996" y="2505316"/>
            <a:ext cx="936104" cy="1199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5" idx="3"/>
          </p:cNvCxnSpPr>
          <p:nvPr/>
        </p:nvCxnSpPr>
        <p:spPr>
          <a:xfrm>
            <a:off x="1093288" y="3757682"/>
            <a:ext cx="1606504" cy="17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5" idx="2"/>
          </p:cNvCxnSpPr>
          <p:nvPr/>
        </p:nvCxnSpPr>
        <p:spPr>
          <a:xfrm rot="16200000" flipH="1">
            <a:off x="700634" y="3878114"/>
            <a:ext cx="1358860" cy="148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979712" y="1196752"/>
            <a:ext cx="336226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Clase a la que pertenece el objeto</a:t>
            </a:r>
            <a:endParaRPr lang="es-MX" dirty="0"/>
          </a:p>
        </p:txBody>
      </p:sp>
      <p:cxnSp>
        <p:nvCxnSpPr>
          <p:cNvPr id="14" name="13 Conector recto de flecha"/>
          <p:cNvCxnSpPr>
            <a:stCxn id="12" idx="1"/>
          </p:cNvCxnSpPr>
          <p:nvPr/>
        </p:nvCxnSpPr>
        <p:spPr>
          <a:xfrm rot="10800000" flipH="1" flipV="1">
            <a:off x="1979712" y="1381418"/>
            <a:ext cx="432048" cy="895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588224" y="2060848"/>
            <a:ext cx="88517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Enlaces</a:t>
            </a:r>
            <a:endParaRPr lang="es-MX" dirty="0"/>
          </a:p>
        </p:txBody>
      </p:sp>
      <p:cxnSp>
        <p:nvCxnSpPr>
          <p:cNvPr id="18" name="17 Conector recto de flecha"/>
          <p:cNvCxnSpPr>
            <a:stCxn id="16" idx="1"/>
          </p:cNvCxnSpPr>
          <p:nvPr/>
        </p:nvCxnSpPr>
        <p:spPr>
          <a:xfrm rot="10800000" flipV="1">
            <a:off x="6084168" y="2245514"/>
            <a:ext cx="504056" cy="67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7092280" y="3861048"/>
            <a:ext cx="185198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Nodos del arreglo</a:t>
            </a:r>
            <a:endParaRPr lang="es-MX" dirty="0"/>
          </a:p>
        </p:txBody>
      </p:sp>
      <p:cxnSp>
        <p:nvCxnSpPr>
          <p:cNvPr id="21" name="20 Conector recto de flecha"/>
          <p:cNvCxnSpPr/>
          <p:nvPr/>
        </p:nvCxnSpPr>
        <p:spPr>
          <a:xfrm rot="10800000" flipV="1">
            <a:off x="5508104" y="4221088"/>
            <a:ext cx="19442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rot="5400000">
            <a:off x="6984268" y="4545124"/>
            <a:ext cx="79208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Llamada de nube"/>
          <p:cNvSpPr/>
          <p:nvPr/>
        </p:nvSpPr>
        <p:spPr>
          <a:xfrm>
            <a:off x="5220072" y="0"/>
            <a:ext cx="3923928" cy="1443586"/>
          </a:xfrm>
          <a:prstGeom prst="cloudCallout">
            <a:avLst>
              <a:gd name="adj1" fmla="val -60526"/>
              <a:gd name="adj2" fmla="val -15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92500" lnSpcReduction="10000"/>
          </a:bodyPr>
          <a:lstStyle/>
          <a:p>
            <a:pPr algn="ctr"/>
            <a:r>
              <a:rPr lang="es-ES" dirty="0" smtClean="0"/>
              <a:t>Muestra </a:t>
            </a:r>
            <a:r>
              <a:rPr lang="es-ES" dirty="0" smtClean="0"/>
              <a:t>los objetos y sus relaciones en un momento particular de ejecución del sistema</a:t>
            </a:r>
            <a:endParaRPr lang="es-MX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08520" y="116632"/>
            <a:ext cx="4860032" cy="72008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Diagrama de secuencias</a:t>
            </a:r>
            <a:endParaRPr lang="es-MX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836712"/>
            <a:ext cx="82677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Llamada de nube"/>
          <p:cNvSpPr/>
          <p:nvPr/>
        </p:nvSpPr>
        <p:spPr>
          <a:xfrm>
            <a:off x="4860032" y="0"/>
            <a:ext cx="3995936" cy="1412776"/>
          </a:xfrm>
          <a:prstGeom prst="cloudCallout">
            <a:avLst>
              <a:gd name="adj1" fmla="val -59077"/>
              <a:gd name="adj2" fmla="val -12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ctr"/>
          <a:lstStyle/>
          <a:p>
            <a:pPr algn="ctr"/>
            <a:r>
              <a:rPr lang="es-ES" dirty="0" smtClean="0"/>
              <a:t>Describe cómo está implementado el método TreeMap.add</a:t>
            </a:r>
            <a:endParaRPr lang="es-MX" dirty="0" smtClean="0"/>
          </a:p>
          <a:p>
            <a:pPr algn="ctr"/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1187624" y="3789040"/>
            <a:ext cx="150554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Líneas de vida</a:t>
            </a:r>
            <a:endParaRPr lang="es-MX" dirty="0"/>
          </a:p>
        </p:txBody>
      </p:sp>
      <p:cxnSp>
        <p:nvCxnSpPr>
          <p:cNvPr id="9" name="8 Conector recto de flecha"/>
          <p:cNvCxnSpPr>
            <a:stCxn id="7" idx="1"/>
          </p:cNvCxnSpPr>
          <p:nvPr/>
        </p:nvCxnSpPr>
        <p:spPr>
          <a:xfrm rot="10800000" flipV="1">
            <a:off x="755576" y="3973706"/>
            <a:ext cx="432048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7" idx="3"/>
          </p:cNvCxnSpPr>
          <p:nvPr/>
        </p:nvCxnSpPr>
        <p:spPr>
          <a:xfrm>
            <a:off x="2693164" y="3973706"/>
            <a:ext cx="510684" cy="67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4860032" cy="720080"/>
          </a:xfrm>
        </p:spPr>
        <p:txBody>
          <a:bodyPr>
            <a:normAutofit fontScale="90000"/>
          </a:bodyPr>
          <a:lstStyle/>
          <a:p>
            <a:r>
              <a:rPr lang="es-ES" sz="3600" dirty="0" smtClean="0"/>
              <a:t>Diagrama de colaboración</a:t>
            </a:r>
            <a:endParaRPr lang="es-MX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80728"/>
            <a:ext cx="6286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755577" y="508518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actor invoca el método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s-ES" dirty="0" smtClean="0"/>
              <a:t> en un objeto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Treemap</a:t>
            </a:r>
            <a:r>
              <a:rPr lang="es-ES" dirty="0" smtClean="0"/>
              <a:t>. Si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topNode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==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" dirty="0" smtClean="0"/>
              <a:t>, entonces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TreeMap</a:t>
            </a:r>
            <a:r>
              <a:rPr lang="es-ES" dirty="0" smtClean="0"/>
              <a:t> responde creando un nuevo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TreeMapNode</a:t>
            </a:r>
            <a:r>
              <a:rPr lang="es-ES" dirty="0" smtClean="0"/>
              <a:t> </a:t>
            </a:r>
            <a:r>
              <a:rPr lang="es-ES" dirty="0" smtClean="0"/>
              <a:t>asignándolo a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topNode</a:t>
            </a:r>
            <a:r>
              <a:rPr lang="es-ES" dirty="0" smtClean="0"/>
              <a:t>. De lo Contrario 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TreeMap</a:t>
            </a:r>
            <a:r>
              <a:rPr lang="es-ES" dirty="0" smtClean="0"/>
              <a:t> envía el mensaje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s-ES" dirty="0" smtClean="0"/>
              <a:t> al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topNode</a:t>
            </a:r>
            <a:endParaRPr lang="es-MX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Llamada de nube"/>
          <p:cNvSpPr/>
          <p:nvPr/>
        </p:nvSpPr>
        <p:spPr>
          <a:xfrm>
            <a:off x="5292080" y="260648"/>
            <a:ext cx="3995936" cy="1800200"/>
          </a:xfrm>
          <a:prstGeom prst="cloudCallout">
            <a:avLst>
              <a:gd name="adj1" fmla="val -65445"/>
              <a:gd name="adj2" fmla="val -20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ctr"/>
          <a:lstStyle/>
          <a:p>
            <a:pPr algn="ctr"/>
            <a:r>
              <a:rPr lang="es-ES" dirty="0" smtClean="0"/>
              <a:t>Los diagramas de colaboración clarifican las relaciones entre los objetos</a:t>
            </a:r>
            <a:endParaRPr lang="es-MX" dirty="0" smtClean="0"/>
          </a:p>
          <a:p>
            <a:pPr algn="ctr"/>
            <a:endParaRPr lang="es-MX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diagramas de colaboración contienen la misma información que los diagramas de secuencias. </a:t>
            </a:r>
          </a:p>
          <a:p>
            <a:r>
              <a:rPr lang="es-ES" dirty="0" smtClean="0"/>
              <a:t>Los diagramas de secuencias clarifican el orden de los mensajes.</a:t>
            </a:r>
          </a:p>
          <a:p>
            <a:r>
              <a:rPr lang="es-ES" dirty="0" smtClean="0"/>
              <a:t>Los diagramas de colaboración clarifican las relaciones entre los objetos</a:t>
            </a:r>
            <a:endParaRPr lang="es-MX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4499992" cy="57606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Diagramas de estado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84984"/>
            <a:ext cx="864096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467544" y="5661248"/>
            <a:ext cx="133260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Transiciones</a:t>
            </a:r>
            <a:endParaRPr lang="es-MX" dirty="0"/>
          </a:p>
        </p:txBody>
      </p:sp>
      <p:cxnSp>
        <p:nvCxnSpPr>
          <p:cNvPr id="7" name="6 Conector recto de flecha"/>
          <p:cNvCxnSpPr>
            <a:stCxn id="5" idx="0"/>
          </p:cNvCxnSpPr>
          <p:nvPr/>
        </p:nvCxnSpPr>
        <p:spPr>
          <a:xfrm rot="5400000" flipH="1" flipV="1">
            <a:off x="1052724" y="4806269"/>
            <a:ext cx="936104" cy="77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5" idx="3"/>
          </p:cNvCxnSpPr>
          <p:nvPr/>
        </p:nvCxnSpPr>
        <p:spPr>
          <a:xfrm flipV="1">
            <a:off x="1800153" y="5445224"/>
            <a:ext cx="1403695" cy="40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10" idx="2"/>
          </p:cNvCxnSpPr>
          <p:nvPr/>
        </p:nvCxnSpPr>
        <p:spPr>
          <a:xfrm rot="5400000">
            <a:off x="6823556" y="5147177"/>
            <a:ext cx="1790908" cy="245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7020272" y="4005064"/>
            <a:ext cx="16428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Estado o acción</a:t>
            </a:r>
            <a:endParaRPr lang="es-MX" dirty="0"/>
          </a:p>
        </p:txBody>
      </p:sp>
      <p:cxnSp>
        <p:nvCxnSpPr>
          <p:cNvPr id="12" name="11 Conector recto de flecha"/>
          <p:cNvCxnSpPr>
            <a:stCxn id="10" idx="1"/>
          </p:cNvCxnSpPr>
          <p:nvPr/>
        </p:nvCxnSpPr>
        <p:spPr>
          <a:xfrm rot="10800000" flipV="1">
            <a:off x="4644008" y="4189730"/>
            <a:ext cx="2376264" cy="103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51520" y="198884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 smtClean="0"/>
              <a:t>Máquina de estado  para un torno del metro. Hay dos estados, bloqueado y desbloqueado. Se pueden enviar dos eventos a la máquina. El evento moneda ( que significa que el usuario a dejado caer una moneda en el torno ) y  paso ( que significa que el usuario a pasado a través del torno</a:t>
            </a:r>
            <a:endParaRPr lang="es-MX" sz="2000" i="1" dirty="0"/>
          </a:p>
        </p:txBody>
      </p:sp>
      <p:sp>
        <p:nvSpPr>
          <p:cNvPr id="17" name="16 Llamada de nube"/>
          <p:cNvSpPr>
            <a:spLocks/>
          </p:cNvSpPr>
          <p:nvPr/>
        </p:nvSpPr>
        <p:spPr>
          <a:xfrm>
            <a:off x="4572000" y="0"/>
            <a:ext cx="5328592" cy="1700808"/>
          </a:xfrm>
          <a:prstGeom prst="cloudCallout">
            <a:avLst>
              <a:gd name="adj1" fmla="val -56772"/>
              <a:gd name="adj2" fmla="val -10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ctr"/>
          <a:lstStyle/>
          <a:p>
            <a:r>
              <a:rPr lang="es-ES" dirty="0" smtClean="0"/>
              <a:t>Muestra los estados de una máquina similar a un Autómata Finito</a:t>
            </a:r>
            <a:endParaRPr lang="es-MX" dirty="0" smtClean="0"/>
          </a:p>
          <a:p>
            <a:pPr algn="ctr"/>
            <a:endParaRPr lang="es-MX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008" y="2204864"/>
            <a:ext cx="8928992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UML permite crear modelos sobre cualquier proceso.</a:t>
            </a:r>
          </a:p>
          <a:p>
            <a:endParaRPr lang="es-ES" sz="2400" dirty="0" smtClean="0"/>
          </a:p>
          <a:p>
            <a:r>
              <a:rPr lang="es-ES" sz="2400" dirty="0" smtClean="0"/>
              <a:t>Sin embargo, </a:t>
            </a:r>
            <a:r>
              <a:rPr lang="es-ES" sz="2400" dirty="0"/>
              <a:t>é</a:t>
            </a:r>
            <a:r>
              <a:rPr lang="es-ES" sz="2400" dirty="0" smtClean="0"/>
              <a:t>sta presentación es solo sobre UML 2.0 para programadores de Java. Es decir, solo se considera de UML lo que es necesario para los programadores.</a:t>
            </a:r>
          </a:p>
          <a:p>
            <a:endParaRPr lang="es-ES" sz="2400" dirty="0" smtClean="0"/>
          </a:p>
          <a:p>
            <a:r>
              <a:rPr lang="es-ES" sz="2400" dirty="0" smtClean="0"/>
              <a:t>Por lo tanto, se supone que  ya saben POO</a:t>
            </a:r>
            <a:endParaRPr lang="es-MX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 err="1" smtClean="0"/>
              <a:t>Def</a:t>
            </a:r>
            <a:r>
              <a:rPr lang="es-ES" sz="2400" dirty="0" smtClean="0"/>
              <a:t>. Lenguaje Unificado de Modelado es una notación gráfica para dibujar diagramas de conceptos de software.</a:t>
            </a:r>
          </a:p>
          <a:p>
            <a:endParaRPr lang="es-ES" sz="2400" dirty="0" smtClean="0"/>
          </a:p>
          <a:p>
            <a:r>
              <a:rPr lang="es-ES" sz="2400" dirty="0" smtClean="0"/>
              <a:t> Existen 3 niveles de diagramas en la concepción de un sistema de software:</a:t>
            </a:r>
          </a:p>
          <a:p>
            <a:pPr lvl="1"/>
            <a:r>
              <a:rPr lang="es-ES" sz="2000" dirty="0" smtClean="0"/>
              <a:t>Diagrama </a:t>
            </a:r>
            <a:r>
              <a:rPr lang="es-ES" sz="2000" i="1" dirty="0" smtClean="0"/>
              <a:t>Conceptual</a:t>
            </a:r>
            <a:r>
              <a:rPr lang="es-ES" sz="2000" dirty="0" smtClean="0"/>
              <a:t>  (sobre el dominio del problema)</a:t>
            </a:r>
          </a:p>
          <a:p>
            <a:pPr lvl="1"/>
            <a:r>
              <a:rPr lang="es-ES" sz="2000" dirty="0" smtClean="0">
                <a:solidFill>
                  <a:srgbClr val="0070C0"/>
                </a:solidFill>
              </a:rPr>
              <a:t>Diagrama </a:t>
            </a:r>
            <a:r>
              <a:rPr lang="es-ES" sz="2000" i="1" dirty="0" smtClean="0">
                <a:solidFill>
                  <a:srgbClr val="0070C0"/>
                </a:solidFill>
              </a:rPr>
              <a:t>de Especificación</a:t>
            </a:r>
            <a:r>
              <a:rPr lang="es-ES" sz="2000" dirty="0" smtClean="0">
                <a:solidFill>
                  <a:srgbClr val="0070C0"/>
                </a:solidFill>
              </a:rPr>
              <a:t> sobre el diseño del software</a:t>
            </a:r>
            <a:endParaRPr lang="es-ES" sz="2000" dirty="0">
              <a:solidFill>
                <a:srgbClr val="0070C0"/>
              </a:solidFill>
            </a:endParaRPr>
          </a:p>
          <a:p>
            <a:pPr lvl="1"/>
            <a:r>
              <a:rPr lang="es-ES" sz="2000" dirty="0" smtClean="0">
                <a:solidFill>
                  <a:srgbClr val="0070C0"/>
                </a:solidFill>
              </a:rPr>
              <a:t>Diagramas </a:t>
            </a:r>
            <a:r>
              <a:rPr lang="es-ES" sz="2000" i="1" dirty="0" smtClean="0">
                <a:solidFill>
                  <a:srgbClr val="0070C0"/>
                </a:solidFill>
              </a:rPr>
              <a:t>de Implementación</a:t>
            </a:r>
          </a:p>
          <a:p>
            <a:pPr lvl="1"/>
            <a:endParaRPr lang="es-E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s-ES" sz="2000" dirty="0">
              <a:solidFill>
                <a:srgbClr val="0070C0"/>
              </a:solidFill>
            </a:endParaRPr>
          </a:p>
          <a:p>
            <a:r>
              <a:rPr lang="es-ES" sz="2400" dirty="0" smtClean="0"/>
              <a:t>Los diagramas </a:t>
            </a:r>
            <a:r>
              <a:rPr lang="es-ES" sz="2400" i="1" dirty="0" smtClean="0"/>
              <a:t>de especificación</a:t>
            </a:r>
            <a:r>
              <a:rPr lang="es-ES" sz="2400" dirty="0" smtClean="0"/>
              <a:t> y </a:t>
            </a:r>
            <a:r>
              <a:rPr lang="es-ES" sz="2400" i="1" dirty="0" smtClean="0"/>
              <a:t>de implementación</a:t>
            </a:r>
            <a:r>
              <a:rPr lang="es-ES" sz="2400" dirty="0" smtClean="0"/>
              <a:t> tienen una fuerte conexión con el código fuente</a:t>
            </a:r>
            <a:r>
              <a:rPr lang="es-ES" sz="2000" dirty="0" smtClean="0"/>
              <a:t>	</a:t>
            </a:r>
            <a:r>
              <a:rPr lang="es-ES" sz="2000" dirty="0" smtClean="0">
                <a:solidFill>
                  <a:srgbClr val="0070C0"/>
                </a:solidFill>
              </a:rPr>
              <a:t>		  </a:t>
            </a:r>
          </a:p>
          <a:p>
            <a:pPr lvl="1">
              <a:buNone/>
            </a:pPr>
            <a:endParaRPr lang="es-ES" sz="1200" dirty="0">
              <a:solidFill>
                <a:srgbClr val="0070C0"/>
              </a:solidFill>
            </a:endParaRPr>
          </a:p>
          <a:p>
            <a:pPr lvl="1"/>
            <a:endParaRPr lang="es-E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s-MX" sz="2000" dirty="0"/>
          </a:p>
        </p:txBody>
      </p:sp>
      <p:sp>
        <p:nvSpPr>
          <p:cNvPr id="4" name="3 Cerrar llave"/>
          <p:cNvSpPr/>
          <p:nvPr/>
        </p:nvSpPr>
        <p:spPr>
          <a:xfrm>
            <a:off x="7236296" y="3789040"/>
            <a:ext cx="288032" cy="720080"/>
          </a:xfrm>
          <a:prstGeom prst="rightBrace">
            <a:avLst>
              <a:gd name="adj1" fmla="val 26736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7596336" y="3645024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Solo se van a ver los últimos 2</a:t>
            </a:r>
            <a:endParaRPr lang="es-MX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 los diagramas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Diagrama de Especificación </a:t>
            </a:r>
            <a:r>
              <a:rPr lang="es-ES" sz="2400" dirty="0" smtClean="0">
                <a:sym typeface="Wingdings" pitchFamily="2" charset="2"/>
              </a:rPr>
              <a:t> transformación en código fuente</a:t>
            </a:r>
          </a:p>
          <a:p>
            <a:pPr>
              <a:buNone/>
            </a:pPr>
            <a:endParaRPr lang="es-ES" sz="2400" dirty="0" smtClean="0">
              <a:sym typeface="Wingdings" pitchFamily="2" charset="2"/>
            </a:endParaRPr>
          </a:p>
          <a:p>
            <a:r>
              <a:rPr lang="es-ES" sz="2400" dirty="0" smtClean="0">
                <a:sym typeface="Wingdings" pitchFamily="2" charset="2"/>
              </a:rPr>
              <a:t>Diagrama de Implementación  descripción de un código fuente existente</a:t>
            </a:r>
          </a:p>
          <a:p>
            <a:endParaRPr lang="es-ES" sz="2400" dirty="0">
              <a:sym typeface="Wingdings" pitchFamily="2" charset="2"/>
            </a:endParaRPr>
          </a:p>
          <a:p>
            <a:r>
              <a:rPr lang="es-ES" sz="2400" dirty="0" smtClean="0">
                <a:sym typeface="Wingdings" pitchFamily="2" charset="2"/>
              </a:rPr>
              <a:t>En ambos casos, crear un modelo donde se elimine la ambigüedad y se dé formalidad</a:t>
            </a:r>
            <a:endParaRPr lang="es-MX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Nivel Conceptual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Los diagramas conceptuales no están tan </a:t>
            </a:r>
            <a:r>
              <a:rPr lang="es-ES" sz="2400" dirty="0" smtClean="0"/>
              <a:t>fuertemente</a:t>
            </a:r>
            <a:r>
              <a:rPr lang="es-ES" sz="2800" dirty="0" smtClean="0"/>
              <a:t> ligados con el código fuente.</a:t>
            </a:r>
          </a:p>
          <a:p>
            <a:endParaRPr lang="es-ES" sz="2800" dirty="0" smtClean="0"/>
          </a:p>
          <a:p>
            <a:r>
              <a:rPr lang="es-ES" sz="2800" dirty="0" smtClean="0"/>
              <a:t>No sigue reglas semánticas estrictas y por lo tanto su resultado puede ser ambiguo y sujeto a interpretación.</a:t>
            </a:r>
          </a:p>
          <a:p>
            <a:endParaRPr lang="es-MX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– Nivel Conceptual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Con la frase </a:t>
            </a:r>
            <a:r>
              <a:rPr lang="es-ES" sz="2800" i="1" dirty="0" smtClean="0"/>
              <a:t>“un perro es un animal”</a:t>
            </a:r>
          </a:p>
          <a:p>
            <a:r>
              <a:rPr lang="es-ES" sz="2800" dirty="0" smtClean="0"/>
              <a:t>Se ve que existen 2 entidades, </a:t>
            </a:r>
            <a:r>
              <a:rPr lang="es-ES" sz="2800" dirty="0" smtClean="0">
                <a:solidFill>
                  <a:srgbClr val="0070C0"/>
                </a:solidFill>
              </a:rPr>
              <a:t>perro</a:t>
            </a:r>
            <a:r>
              <a:rPr lang="es-ES" sz="2800" dirty="0" smtClean="0"/>
              <a:t> y </a:t>
            </a:r>
            <a:r>
              <a:rPr lang="es-ES" sz="2800" dirty="0" smtClean="0">
                <a:solidFill>
                  <a:srgbClr val="0070C0"/>
                </a:solidFill>
              </a:rPr>
              <a:t>animal</a:t>
            </a:r>
          </a:p>
          <a:p>
            <a:r>
              <a:rPr lang="es-ES" sz="2800" dirty="0" smtClean="0"/>
              <a:t>La relación entre las entidades  sería de generalización. “Un perro es un caso de animal”</a:t>
            </a:r>
          </a:p>
          <a:p>
            <a:r>
              <a:rPr lang="es-ES" sz="2800" dirty="0" smtClean="0"/>
              <a:t>El diagrama sería:</a:t>
            </a:r>
          </a:p>
          <a:p>
            <a:endParaRPr lang="es-MX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779912" y="4129916"/>
            <a:ext cx="1224136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Animal</a:t>
            </a:r>
            <a:endParaRPr lang="es-MX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779912" y="5661248"/>
            <a:ext cx="1224136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Perro</a:t>
            </a:r>
            <a:endParaRPr lang="es-MX" sz="2800" dirty="0"/>
          </a:p>
        </p:txBody>
      </p:sp>
      <p:sp>
        <p:nvSpPr>
          <p:cNvPr id="6" name="5 Flecha abajo"/>
          <p:cNvSpPr/>
          <p:nvPr/>
        </p:nvSpPr>
        <p:spPr>
          <a:xfrm flipV="1">
            <a:off x="4283968" y="4653136"/>
            <a:ext cx="216024" cy="1008112"/>
          </a:xfrm>
          <a:prstGeom prst="downArrow">
            <a:avLst>
              <a:gd name="adj1" fmla="val 41166"/>
              <a:gd name="adj2" fmla="val 64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– Nivel Conceptual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r>
              <a:rPr lang="es-ES" sz="2800" dirty="0" smtClean="0"/>
              <a:t>El diagrama sugiere que el Perro es una clase de Animal, ó que el Perro es un caso especial de Animal</a:t>
            </a:r>
          </a:p>
          <a:p>
            <a:endParaRPr lang="es-ES" sz="2800" dirty="0" smtClean="0"/>
          </a:p>
          <a:p>
            <a:r>
              <a:rPr lang="es-ES" sz="2800" dirty="0" smtClean="0"/>
              <a:t>Sin embargo, se puede pensar que el perro, como especie biológica, pertenece al reino animal </a:t>
            </a:r>
            <a:r>
              <a:rPr lang="es-ES" sz="2800" i="1" dirty="0" smtClean="0"/>
              <a:t>( se presta a interpretaciones)</a:t>
            </a:r>
          </a:p>
          <a:p>
            <a:endParaRPr lang="es-MX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923928" y="1412776"/>
            <a:ext cx="1224136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Animal</a:t>
            </a:r>
            <a:endParaRPr lang="es-MX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923928" y="2944108"/>
            <a:ext cx="1224136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Perro</a:t>
            </a:r>
            <a:endParaRPr lang="es-MX" sz="2800" dirty="0"/>
          </a:p>
        </p:txBody>
      </p:sp>
      <p:sp>
        <p:nvSpPr>
          <p:cNvPr id="6" name="5 Flecha abajo"/>
          <p:cNvSpPr/>
          <p:nvPr/>
        </p:nvSpPr>
        <p:spPr>
          <a:xfrm flipV="1">
            <a:off x="4427984" y="1935996"/>
            <a:ext cx="216024" cy="1008112"/>
          </a:xfrm>
          <a:prstGeom prst="downArrow">
            <a:avLst>
              <a:gd name="adj1" fmla="val 41166"/>
              <a:gd name="adj2" fmla="val 64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Nivel de Especificaciones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Animal {}</a:t>
            </a:r>
          </a:p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Perro </a:t>
            </a:r>
            <a:r>
              <a:rPr lang="es-ES" dirty="0" err="1" smtClean="0"/>
              <a:t>extends</a:t>
            </a:r>
            <a:r>
              <a:rPr lang="es-ES" dirty="0" smtClean="0"/>
              <a:t> Animal {}</a:t>
            </a:r>
          </a:p>
          <a:p>
            <a:endParaRPr lang="es-ES" dirty="0" smtClean="0"/>
          </a:p>
          <a:p>
            <a:r>
              <a:rPr lang="es-ES" dirty="0" smtClean="0"/>
              <a:t>Sin embargo, en el nivel de especificaciones este código tiene mas coherencia de manera que Animal y Perro están conectadas por una relación de herencia</a:t>
            </a:r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 smtClean="0"/>
              <a:t>El fallo para reconocer el nivel de un diagrama es la fuente de errores significativos de comunicación entre programadores y analistas</a:t>
            </a:r>
          </a:p>
          <a:p>
            <a:endParaRPr lang="es-ES" sz="2800" dirty="0" smtClean="0"/>
          </a:p>
          <a:p>
            <a:r>
              <a:rPr lang="es-ES" sz="2800" dirty="0" smtClean="0"/>
              <a:t>Un diagrama de nivel conceptual no define el código fuente, no debe de hacerlo.</a:t>
            </a:r>
          </a:p>
          <a:p>
            <a:endParaRPr lang="es-ES" sz="2800" dirty="0" smtClean="0"/>
          </a:p>
          <a:p>
            <a:r>
              <a:rPr lang="es-ES" sz="2800" dirty="0" smtClean="0"/>
              <a:t>Un diagrama de nivel de especificaciones describe la solución del problema no tiene porqué parecerse a un diagrama conceptual</a:t>
            </a:r>
            <a:endParaRPr lang="es-MX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726</Words>
  <Application>Microsoft Office PowerPoint</Application>
  <PresentationFormat>Presentación en pantalla (4:3)</PresentationFormat>
  <Paragraphs>111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UML para programadores Java</vt:lpstr>
      <vt:lpstr>Introducción</vt:lpstr>
      <vt:lpstr>UML</vt:lpstr>
      <vt:lpstr>Objetivos de los diagramas</vt:lpstr>
      <vt:lpstr>Nivel Conceptual</vt:lpstr>
      <vt:lpstr>Ejemplo – Nivel Conceptual</vt:lpstr>
      <vt:lpstr>Ejemplo – Nivel Conceptual</vt:lpstr>
      <vt:lpstr>Nivel de Especificaciones</vt:lpstr>
      <vt:lpstr>Diapositiva 9</vt:lpstr>
      <vt:lpstr>Tipos de diagramas en UML</vt:lpstr>
      <vt:lpstr>Considerar el siguiente código</vt:lpstr>
      <vt:lpstr>Diagrama de clases</vt:lpstr>
      <vt:lpstr>Diagrama de Objetos</vt:lpstr>
      <vt:lpstr>Diagrama de secuencias</vt:lpstr>
      <vt:lpstr>Diagrama de colaboración</vt:lpstr>
      <vt:lpstr>Diapositiva 16</vt:lpstr>
      <vt:lpstr>Diagramas de estado</vt:lpstr>
      <vt:lpstr>Diapositiva 18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para programadores Java</dc:title>
  <dc:creator>Renecito</dc:creator>
  <cp:lastModifiedBy>Renecito</cp:lastModifiedBy>
  <cp:revision>57</cp:revision>
  <dcterms:created xsi:type="dcterms:W3CDTF">2010-10-18T16:51:10Z</dcterms:created>
  <dcterms:modified xsi:type="dcterms:W3CDTF">2010-10-25T20:13:03Z</dcterms:modified>
</cp:coreProperties>
</file>