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80" r:id="rId3"/>
  </p:sldMasterIdLst>
  <p:notesMasterIdLst>
    <p:notesMasterId r:id="rId30"/>
  </p:notesMasterIdLst>
  <p:sldIdLst>
    <p:sldId id="314" r:id="rId4"/>
    <p:sldId id="325" r:id="rId5"/>
    <p:sldId id="292" r:id="rId6"/>
    <p:sldId id="323" r:id="rId7"/>
    <p:sldId id="324" r:id="rId8"/>
    <p:sldId id="326" r:id="rId9"/>
    <p:sldId id="328" r:id="rId10"/>
    <p:sldId id="327" r:id="rId11"/>
    <p:sldId id="295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8" r:id="rId23"/>
    <p:sldId id="309" r:id="rId24"/>
    <p:sldId id="310" r:id="rId25"/>
    <p:sldId id="311" r:id="rId26"/>
    <p:sldId id="329" r:id="rId27"/>
    <p:sldId id="312" r:id="rId28"/>
    <p:sldId id="322" r:id="rId29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69" autoAdjust="0"/>
  </p:normalViewPr>
  <p:slideViewPr>
    <p:cSldViewPr>
      <p:cViewPr varScale="1">
        <p:scale>
          <a:sx n="77" d="100"/>
          <a:sy n="77" d="100"/>
        </p:scale>
        <p:origin x="-12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8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72424D-50E3-4EB1-85B5-01761E32A13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C0B91FA3-65A3-4EF2-817A-EA59705AF980}">
      <dgm:prSet phldrT="[Texto]"/>
      <dgm:spPr>
        <a:solidFill>
          <a:srgbClr val="0070C0"/>
        </a:solidFill>
      </dgm:spPr>
      <dgm:t>
        <a:bodyPr/>
        <a:lstStyle/>
        <a:p>
          <a:r>
            <a:rPr lang="es-PE" dirty="0" smtClean="0">
              <a:solidFill>
                <a:srgbClr val="FF0000"/>
              </a:solidFill>
            </a:rPr>
            <a:t>M</a:t>
          </a:r>
          <a:r>
            <a:rPr lang="es-PE" dirty="0" smtClean="0"/>
            <a:t>itigar</a:t>
          </a:r>
          <a:endParaRPr lang="es-PE" dirty="0"/>
        </a:p>
      </dgm:t>
    </dgm:pt>
    <dgm:pt modelId="{47D7A412-BD7A-4318-BD06-52175E5A56C1}" type="parTrans" cxnId="{FF7DEF5E-5BC5-4EAB-8AAA-D08A407FBCD5}">
      <dgm:prSet/>
      <dgm:spPr/>
      <dgm:t>
        <a:bodyPr/>
        <a:lstStyle/>
        <a:p>
          <a:endParaRPr lang="es-PE"/>
        </a:p>
      </dgm:t>
    </dgm:pt>
    <dgm:pt modelId="{E90A8877-5DA0-4666-B022-A61CEC01878D}" type="sibTrans" cxnId="{FF7DEF5E-5BC5-4EAB-8AAA-D08A407FBCD5}">
      <dgm:prSet/>
      <dgm:spPr/>
      <dgm:t>
        <a:bodyPr/>
        <a:lstStyle/>
        <a:p>
          <a:endParaRPr lang="es-PE"/>
        </a:p>
      </dgm:t>
    </dgm:pt>
    <dgm:pt modelId="{3A47B942-B4ED-4750-9078-94021D7C6987}">
      <dgm:prSet phldrT="[Texto]"/>
      <dgm:spPr/>
      <dgm:t>
        <a:bodyPr/>
        <a:lstStyle/>
        <a:p>
          <a:pPr algn="just"/>
          <a:r>
            <a:rPr lang="en-US" dirty="0" err="1" smtClean="0">
              <a:solidFill>
                <a:srgbClr val="002060"/>
              </a:solidFill>
              <a:latin typeface="Formata Regular" pitchFamily="34" charset="0"/>
            </a:rPr>
            <a:t>Minimizar</a:t>
          </a:r>
          <a:r>
            <a:rPr lang="en-US" dirty="0" smtClean="0">
              <a:solidFill>
                <a:srgbClr val="002060"/>
              </a:solidFill>
              <a:latin typeface="Formata Regular" pitchFamily="34" charset="0"/>
            </a:rPr>
            <a:t> o </a:t>
          </a:r>
          <a:r>
            <a:rPr lang="en-US" dirty="0" err="1" smtClean="0">
              <a:solidFill>
                <a:srgbClr val="002060"/>
              </a:solidFill>
              <a:latin typeface="Formata Regular" pitchFamily="34" charset="0"/>
            </a:rPr>
            <a:t>reducir</a:t>
          </a:r>
          <a:r>
            <a:rPr lang="en-US" dirty="0" smtClean="0">
              <a:solidFill>
                <a:srgbClr val="002060"/>
              </a:solidFill>
              <a:latin typeface="Formata Regular" pitchFamily="34" charset="0"/>
            </a:rPr>
            <a:t> el </a:t>
          </a:r>
          <a:r>
            <a:rPr lang="en-US" dirty="0" err="1" smtClean="0">
              <a:solidFill>
                <a:srgbClr val="002060"/>
              </a:solidFill>
              <a:latin typeface="Formata Regular" pitchFamily="34" charset="0"/>
            </a:rPr>
            <a:t>impacto</a:t>
          </a:r>
          <a:r>
            <a:rPr lang="en-US" dirty="0" smtClean="0">
              <a:solidFill>
                <a:srgbClr val="002060"/>
              </a:solidFill>
              <a:latin typeface="Formata Regular" pitchFamily="34" charset="0"/>
            </a:rPr>
            <a:t> o la </a:t>
          </a:r>
          <a:r>
            <a:rPr lang="en-US" dirty="0" err="1" smtClean="0">
              <a:solidFill>
                <a:srgbClr val="002060"/>
              </a:solidFill>
              <a:latin typeface="Formata Regular" pitchFamily="34" charset="0"/>
            </a:rPr>
            <a:t>probabilidad</a:t>
          </a:r>
          <a:r>
            <a:rPr lang="en-US" dirty="0" smtClean="0">
              <a:solidFill>
                <a:srgbClr val="002060"/>
              </a:solidFill>
              <a:latin typeface="Formata Regular" pitchFamily="34" charset="0"/>
            </a:rPr>
            <a:t>.</a:t>
          </a:r>
          <a:endParaRPr lang="es-PE" dirty="0">
            <a:solidFill>
              <a:srgbClr val="002060"/>
            </a:solidFill>
          </a:endParaRPr>
        </a:p>
      </dgm:t>
    </dgm:pt>
    <dgm:pt modelId="{B5CF3FCE-AD44-40B0-B603-17ECFEE804E9}" type="parTrans" cxnId="{FAB21300-F824-43C3-9777-8BF4ADF483A5}">
      <dgm:prSet/>
      <dgm:spPr/>
      <dgm:t>
        <a:bodyPr/>
        <a:lstStyle/>
        <a:p>
          <a:endParaRPr lang="es-PE"/>
        </a:p>
      </dgm:t>
    </dgm:pt>
    <dgm:pt modelId="{8BC7B464-79E7-450B-A757-8615B2E41FE0}" type="sibTrans" cxnId="{FAB21300-F824-43C3-9777-8BF4ADF483A5}">
      <dgm:prSet/>
      <dgm:spPr/>
      <dgm:t>
        <a:bodyPr/>
        <a:lstStyle/>
        <a:p>
          <a:endParaRPr lang="es-PE"/>
        </a:p>
      </dgm:t>
    </dgm:pt>
    <dgm:pt modelId="{4C08865C-6989-4F81-82FF-9652A7174A13}">
      <dgm:prSet phldrT="[Texto]"/>
      <dgm:spPr>
        <a:solidFill>
          <a:srgbClr val="0070C0"/>
        </a:solidFill>
      </dgm:spPr>
      <dgm:t>
        <a:bodyPr/>
        <a:lstStyle/>
        <a:p>
          <a:r>
            <a:rPr lang="es-ES" dirty="0" smtClean="0">
              <a:solidFill>
                <a:srgbClr val="FF0000"/>
              </a:solidFill>
            </a:rPr>
            <a:t>A</a:t>
          </a:r>
          <a:r>
            <a:rPr lang="es-ES" dirty="0" smtClean="0"/>
            <a:t>ceptar</a:t>
          </a:r>
          <a:endParaRPr lang="es-PE" dirty="0"/>
        </a:p>
      </dgm:t>
    </dgm:pt>
    <dgm:pt modelId="{8F4ABCCA-27BA-492C-B3DC-CF284F8245F1}" type="parTrans" cxnId="{46ADE460-46D7-489C-B941-C208F3B9CD5A}">
      <dgm:prSet/>
      <dgm:spPr/>
      <dgm:t>
        <a:bodyPr/>
        <a:lstStyle/>
        <a:p>
          <a:endParaRPr lang="es-PE"/>
        </a:p>
      </dgm:t>
    </dgm:pt>
    <dgm:pt modelId="{2E5E9723-FD3E-4159-ADE6-919D3D2FFF93}" type="sibTrans" cxnId="{46ADE460-46D7-489C-B941-C208F3B9CD5A}">
      <dgm:prSet/>
      <dgm:spPr/>
      <dgm:t>
        <a:bodyPr/>
        <a:lstStyle/>
        <a:p>
          <a:endParaRPr lang="es-PE"/>
        </a:p>
      </dgm:t>
    </dgm:pt>
    <dgm:pt modelId="{6ED16125-4D3C-43D3-B2B0-A89710B16F10}">
      <dgm:prSet phldrT="[Texto]"/>
      <dgm:spPr/>
      <dgm:t>
        <a:bodyPr/>
        <a:lstStyle/>
        <a:p>
          <a:pPr algn="just"/>
          <a:r>
            <a:rPr lang="es-PE" dirty="0" smtClean="0">
              <a:solidFill>
                <a:srgbClr val="002060"/>
              </a:solidFill>
            </a:rPr>
            <a:t>Aceptación Activa: </a:t>
          </a:r>
          <a:r>
            <a:rPr lang="en-US" dirty="0" err="1" smtClean="0">
              <a:solidFill>
                <a:srgbClr val="002060"/>
              </a:solidFill>
              <a:latin typeface="Formata Regular" pitchFamily="34" charset="0"/>
            </a:rPr>
            <a:t>Planificar</a:t>
          </a:r>
          <a:r>
            <a:rPr lang="en-US" dirty="0" smtClean="0">
              <a:solidFill>
                <a:srgbClr val="002060"/>
              </a:solidFill>
              <a:latin typeface="Formata Regular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Formata Regular" pitchFamily="34" charset="0"/>
            </a:rPr>
            <a:t>acciones</a:t>
          </a:r>
          <a:r>
            <a:rPr lang="en-US" dirty="0" smtClean="0">
              <a:solidFill>
                <a:srgbClr val="002060"/>
              </a:solidFill>
              <a:latin typeface="Formata Regular" pitchFamily="34" charset="0"/>
            </a:rPr>
            <a:t> de </a:t>
          </a:r>
          <a:r>
            <a:rPr lang="en-US" dirty="0" err="1" smtClean="0">
              <a:solidFill>
                <a:srgbClr val="002060"/>
              </a:solidFill>
              <a:latin typeface="Formata Regular" pitchFamily="34" charset="0"/>
            </a:rPr>
            <a:t>contingencia</a:t>
          </a:r>
          <a:r>
            <a:rPr lang="en-US" dirty="0" smtClean="0">
              <a:solidFill>
                <a:srgbClr val="002060"/>
              </a:solidFill>
              <a:latin typeface="Formata Regular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Formata Regular" pitchFamily="34" charset="0"/>
            </a:rPr>
            <a:t>tomando</a:t>
          </a:r>
          <a:r>
            <a:rPr lang="en-US" dirty="0" smtClean="0">
              <a:solidFill>
                <a:srgbClr val="002060"/>
              </a:solidFill>
              <a:latin typeface="Formata Regular" pitchFamily="34" charset="0"/>
            </a:rPr>
            <a:t> la </a:t>
          </a:r>
          <a:r>
            <a:rPr lang="en-US" dirty="0" err="1" smtClean="0">
              <a:solidFill>
                <a:srgbClr val="002060"/>
              </a:solidFill>
              <a:latin typeface="Formata Regular" pitchFamily="34" charset="0"/>
            </a:rPr>
            <a:t>reserva</a:t>
          </a:r>
          <a:r>
            <a:rPr lang="en-US" dirty="0" smtClean="0">
              <a:solidFill>
                <a:srgbClr val="002060"/>
              </a:solidFill>
              <a:latin typeface="Formata Regular" pitchFamily="34" charset="0"/>
            </a:rPr>
            <a:t> de </a:t>
          </a:r>
          <a:r>
            <a:rPr lang="en-US" dirty="0" err="1" smtClean="0">
              <a:solidFill>
                <a:srgbClr val="002060"/>
              </a:solidFill>
              <a:latin typeface="Formata Regular" pitchFamily="34" charset="0"/>
            </a:rPr>
            <a:t>proyecto</a:t>
          </a:r>
          <a:endParaRPr lang="es-PE" dirty="0">
            <a:solidFill>
              <a:srgbClr val="002060"/>
            </a:solidFill>
          </a:endParaRPr>
        </a:p>
      </dgm:t>
    </dgm:pt>
    <dgm:pt modelId="{371EFAF9-2183-47F6-BE35-FF42374E73E5}" type="parTrans" cxnId="{785670AC-1B50-453A-B861-A282D906F1A8}">
      <dgm:prSet/>
      <dgm:spPr/>
      <dgm:t>
        <a:bodyPr/>
        <a:lstStyle/>
        <a:p>
          <a:endParaRPr lang="es-PE"/>
        </a:p>
      </dgm:t>
    </dgm:pt>
    <dgm:pt modelId="{0711A19E-D523-431F-B0CC-8E9F8C2EFA99}" type="sibTrans" cxnId="{785670AC-1B50-453A-B861-A282D906F1A8}">
      <dgm:prSet/>
      <dgm:spPr/>
      <dgm:t>
        <a:bodyPr/>
        <a:lstStyle/>
        <a:p>
          <a:endParaRPr lang="es-PE"/>
        </a:p>
      </dgm:t>
    </dgm:pt>
    <dgm:pt modelId="{D1F24ED8-93F6-46BE-8D01-B05BA5227EB4}">
      <dgm:prSet phldrT="[Texto]"/>
      <dgm:spPr>
        <a:solidFill>
          <a:srgbClr val="0070C0"/>
        </a:solidFill>
      </dgm:spPr>
      <dgm:t>
        <a:bodyPr/>
        <a:lstStyle/>
        <a:p>
          <a:r>
            <a:rPr lang="es-PE" dirty="0" smtClean="0">
              <a:solidFill>
                <a:srgbClr val="FF0000"/>
              </a:solidFill>
            </a:rPr>
            <a:t>E</a:t>
          </a:r>
          <a:r>
            <a:rPr lang="es-PE" dirty="0" smtClean="0"/>
            <a:t>vitar</a:t>
          </a:r>
          <a:endParaRPr lang="es-PE" dirty="0"/>
        </a:p>
      </dgm:t>
    </dgm:pt>
    <dgm:pt modelId="{D0722485-B4D4-48DB-8B29-6376ABAEBC4F}" type="parTrans" cxnId="{722B18CA-D243-4EDA-ADF9-ADCE4889A8B2}">
      <dgm:prSet/>
      <dgm:spPr/>
      <dgm:t>
        <a:bodyPr/>
        <a:lstStyle/>
        <a:p>
          <a:endParaRPr lang="es-PE"/>
        </a:p>
      </dgm:t>
    </dgm:pt>
    <dgm:pt modelId="{C831545E-CB8E-4BA7-8925-8790CBDD3DE6}" type="sibTrans" cxnId="{722B18CA-D243-4EDA-ADF9-ADCE4889A8B2}">
      <dgm:prSet/>
      <dgm:spPr/>
      <dgm:t>
        <a:bodyPr/>
        <a:lstStyle/>
        <a:p>
          <a:endParaRPr lang="es-PE"/>
        </a:p>
      </dgm:t>
    </dgm:pt>
    <dgm:pt modelId="{3B1FFE07-0C6F-4EEE-8DA4-AFAFC2BFDADD}">
      <dgm:prSet phldrT="[Texto]"/>
      <dgm:spPr/>
      <dgm:t>
        <a:bodyPr/>
        <a:lstStyle/>
        <a:p>
          <a:pPr algn="just"/>
          <a:r>
            <a:rPr lang="en-US" dirty="0" err="1" smtClean="0">
              <a:solidFill>
                <a:srgbClr val="002060"/>
              </a:solidFill>
              <a:latin typeface="Formata Regular" pitchFamily="34" charset="0"/>
            </a:rPr>
            <a:t>Evadir</a:t>
          </a:r>
          <a:r>
            <a:rPr lang="en-US" dirty="0" smtClean="0">
              <a:solidFill>
                <a:srgbClr val="002060"/>
              </a:solidFill>
              <a:latin typeface="Formata Regular" pitchFamily="34" charset="0"/>
            </a:rPr>
            <a:t> el </a:t>
          </a:r>
          <a:r>
            <a:rPr lang="en-US" dirty="0" err="1" smtClean="0">
              <a:solidFill>
                <a:srgbClr val="002060"/>
              </a:solidFill>
              <a:latin typeface="Formata Regular" pitchFamily="34" charset="0"/>
            </a:rPr>
            <a:t>riesgo</a:t>
          </a:r>
          <a:r>
            <a:rPr lang="en-US" dirty="0" smtClean="0">
              <a:solidFill>
                <a:srgbClr val="002060"/>
              </a:solidFill>
              <a:latin typeface="Formata Regular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Formata Regular" pitchFamily="34" charset="0"/>
            </a:rPr>
            <a:t>cambiando</a:t>
          </a:r>
          <a:r>
            <a:rPr lang="en-US" dirty="0" smtClean="0">
              <a:solidFill>
                <a:srgbClr val="002060"/>
              </a:solidFill>
              <a:latin typeface="Formata Regular" pitchFamily="34" charset="0"/>
            </a:rPr>
            <a:t> el </a:t>
          </a:r>
          <a:r>
            <a:rPr lang="en-US" dirty="0" err="1" smtClean="0">
              <a:solidFill>
                <a:srgbClr val="002060"/>
              </a:solidFill>
              <a:latin typeface="Formata Regular" pitchFamily="34" charset="0"/>
            </a:rPr>
            <a:t>alcance</a:t>
          </a:r>
          <a:r>
            <a:rPr lang="en-US" dirty="0" smtClean="0">
              <a:solidFill>
                <a:srgbClr val="002060"/>
              </a:solidFill>
              <a:latin typeface="Formata Regular" pitchFamily="34" charset="0"/>
            </a:rPr>
            <a:t>, </a:t>
          </a:r>
          <a:r>
            <a:rPr lang="en-US" dirty="0" err="1" smtClean="0">
              <a:solidFill>
                <a:srgbClr val="002060"/>
              </a:solidFill>
              <a:latin typeface="Formata Regular" pitchFamily="34" charset="0"/>
            </a:rPr>
            <a:t>objetivo</a:t>
          </a:r>
          <a:r>
            <a:rPr lang="en-US" dirty="0" smtClean="0">
              <a:solidFill>
                <a:srgbClr val="002060"/>
              </a:solidFill>
              <a:latin typeface="Formata Regular" pitchFamily="34" charset="0"/>
            </a:rPr>
            <a:t> o </a:t>
          </a:r>
          <a:r>
            <a:rPr lang="en-US" dirty="0" err="1" smtClean="0">
              <a:solidFill>
                <a:srgbClr val="002060"/>
              </a:solidFill>
              <a:latin typeface="Formata Regular" pitchFamily="34" charset="0"/>
            </a:rPr>
            <a:t>cronograma</a:t>
          </a:r>
          <a:r>
            <a:rPr lang="en-US" dirty="0" smtClean="0">
              <a:solidFill>
                <a:srgbClr val="002060"/>
              </a:solidFill>
              <a:latin typeface="Formata Regular" pitchFamily="34" charset="0"/>
            </a:rPr>
            <a:t> del </a:t>
          </a:r>
          <a:r>
            <a:rPr lang="en-US" dirty="0" err="1" smtClean="0">
              <a:solidFill>
                <a:srgbClr val="002060"/>
              </a:solidFill>
              <a:latin typeface="Formata Regular" pitchFamily="34" charset="0"/>
            </a:rPr>
            <a:t>proyecto</a:t>
          </a:r>
          <a:r>
            <a:rPr lang="en-US" dirty="0" smtClean="0">
              <a:solidFill>
                <a:srgbClr val="002060"/>
              </a:solidFill>
              <a:latin typeface="Formata Regular" pitchFamily="34" charset="0"/>
            </a:rPr>
            <a:t>.</a:t>
          </a:r>
          <a:endParaRPr lang="es-PE" dirty="0">
            <a:solidFill>
              <a:srgbClr val="002060"/>
            </a:solidFill>
          </a:endParaRPr>
        </a:p>
      </dgm:t>
    </dgm:pt>
    <dgm:pt modelId="{F0B663B6-49B9-42C4-85FC-88233B8C23F8}" type="parTrans" cxnId="{26A4BBB9-9CA1-4834-874C-72D187897F9D}">
      <dgm:prSet/>
      <dgm:spPr/>
      <dgm:t>
        <a:bodyPr/>
        <a:lstStyle/>
        <a:p>
          <a:endParaRPr lang="es-PE"/>
        </a:p>
      </dgm:t>
    </dgm:pt>
    <dgm:pt modelId="{67B9446E-43F4-4D9C-AE48-C746CCF7D757}" type="sibTrans" cxnId="{26A4BBB9-9CA1-4834-874C-72D187897F9D}">
      <dgm:prSet/>
      <dgm:spPr/>
      <dgm:t>
        <a:bodyPr/>
        <a:lstStyle/>
        <a:p>
          <a:endParaRPr lang="es-PE"/>
        </a:p>
      </dgm:t>
    </dgm:pt>
    <dgm:pt modelId="{B1BE3E2D-C238-47C4-B795-4DF165B1C0AA}">
      <dgm:prSet phldrT="[Texto]"/>
      <dgm:spPr>
        <a:solidFill>
          <a:srgbClr val="0070C0"/>
        </a:solidFill>
      </dgm:spPr>
      <dgm:t>
        <a:bodyPr/>
        <a:lstStyle/>
        <a:p>
          <a:r>
            <a:rPr lang="es-PE" dirty="0" smtClean="0">
              <a:solidFill>
                <a:srgbClr val="FF0000"/>
              </a:solidFill>
            </a:rPr>
            <a:t>T</a:t>
          </a:r>
          <a:r>
            <a:rPr lang="es-PE" dirty="0" smtClean="0"/>
            <a:t>ransferir</a:t>
          </a:r>
          <a:endParaRPr lang="es-PE" dirty="0"/>
        </a:p>
      </dgm:t>
    </dgm:pt>
    <dgm:pt modelId="{0B7C7046-F267-4D0B-953A-4C62F30DCDF4}" type="parTrans" cxnId="{875A994D-9480-4F50-A806-721E1791B871}">
      <dgm:prSet/>
      <dgm:spPr/>
      <dgm:t>
        <a:bodyPr/>
        <a:lstStyle/>
        <a:p>
          <a:endParaRPr lang="es-PE"/>
        </a:p>
      </dgm:t>
    </dgm:pt>
    <dgm:pt modelId="{C036E52E-00D0-40DB-BCF1-5B494101005F}" type="sibTrans" cxnId="{875A994D-9480-4F50-A806-721E1791B871}">
      <dgm:prSet/>
      <dgm:spPr/>
      <dgm:t>
        <a:bodyPr/>
        <a:lstStyle/>
        <a:p>
          <a:endParaRPr lang="es-PE"/>
        </a:p>
      </dgm:t>
    </dgm:pt>
    <dgm:pt modelId="{08B2F8CC-B42D-41FD-AAD9-2937834511C6}">
      <dgm:prSet phldrT="[Texto]"/>
      <dgm:spPr/>
      <dgm:t>
        <a:bodyPr/>
        <a:lstStyle/>
        <a:p>
          <a:pPr algn="just"/>
          <a:r>
            <a:rPr lang="en-US" dirty="0" err="1" smtClean="0">
              <a:solidFill>
                <a:srgbClr val="002060"/>
              </a:solidFill>
              <a:latin typeface="Formata Regular" pitchFamily="34" charset="0"/>
            </a:rPr>
            <a:t>Transferir</a:t>
          </a:r>
          <a:r>
            <a:rPr lang="en-US" dirty="0" smtClean="0">
              <a:solidFill>
                <a:srgbClr val="002060"/>
              </a:solidFill>
              <a:latin typeface="Formata Regular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Formata Regular" pitchFamily="34" charset="0"/>
            </a:rPr>
            <a:t>riesgo</a:t>
          </a:r>
          <a:r>
            <a:rPr lang="en-US" dirty="0" smtClean="0">
              <a:solidFill>
                <a:srgbClr val="002060"/>
              </a:solidFill>
              <a:latin typeface="Formata Regular" pitchFamily="34" charset="0"/>
            </a:rPr>
            <a:t> a un </a:t>
          </a:r>
          <a:r>
            <a:rPr lang="en-US" dirty="0" err="1" smtClean="0">
              <a:solidFill>
                <a:srgbClr val="002060"/>
              </a:solidFill>
              <a:latin typeface="Formata Regular" pitchFamily="34" charset="0"/>
            </a:rPr>
            <a:t>tercero</a:t>
          </a:r>
          <a:r>
            <a:rPr lang="en-US" dirty="0" smtClean="0">
              <a:solidFill>
                <a:srgbClr val="002060"/>
              </a:solidFill>
              <a:latin typeface="Formata Regular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Formata Regular" pitchFamily="34" charset="0"/>
            </a:rPr>
            <a:t>fuera</a:t>
          </a:r>
          <a:r>
            <a:rPr lang="en-US" dirty="0" smtClean="0">
              <a:solidFill>
                <a:srgbClr val="002060"/>
              </a:solidFill>
              <a:latin typeface="Formata Regular" pitchFamily="34" charset="0"/>
            </a:rPr>
            <a:t> del </a:t>
          </a:r>
          <a:r>
            <a:rPr lang="en-US" dirty="0" err="1" smtClean="0">
              <a:solidFill>
                <a:srgbClr val="002060"/>
              </a:solidFill>
              <a:latin typeface="Formata Regular" pitchFamily="34" charset="0"/>
            </a:rPr>
            <a:t>proyecto</a:t>
          </a:r>
          <a:r>
            <a:rPr lang="en-US" dirty="0" smtClean="0">
              <a:solidFill>
                <a:srgbClr val="002060"/>
              </a:solidFill>
              <a:latin typeface="Formata Regular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Formata Regular" pitchFamily="34" charset="0"/>
            </a:rPr>
            <a:t>para</a:t>
          </a:r>
          <a:r>
            <a:rPr lang="en-US" dirty="0" smtClean="0">
              <a:solidFill>
                <a:srgbClr val="002060"/>
              </a:solidFill>
              <a:latin typeface="Formata Regular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Formata Regular" pitchFamily="34" charset="0"/>
            </a:rPr>
            <a:t>que</a:t>
          </a:r>
          <a:r>
            <a:rPr lang="en-US" dirty="0" smtClean="0">
              <a:solidFill>
                <a:srgbClr val="002060"/>
              </a:solidFill>
              <a:latin typeface="Formata Regular" pitchFamily="34" charset="0"/>
            </a:rPr>
            <a:t> se </a:t>
          </a:r>
          <a:r>
            <a:rPr lang="en-US" dirty="0" err="1" smtClean="0">
              <a:solidFill>
                <a:srgbClr val="002060"/>
              </a:solidFill>
              <a:latin typeface="Formata Regular" pitchFamily="34" charset="0"/>
            </a:rPr>
            <a:t>encarge</a:t>
          </a:r>
          <a:r>
            <a:rPr lang="en-US" dirty="0" smtClean="0">
              <a:solidFill>
                <a:srgbClr val="002060"/>
              </a:solidFill>
              <a:latin typeface="Formata Regular" pitchFamily="34" charset="0"/>
            </a:rPr>
            <a:t> del </a:t>
          </a:r>
          <a:r>
            <a:rPr lang="en-US" dirty="0" err="1" smtClean="0">
              <a:solidFill>
                <a:srgbClr val="002060"/>
              </a:solidFill>
              <a:latin typeface="Formata Regular" pitchFamily="34" charset="0"/>
            </a:rPr>
            <a:t>riesgo</a:t>
          </a:r>
          <a:r>
            <a:rPr lang="en-US" dirty="0" smtClean="0">
              <a:solidFill>
                <a:srgbClr val="002060"/>
              </a:solidFill>
              <a:latin typeface="Formata Regular" pitchFamily="34" charset="0"/>
            </a:rPr>
            <a:t>.</a:t>
          </a:r>
          <a:endParaRPr lang="es-PE" dirty="0">
            <a:solidFill>
              <a:srgbClr val="002060"/>
            </a:solidFill>
          </a:endParaRPr>
        </a:p>
      </dgm:t>
    </dgm:pt>
    <dgm:pt modelId="{7E03287D-194E-4123-A4DE-AE0672038D53}" type="parTrans" cxnId="{D26671B7-F839-4D4C-BCA5-904D2C39833E}">
      <dgm:prSet/>
      <dgm:spPr/>
      <dgm:t>
        <a:bodyPr/>
        <a:lstStyle/>
        <a:p>
          <a:endParaRPr lang="es-PE"/>
        </a:p>
      </dgm:t>
    </dgm:pt>
    <dgm:pt modelId="{01432923-F42A-49DD-91C7-434B8A3736DD}" type="sibTrans" cxnId="{D26671B7-F839-4D4C-BCA5-904D2C39833E}">
      <dgm:prSet/>
      <dgm:spPr/>
      <dgm:t>
        <a:bodyPr/>
        <a:lstStyle/>
        <a:p>
          <a:endParaRPr lang="es-PE"/>
        </a:p>
      </dgm:t>
    </dgm:pt>
    <dgm:pt modelId="{E90CFCD1-1830-43D5-ADF8-40EDF4CB9C01}">
      <dgm:prSet/>
      <dgm:spPr/>
      <dgm:t>
        <a:bodyPr/>
        <a:lstStyle/>
        <a:p>
          <a:r>
            <a:rPr lang="es-PE" dirty="0" smtClean="0">
              <a:solidFill>
                <a:srgbClr val="002060"/>
              </a:solidFill>
            </a:rPr>
            <a:t>Aceptación Pasiva: no hacer nada.</a:t>
          </a:r>
          <a:endParaRPr lang="es-PE" dirty="0">
            <a:solidFill>
              <a:srgbClr val="002060"/>
            </a:solidFill>
          </a:endParaRPr>
        </a:p>
      </dgm:t>
    </dgm:pt>
    <dgm:pt modelId="{2661B86C-2AE5-4D18-AC31-59C16459B475}" type="parTrans" cxnId="{664A64F7-5937-4934-9012-2D72FE8BF384}">
      <dgm:prSet/>
      <dgm:spPr/>
      <dgm:t>
        <a:bodyPr/>
        <a:lstStyle/>
        <a:p>
          <a:endParaRPr lang="es-PE"/>
        </a:p>
      </dgm:t>
    </dgm:pt>
    <dgm:pt modelId="{341BFE93-111E-47C3-9CE6-DCBED4FC035C}" type="sibTrans" cxnId="{664A64F7-5937-4934-9012-2D72FE8BF384}">
      <dgm:prSet/>
      <dgm:spPr/>
      <dgm:t>
        <a:bodyPr/>
        <a:lstStyle/>
        <a:p>
          <a:endParaRPr lang="es-PE"/>
        </a:p>
      </dgm:t>
    </dgm:pt>
    <dgm:pt modelId="{AE2C7E32-5F90-46D5-B1BE-C38C83B52106}" type="pres">
      <dgm:prSet presAssocID="{9472424D-50E3-4EB1-85B5-01761E32A13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86C8C6FA-D8ED-4D88-AA81-AD772B5EEA7C}" type="pres">
      <dgm:prSet presAssocID="{C0B91FA3-65A3-4EF2-817A-EA59705AF980}" presName="linNode" presStyleCnt="0"/>
      <dgm:spPr/>
    </dgm:pt>
    <dgm:pt modelId="{2F6B4A88-2028-4479-B38F-C95F139FD45C}" type="pres">
      <dgm:prSet presAssocID="{C0B91FA3-65A3-4EF2-817A-EA59705AF980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188C6FD-7C4E-46F7-A541-015C91D915F6}" type="pres">
      <dgm:prSet presAssocID="{C0B91FA3-65A3-4EF2-817A-EA59705AF980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AAA3967-7C9F-48AC-8EBB-31F6716A62E4}" type="pres">
      <dgm:prSet presAssocID="{E90A8877-5DA0-4666-B022-A61CEC01878D}" presName="sp" presStyleCnt="0"/>
      <dgm:spPr/>
    </dgm:pt>
    <dgm:pt modelId="{E18037E1-DAC2-4807-88AF-7087C3500132}" type="pres">
      <dgm:prSet presAssocID="{4C08865C-6989-4F81-82FF-9652A7174A13}" presName="linNode" presStyleCnt="0"/>
      <dgm:spPr/>
    </dgm:pt>
    <dgm:pt modelId="{9545E691-D881-4E05-AA35-319505D11158}" type="pres">
      <dgm:prSet presAssocID="{4C08865C-6989-4F81-82FF-9652A7174A13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6ED2BF2-0C9C-4AC4-8070-24565D2A22C9}" type="pres">
      <dgm:prSet presAssocID="{4C08865C-6989-4F81-82FF-9652A7174A13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6084F57-7AE6-43FD-845F-73740DC195F5}" type="pres">
      <dgm:prSet presAssocID="{2E5E9723-FD3E-4159-ADE6-919D3D2FFF93}" presName="sp" presStyleCnt="0"/>
      <dgm:spPr/>
    </dgm:pt>
    <dgm:pt modelId="{00603F59-5C72-494C-B652-6EB4DF5C8AF2}" type="pres">
      <dgm:prSet presAssocID="{B1BE3E2D-C238-47C4-B795-4DF165B1C0AA}" presName="linNode" presStyleCnt="0"/>
      <dgm:spPr/>
    </dgm:pt>
    <dgm:pt modelId="{BA28B727-D478-41F7-890F-8A5C7A2101C4}" type="pres">
      <dgm:prSet presAssocID="{B1BE3E2D-C238-47C4-B795-4DF165B1C0AA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113E7BA-6B53-4255-A056-52E8BA0C80BD}" type="pres">
      <dgm:prSet presAssocID="{B1BE3E2D-C238-47C4-B795-4DF165B1C0AA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6A52494-1A5F-44AC-8A88-B9583AEEDC06}" type="pres">
      <dgm:prSet presAssocID="{C036E52E-00D0-40DB-BCF1-5B494101005F}" presName="sp" presStyleCnt="0"/>
      <dgm:spPr/>
    </dgm:pt>
    <dgm:pt modelId="{3D769D61-C795-41C7-9E96-C8974B23A9A7}" type="pres">
      <dgm:prSet presAssocID="{D1F24ED8-93F6-46BE-8D01-B05BA5227EB4}" presName="linNode" presStyleCnt="0"/>
      <dgm:spPr/>
    </dgm:pt>
    <dgm:pt modelId="{6D258000-1BBE-4082-87FE-B30E99DD1374}" type="pres">
      <dgm:prSet presAssocID="{D1F24ED8-93F6-46BE-8D01-B05BA5227EB4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2963CAA-FC69-4CBB-BD8E-C2F39A2D5B7B}" type="pres">
      <dgm:prSet presAssocID="{D1F24ED8-93F6-46BE-8D01-B05BA5227EB4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664A64F7-5937-4934-9012-2D72FE8BF384}" srcId="{4C08865C-6989-4F81-82FF-9652A7174A13}" destId="{E90CFCD1-1830-43D5-ADF8-40EDF4CB9C01}" srcOrd="1" destOrd="0" parTransId="{2661B86C-2AE5-4D18-AC31-59C16459B475}" sibTransId="{341BFE93-111E-47C3-9CE6-DCBED4FC035C}"/>
    <dgm:cxn modelId="{CA724A99-FF10-43A7-AD28-7D5843AD8581}" type="presOf" srcId="{3B1FFE07-0C6F-4EEE-8DA4-AFAFC2BFDADD}" destId="{22963CAA-FC69-4CBB-BD8E-C2F39A2D5B7B}" srcOrd="0" destOrd="0" presId="urn:microsoft.com/office/officeart/2005/8/layout/vList5"/>
    <dgm:cxn modelId="{FAB21300-F824-43C3-9777-8BF4ADF483A5}" srcId="{C0B91FA3-65A3-4EF2-817A-EA59705AF980}" destId="{3A47B942-B4ED-4750-9078-94021D7C6987}" srcOrd="0" destOrd="0" parTransId="{B5CF3FCE-AD44-40B0-B603-17ECFEE804E9}" sibTransId="{8BC7B464-79E7-450B-A757-8615B2E41FE0}"/>
    <dgm:cxn modelId="{BC61E4CB-84D8-4FAE-8361-A38284EC320C}" type="presOf" srcId="{6ED16125-4D3C-43D3-B2B0-A89710B16F10}" destId="{36ED2BF2-0C9C-4AC4-8070-24565D2A22C9}" srcOrd="0" destOrd="0" presId="urn:microsoft.com/office/officeart/2005/8/layout/vList5"/>
    <dgm:cxn modelId="{41FF8624-F887-4DDE-8092-E405A4DBEA32}" type="presOf" srcId="{D1F24ED8-93F6-46BE-8D01-B05BA5227EB4}" destId="{6D258000-1BBE-4082-87FE-B30E99DD1374}" srcOrd="0" destOrd="0" presId="urn:microsoft.com/office/officeart/2005/8/layout/vList5"/>
    <dgm:cxn modelId="{FF7DEF5E-5BC5-4EAB-8AAA-D08A407FBCD5}" srcId="{9472424D-50E3-4EB1-85B5-01761E32A13C}" destId="{C0B91FA3-65A3-4EF2-817A-EA59705AF980}" srcOrd="0" destOrd="0" parTransId="{47D7A412-BD7A-4318-BD06-52175E5A56C1}" sibTransId="{E90A8877-5DA0-4666-B022-A61CEC01878D}"/>
    <dgm:cxn modelId="{1112111B-E95F-4C3D-B52E-24B48C7ECB1A}" type="presOf" srcId="{E90CFCD1-1830-43D5-ADF8-40EDF4CB9C01}" destId="{36ED2BF2-0C9C-4AC4-8070-24565D2A22C9}" srcOrd="0" destOrd="1" presId="urn:microsoft.com/office/officeart/2005/8/layout/vList5"/>
    <dgm:cxn modelId="{722B18CA-D243-4EDA-ADF9-ADCE4889A8B2}" srcId="{9472424D-50E3-4EB1-85B5-01761E32A13C}" destId="{D1F24ED8-93F6-46BE-8D01-B05BA5227EB4}" srcOrd="3" destOrd="0" parTransId="{D0722485-B4D4-48DB-8B29-6376ABAEBC4F}" sibTransId="{C831545E-CB8E-4BA7-8925-8790CBDD3DE6}"/>
    <dgm:cxn modelId="{D26671B7-F839-4D4C-BCA5-904D2C39833E}" srcId="{B1BE3E2D-C238-47C4-B795-4DF165B1C0AA}" destId="{08B2F8CC-B42D-41FD-AAD9-2937834511C6}" srcOrd="0" destOrd="0" parTransId="{7E03287D-194E-4123-A4DE-AE0672038D53}" sibTransId="{01432923-F42A-49DD-91C7-434B8A3736DD}"/>
    <dgm:cxn modelId="{ACB57707-2A7D-4A83-B829-B20477FB6BD2}" type="presOf" srcId="{C0B91FA3-65A3-4EF2-817A-EA59705AF980}" destId="{2F6B4A88-2028-4479-B38F-C95F139FD45C}" srcOrd="0" destOrd="0" presId="urn:microsoft.com/office/officeart/2005/8/layout/vList5"/>
    <dgm:cxn modelId="{785670AC-1B50-453A-B861-A282D906F1A8}" srcId="{4C08865C-6989-4F81-82FF-9652A7174A13}" destId="{6ED16125-4D3C-43D3-B2B0-A89710B16F10}" srcOrd="0" destOrd="0" parTransId="{371EFAF9-2183-47F6-BE35-FF42374E73E5}" sibTransId="{0711A19E-D523-431F-B0CC-8E9F8C2EFA99}"/>
    <dgm:cxn modelId="{403D9B53-EC2F-4CFA-BCCE-3447F03A1C9F}" type="presOf" srcId="{B1BE3E2D-C238-47C4-B795-4DF165B1C0AA}" destId="{BA28B727-D478-41F7-890F-8A5C7A2101C4}" srcOrd="0" destOrd="0" presId="urn:microsoft.com/office/officeart/2005/8/layout/vList5"/>
    <dgm:cxn modelId="{7DAA3BCA-C135-424D-AE77-15287ACAA36F}" type="presOf" srcId="{08B2F8CC-B42D-41FD-AAD9-2937834511C6}" destId="{E113E7BA-6B53-4255-A056-52E8BA0C80BD}" srcOrd="0" destOrd="0" presId="urn:microsoft.com/office/officeart/2005/8/layout/vList5"/>
    <dgm:cxn modelId="{4AE6C32A-3D0A-4F16-934C-DBD8B1BBA5B9}" type="presOf" srcId="{9472424D-50E3-4EB1-85B5-01761E32A13C}" destId="{AE2C7E32-5F90-46D5-B1BE-C38C83B52106}" srcOrd="0" destOrd="0" presId="urn:microsoft.com/office/officeart/2005/8/layout/vList5"/>
    <dgm:cxn modelId="{46ADE460-46D7-489C-B941-C208F3B9CD5A}" srcId="{9472424D-50E3-4EB1-85B5-01761E32A13C}" destId="{4C08865C-6989-4F81-82FF-9652A7174A13}" srcOrd="1" destOrd="0" parTransId="{8F4ABCCA-27BA-492C-B3DC-CF284F8245F1}" sibTransId="{2E5E9723-FD3E-4159-ADE6-919D3D2FFF93}"/>
    <dgm:cxn modelId="{6E8B8138-1955-4C57-B763-343B8C6EF54A}" type="presOf" srcId="{3A47B942-B4ED-4750-9078-94021D7C6987}" destId="{B188C6FD-7C4E-46F7-A541-015C91D915F6}" srcOrd="0" destOrd="0" presId="urn:microsoft.com/office/officeart/2005/8/layout/vList5"/>
    <dgm:cxn modelId="{26A4BBB9-9CA1-4834-874C-72D187897F9D}" srcId="{D1F24ED8-93F6-46BE-8D01-B05BA5227EB4}" destId="{3B1FFE07-0C6F-4EEE-8DA4-AFAFC2BFDADD}" srcOrd="0" destOrd="0" parTransId="{F0B663B6-49B9-42C4-85FC-88233B8C23F8}" sibTransId="{67B9446E-43F4-4D9C-AE48-C746CCF7D757}"/>
    <dgm:cxn modelId="{875A994D-9480-4F50-A806-721E1791B871}" srcId="{9472424D-50E3-4EB1-85B5-01761E32A13C}" destId="{B1BE3E2D-C238-47C4-B795-4DF165B1C0AA}" srcOrd="2" destOrd="0" parTransId="{0B7C7046-F267-4D0B-953A-4C62F30DCDF4}" sibTransId="{C036E52E-00D0-40DB-BCF1-5B494101005F}"/>
    <dgm:cxn modelId="{11B1DB4F-3364-49E0-B3A4-1A3D11BBFDD5}" type="presOf" srcId="{4C08865C-6989-4F81-82FF-9652A7174A13}" destId="{9545E691-D881-4E05-AA35-319505D11158}" srcOrd="0" destOrd="0" presId="urn:microsoft.com/office/officeart/2005/8/layout/vList5"/>
    <dgm:cxn modelId="{DFAB0DEF-3687-41B9-9872-538FC9EEDCAC}" type="presParOf" srcId="{AE2C7E32-5F90-46D5-B1BE-C38C83B52106}" destId="{86C8C6FA-D8ED-4D88-AA81-AD772B5EEA7C}" srcOrd="0" destOrd="0" presId="urn:microsoft.com/office/officeart/2005/8/layout/vList5"/>
    <dgm:cxn modelId="{41E9BF99-CCF4-4908-A57D-81C49EA69F46}" type="presParOf" srcId="{86C8C6FA-D8ED-4D88-AA81-AD772B5EEA7C}" destId="{2F6B4A88-2028-4479-B38F-C95F139FD45C}" srcOrd="0" destOrd="0" presId="urn:microsoft.com/office/officeart/2005/8/layout/vList5"/>
    <dgm:cxn modelId="{43EE19BB-BDC4-47CE-9D3C-77BB4B199EDA}" type="presParOf" srcId="{86C8C6FA-D8ED-4D88-AA81-AD772B5EEA7C}" destId="{B188C6FD-7C4E-46F7-A541-015C91D915F6}" srcOrd="1" destOrd="0" presId="urn:microsoft.com/office/officeart/2005/8/layout/vList5"/>
    <dgm:cxn modelId="{956B8793-107F-4BCF-8E55-C6B9AD1D1F97}" type="presParOf" srcId="{AE2C7E32-5F90-46D5-B1BE-C38C83B52106}" destId="{DAAA3967-7C9F-48AC-8EBB-31F6716A62E4}" srcOrd="1" destOrd="0" presId="urn:microsoft.com/office/officeart/2005/8/layout/vList5"/>
    <dgm:cxn modelId="{260B58AC-00A3-4C03-936A-D3F23B8526CD}" type="presParOf" srcId="{AE2C7E32-5F90-46D5-B1BE-C38C83B52106}" destId="{E18037E1-DAC2-4807-88AF-7087C3500132}" srcOrd="2" destOrd="0" presId="urn:microsoft.com/office/officeart/2005/8/layout/vList5"/>
    <dgm:cxn modelId="{E247DA36-ED6D-422B-A2B4-8FB575691F11}" type="presParOf" srcId="{E18037E1-DAC2-4807-88AF-7087C3500132}" destId="{9545E691-D881-4E05-AA35-319505D11158}" srcOrd="0" destOrd="0" presId="urn:microsoft.com/office/officeart/2005/8/layout/vList5"/>
    <dgm:cxn modelId="{17A59783-112E-4DE9-B36B-08D289623F6E}" type="presParOf" srcId="{E18037E1-DAC2-4807-88AF-7087C3500132}" destId="{36ED2BF2-0C9C-4AC4-8070-24565D2A22C9}" srcOrd="1" destOrd="0" presId="urn:microsoft.com/office/officeart/2005/8/layout/vList5"/>
    <dgm:cxn modelId="{24E3431B-8CA8-4C72-8007-0B08FF308E2D}" type="presParOf" srcId="{AE2C7E32-5F90-46D5-B1BE-C38C83B52106}" destId="{26084F57-7AE6-43FD-845F-73740DC195F5}" srcOrd="3" destOrd="0" presId="urn:microsoft.com/office/officeart/2005/8/layout/vList5"/>
    <dgm:cxn modelId="{70305414-7455-419A-B4A4-C6F55EB189B1}" type="presParOf" srcId="{AE2C7E32-5F90-46D5-B1BE-C38C83B52106}" destId="{00603F59-5C72-494C-B652-6EB4DF5C8AF2}" srcOrd="4" destOrd="0" presId="urn:microsoft.com/office/officeart/2005/8/layout/vList5"/>
    <dgm:cxn modelId="{55C89AE3-7578-4FCD-96F4-FA73D2F6CDC7}" type="presParOf" srcId="{00603F59-5C72-494C-B652-6EB4DF5C8AF2}" destId="{BA28B727-D478-41F7-890F-8A5C7A2101C4}" srcOrd="0" destOrd="0" presId="urn:microsoft.com/office/officeart/2005/8/layout/vList5"/>
    <dgm:cxn modelId="{C5F0401D-3DE5-499B-98E5-1673F0A3CF21}" type="presParOf" srcId="{00603F59-5C72-494C-B652-6EB4DF5C8AF2}" destId="{E113E7BA-6B53-4255-A056-52E8BA0C80BD}" srcOrd="1" destOrd="0" presId="urn:microsoft.com/office/officeart/2005/8/layout/vList5"/>
    <dgm:cxn modelId="{ABA3231C-19D7-4619-AE68-5AB6DA3D8DB3}" type="presParOf" srcId="{AE2C7E32-5F90-46D5-B1BE-C38C83B52106}" destId="{96A52494-1A5F-44AC-8A88-B9583AEEDC06}" srcOrd="5" destOrd="0" presId="urn:microsoft.com/office/officeart/2005/8/layout/vList5"/>
    <dgm:cxn modelId="{815BC5BC-CA5A-47C4-9EE2-29EF3065725B}" type="presParOf" srcId="{AE2C7E32-5F90-46D5-B1BE-C38C83B52106}" destId="{3D769D61-C795-41C7-9E96-C8974B23A9A7}" srcOrd="6" destOrd="0" presId="urn:microsoft.com/office/officeart/2005/8/layout/vList5"/>
    <dgm:cxn modelId="{F07925FE-7357-42EC-91D4-65DE3A375545}" type="presParOf" srcId="{3D769D61-C795-41C7-9E96-C8974B23A9A7}" destId="{6D258000-1BBE-4082-87FE-B30E99DD1374}" srcOrd="0" destOrd="0" presId="urn:microsoft.com/office/officeart/2005/8/layout/vList5"/>
    <dgm:cxn modelId="{328C41FC-3B1E-4923-9FA8-B67EFFC169EB}" type="presParOf" srcId="{3D769D61-C795-41C7-9E96-C8974B23A9A7}" destId="{22963CAA-FC69-4CBB-BD8E-C2F39A2D5B7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8C6FD-7C4E-46F7-A541-015C91D915F6}">
      <dsp:nvSpPr>
        <dsp:cNvPr id="0" name=""/>
        <dsp:cNvSpPr/>
      </dsp:nvSpPr>
      <dsp:spPr>
        <a:xfrm rot="5400000">
          <a:off x="4819449" y="-1898045"/>
          <a:ext cx="942967" cy="497970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rgbClr val="002060"/>
              </a:solidFill>
              <a:latin typeface="Formata Regular" pitchFamily="34" charset="0"/>
            </a:rPr>
            <a:t>Minimizar</a:t>
          </a:r>
          <a:r>
            <a:rPr lang="en-US" sz="1800" kern="1200" dirty="0" smtClean="0">
              <a:solidFill>
                <a:srgbClr val="002060"/>
              </a:solidFill>
              <a:latin typeface="Formata Regular" pitchFamily="34" charset="0"/>
            </a:rPr>
            <a:t> o </a:t>
          </a:r>
          <a:r>
            <a:rPr lang="en-US" sz="1800" kern="1200" dirty="0" err="1" smtClean="0">
              <a:solidFill>
                <a:srgbClr val="002060"/>
              </a:solidFill>
              <a:latin typeface="Formata Regular" pitchFamily="34" charset="0"/>
            </a:rPr>
            <a:t>reducir</a:t>
          </a:r>
          <a:r>
            <a:rPr lang="en-US" sz="1800" kern="1200" dirty="0" smtClean="0">
              <a:solidFill>
                <a:srgbClr val="002060"/>
              </a:solidFill>
              <a:latin typeface="Formata Regular" pitchFamily="34" charset="0"/>
            </a:rPr>
            <a:t> el </a:t>
          </a:r>
          <a:r>
            <a:rPr lang="en-US" sz="1800" kern="1200" dirty="0" err="1" smtClean="0">
              <a:solidFill>
                <a:srgbClr val="002060"/>
              </a:solidFill>
              <a:latin typeface="Formata Regular" pitchFamily="34" charset="0"/>
            </a:rPr>
            <a:t>impacto</a:t>
          </a:r>
          <a:r>
            <a:rPr lang="en-US" sz="1800" kern="1200" dirty="0" smtClean="0">
              <a:solidFill>
                <a:srgbClr val="002060"/>
              </a:solidFill>
              <a:latin typeface="Formata Regular" pitchFamily="34" charset="0"/>
            </a:rPr>
            <a:t> o la </a:t>
          </a:r>
          <a:r>
            <a:rPr lang="en-US" sz="1800" kern="1200" dirty="0" err="1" smtClean="0">
              <a:solidFill>
                <a:srgbClr val="002060"/>
              </a:solidFill>
              <a:latin typeface="Formata Regular" pitchFamily="34" charset="0"/>
            </a:rPr>
            <a:t>probabilidad</a:t>
          </a:r>
          <a:r>
            <a:rPr lang="en-US" sz="1800" kern="1200" dirty="0" smtClean="0">
              <a:solidFill>
                <a:srgbClr val="002060"/>
              </a:solidFill>
              <a:latin typeface="Formata Regular" pitchFamily="34" charset="0"/>
            </a:rPr>
            <a:t>.</a:t>
          </a:r>
          <a:endParaRPr lang="es-PE" sz="1800" kern="1200" dirty="0">
            <a:solidFill>
              <a:srgbClr val="002060"/>
            </a:solidFill>
          </a:endParaRPr>
        </a:p>
      </dsp:txBody>
      <dsp:txXfrm rot="-5400000">
        <a:off x="2801082" y="166354"/>
        <a:ext cx="4933669" cy="850903"/>
      </dsp:txXfrm>
    </dsp:sp>
    <dsp:sp modelId="{2F6B4A88-2028-4479-B38F-C95F139FD45C}">
      <dsp:nvSpPr>
        <dsp:cNvPr id="0" name=""/>
        <dsp:cNvSpPr/>
      </dsp:nvSpPr>
      <dsp:spPr>
        <a:xfrm>
          <a:off x="0" y="2450"/>
          <a:ext cx="2801082" cy="1178709"/>
        </a:xfrm>
        <a:prstGeom prst="roundRect">
          <a:avLst/>
        </a:prstGeom>
        <a:solidFill>
          <a:srgbClr val="0070C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4100" kern="1200" dirty="0" smtClean="0">
              <a:solidFill>
                <a:srgbClr val="FF0000"/>
              </a:solidFill>
            </a:rPr>
            <a:t>M</a:t>
          </a:r>
          <a:r>
            <a:rPr lang="es-PE" sz="4100" kern="1200" dirty="0" smtClean="0"/>
            <a:t>itigar</a:t>
          </a:r>
          <a:endParaRPr lang="es-PE" sz="4100" kern="1200" dirty="0"/>
        </a:p>
      </dsp:txBody>
      <dsp:txXfrm>
        <a:off x="57540" y="59990"/>
        <a:ext cx="2686002" cy="1063629"/>
      </dsp:txXfrm>
    </dsp:sp>
    <dsp:sp modelId="{36ED2BF2-0C9C-4AC4-8070-24565D2A22C9}">
      <dsp:nvSpPr>
        <dsp:cNvPr id="0" name=""/>
        <dsp:cNvSpPr/>
      </dsp:nvSpPr>
      <dsp:spPr>
        <a:xfrm rot="5400000">
          <a:off x="4819449" y="-660401"/>
          <a:ext cx="942967" cy="497970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800" kern="1200" dirty="0" smtClean="0">
              <a:solidFill>
                <a:srgbClr val="002060"/>
              </a:solidFill>
            </a:rPr>
            <a:t>Aceptación Activa: </a:t>
          </a:r>
          <a:r>
            <a:rPr lang="en-US" sz="1800" kern="1200" dirty="0" err="1" smtClean="0">
              <a:solidFill>
                <a:srgbClr val="002060"/>
              </a:solidFill>
              <a:latin typeface="Formata Regular" pitchFamily="34" charset="0"/>
            </a:rPr>
            <a:t>Planificar</a:t>
          </a:r>
          <a:r>
            <a:rPr lang="en-US" sz="1800" kern="1200" dirty="0" smtClean="0">
              <a:solidFill>
                <a:srgbClr val="002060"/>
              </a:solidFill>
              <a:latin typeface="Formata Regular" pitchFamily="34" charset="0"/>
            </a:rPr>
            <a:t> </a:t>
          </a:r>
          <a:r>
            <a:rPr lang="en-US" sz="1800" kern="1200" dirty="0" err="1" smtClean="0">
              <a:solidFill>
                <a:srgbClr val="002060"/>
              </a:solidFill>
              <a:latin typeface="Formata Regular" pitchFamily="34" charset="0"/>
            </a:rPr>
            <a:t>acciones</a:t>
          </a:r>
          <a:r>
            <a:rPr lang="en-US" sz="1800" kern="1200" dirty="0" smtClean="0">
              <a:solidFill>
                <a:srgbClr val="002060"/>
              </a:solidFill>
              <a:latin typeface="Formata Regular" pitchFamily="34" charset="0"/>
            </a:rPr>
            <a:t> de </a:t>
          </a:r>
          <a:r>
            <a:rPr lang="en-US" sz="1800" kern="1200" dirty="0" err="1" smtClean="0">
              <a:solidFill>
                <a:srgbClr val="002060"/>
              </a:solidFill>
              <a:latin typeface="Formata Regular" pitchFamily="34" charset="0"/>
            </a:rPr>
            <a:t>contingencia</a:t>
          </a:r>
          <a:r>
            <a:rPr lang="en-US" sz="1800" kern="1200" dirty="0" smtClean="0">
              <a:solidFill>
                <a:srgbClr val="002060"/>
              </a:solidFill>
              <a:latin typeface="Formata Regular" pitchFamily="34" charset="0"/>
            </a:rPr>
            <a:t> </a:t>
          </a:r>
          <a:r>
            <a:rPr lang="en-US" sz="1800" kern="1200" dirty="0" err="1" smtClean="0">
              <a:solidFill>
                <a:srgbClr val="002060"/>
              </a:solidFill>
              <a:latin typeface="Formata Regular" pitchFamily="34" charset="0"/>
            </a:rPr>
            <a:t>tomando</a:t>
          </a:r>
          <a:r>
            <a:rPr lang="en-US" sz="1800" kern="1200" dirty="0" smtClean="0">
              <a:solidFill>
                <a:srgbClr val="002060"/>
              </a:solidFill>
              <a:latin typeface="Formata Regular" pitchFamily="34" charset="0"/>
            </a:rPr>
            <a:t> la </a:t>
          </a:r>
          <a:r>
            <a:rPr lang="en-US" sz="1800" kern="1200" dirty="0" err="1" smtClean="0">
              <a:solidFill>
                <a:srgbClr val="002060"/>
              </a:solidFill>
              <a:latin typeface="Formata Regular" pitchFamily="34" charset="0"/>
            </a:rPr>
            <a:t>reserva</a:t>
          </a:r>
          <a:r>
            <a:rPr lang="en-US" sz="1800" kern="1200" dirty="0" smtClean="0">
              <a:solidFill>
                <a:srgbClr val="002060"/>
              </a:solidFill>
              <a:latin typeface="Formata Regular" pitchFamily="34" charset="0"/>
            </a:rPr>
            <a:t> de </a:t>
          </a:r>
          <a:r>
            <a:rPr lang="en-US" sz="1800" kern="1200" dirty="0" err="1" smtClean="0">
              <a:solidFill>
                <a:srgbClr val="002060"/>
              </a:solidFill>
              <a:latin typeface="Formata Regular" pitchFamily="34" charset="0"/>
            </a:rPr>
            <a:t>proyecto</a:t>
          </a:r>
          <a:endParaRPr lang="es-PE" sz="1800" kern="1200" dirty="0">
            <a:solidFill>
              <a:srgbClr val="00206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800" kern="1200" dirty="0" smtClean="0">
              <a:solidFill>
                <a:srgbClr val="002060"/>
              </a:solidFill>
            </a:rPr>
            <a:t>Aceptación Pasiva: no hacer nada.</a:t>
          </a:r>
          <a:endParaRPr lang="es-PE" sz="1800" kern="1200" dirty="0">
            <a:solidFill>
              <a:srgbClr val="002060"/>
            </a:solidFill>
          </a:endParaRPr>
        </a:p>
      </dsp:txBody>
      <dsp:txXfrm rot="-5400000">
        <a:off x="2801082" y="1403998"/>
        <a:ext cx="4933669" cy="850903"/>
      </dsp:txXfrm>
    </dsp:sp>
    <dsp:sp modelId="{9545E691-D881-4E05-AA35-319505D11158}">
      <dsp:nvSpPr>
        <dsp:cNvPr id="0" name=""/>
        <dsp:cNvSpPr/>
      </dsp:nvSpPr>
      <dsp:spPr>
        <a:xfrm>
          <a:off x="0" y="1240095"/>
          <a:ext cx="2801082" cy="1178709"/>
        </a:xfrm>
        <a:prstGeom prst="roundRect">
          <a:avLst/>
        </a:prstGeom>
        <a:solidFill>
          <a:srgbClr val="0070C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100" kern="1200" dirty="0" smtClean="0">
              <a:solidFill>
                <a:srgbClr val="FF0000"/>
              </a:solidFill>
            </a:rPr>
            <a:t>A</a:t>
          </a:r>
          <a:r>
            <a:rPr lang="es-ES" sz="4100" kern="1200" dirty="0" smtClean="0"/>
            <a:t>ceptar</a:t>
          </a:r>
          <a:endParaRPr lang="es-PE" sz="4100" kern="1200" dirty="0"/>
        </a:p>
      </dsp:txBody>
      <dsp:txXfrm>
        <a:off x="57540" y="1297635"/>
        <a:ext cx="2686002" cy="1063629"/>
      </dsp:txXfrm>
    </dsp:sp>
    <dsp:sp modelId="{E113E7BA-6B53-4255-A056-52E8BA0C80BD}">
      <dsp:nvSpPr>
        <dsp:cNvPr id="0" name=""/>
        <dsp:cNvSpPr/>
      </dsp:nvSpPr>
      <dsp:spPr>
        <a:xfrm rot="5400000">
          <a:off x="4819449" y="577243"/>
          <a:ext cx="942967" cy="497970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rgbClr val="002060"/>
              </a:solidFill>
              <a:latin typeface="Formata Regular" pitchFamily="34" charset="0"/>
            </a:rPr>
            <a:t>Transferir</a:t>
          </a:r>
          <a:r>
            <a:rPr lang="en-US" sz="1800" kern="1200" dirty="0" smtClean="0">
              <a:solidFill>
                <a:srgbClr val="002060"/>
              </a:solidFill>
              <a:latin typeface="Formata Regular" pitchFamily="34" charset="0"/>
            </a:rPr>
            <a:t> </a:t>
          </a:r>
          <a:r>
            <a:rPr lang="en-US" sz="1800" kern="1200" dirty="0" err="1" smtClean="0">
              <a:solidFill>
                <a:srgbClr val="002060"/>
              </a:solidFill>
              <a:latin typeface="Formata Regular" pitchFamily="34" charset="0"/>
            </a:rPr>
            <a:t>riesgo</a:t>
          </a:r>
          <a:r>
            <a:rPr lang="en-US" sz="1800" kern="1200" dirty="0" smtClean="0">
              <a:solidFill>
                <a:srgbClr val="002060"/>
              </a:solidFill>
              <a:latin typeface="Formata Regular" pitchFamily="34" charset="0"/>
            </a:rPr>
            <a:t> a un </a:t>
          </a:r>
          <a:r>
            <a:rPr lang="en-US" sz="1800" kern="1200" dirty="0" err="1" smtClean="0">
              <a:solidFill>
                <a:srgbClr val="002060"/>
              </a:solidFill>
              <a:latin typeface="Formata Regular" pitchFamily="34" charset="0"/>
            </a:rPr>
            <a:t>tercero</a:t>
          </a:r>
          <a:r>
            <a:rPr lang="en-US" sz="1800" kern="1200" dirty="0" smtClean="0">
              <a:solidFill>
                <a:srgbClr val="002060"/>
              </a:solidFill>
              <a:latin typeface="Formata Regular" pitchFamily="34" charset="0"/>
            </a:rPr>
            <a:t> </a:t>
          </a:r>
          <a:r>
            <a:rPr lang="en-US" sz="1800" kern="1200" dirty="0" err="1" smtClean="0">
              <a:solidFill>
                <a:srgbClr val="002060"/>
              </a:solidFill>
              <a:latin typeface="Formata Regular" pitchFamily="34" charset="0"/>
            </a:rPr>
            <a:t>fuera</a:t>
          </a:r>
          <a:r>
            <a:rPr lang="en-US" sz="1800" kern="1200" dirty="0" smtClean="0">
              <a:solidFill>
                <a:srgbClr val="002060"/>
              </a:solidFill>
              <a:latin typeface="Formata Regular" pitchFamily="34" charset="0"/>
            </a:rPr>
            <a:t> del </a:t>
          </a:r>
          <a:r>
            <a:rPr lang="en-US" sz="1800" kern="1200" dirty="0" err="1" smtClean="0">
              <a:solidFill>
                <a:srgbClr val="002060"/>
              </a:solidFill>
              <a:latin typeface="Formata Regular" pitchFamily="34" charset="0"/>
            </a:rPr>
            <a:t>proyecto</a:t>
          </a:r>
          <a:r>
            <a:rPr lang="en-US" sz="1800" kern="1200" dirty="0" smtClean="0">
              <a:solidFill>
                <a:srgbClr val="002060"/>
              </a:solidFill>
              <a:latin typeface="Formata Regular" pitchFamily="34" charset="0"/>
            </a:rPr>
            <a:t> </a:t>
          </a:r>
          <a:r>
            <a:rPr lang="en-US" sz="1800" kern="1200" dirty="0" err="1" smtClean="0">
              <a:solidFill>
                <a:srgbClr val="002060"/>
              </a:solidFill>
              <a:latin typeface="Formata Regular" pitchFamily="34" charset="0"/>
            </a:rPr>
            <a:t>para</a:t>
          </a:r>
          <a:r>
            <a:rPr lang="en-US" sz="1800" kern="1200" dirty="0" smtClean="0">
              <a:solidFill>
                <a:srgbClr val="002060"/>
              </a:solidFill>
              <a:latin typeface="Formata Regular" pitchFamily="34" charset="0"/>
            </a:rPr>
            <a:t> </a:t>
          </a:r>
          <a:r>
            <a:rPr lang="en-US" sz="1800" kern="1200" dirty="0" err="1" smtClean="0">
              <a:solidFill>
                <a:srgbClr val="002060"/>
              </a:solidFill>
              <a:latin typeface="Formata Regular" pitchFamily="34" charset="0"/>
            </a:rPr>
            <a:t>que</a:t>
          </a:r>
          <a:r>
            <a:rPr lang="en-US" sz="1800" kern="1200" dirty="0" smtClean="0">
              <a:solidFill>
                <a:srgbClr val="002060"/>
              </a:solidFill>
              <a:latin typeface="Formata Regular" pitchFamily="34" charset="0"/>
            </a:rPr>
            <a:t> se </a:t>
          </a:r>
          <a:r>
            <a:rPr lang="en-US" sz="1800" kern="1200" dirty="0" err="1" smtClean="0">
              <a:solidFill>
                <a:srgbClr val="002060"/>
              </a:solidFill>
              <a:latin typeface="Formata Regular" pitchFamily="34" charset="0"/>
            </a:rPr>
            <a:t>encarge</a:t>
          </a:r>
          <a:r>
            <a:rPr lang="en-US" sz="1800" kern="1200" dirty="0" smtClean="0">
              <a:solidFill>
                <a:srgbClr val="002060"/>
              </a:solidFill>
              <a:latin typeface="Formata Regular" pitchFamily="34" charset="0"/>
            </a:rPr>
            <a:t> del </a:t>
          </a:r>
          <a:r>
            <a:rPr lang="en-US" sz="1800" kern="1200" dirty="0" err="1" smtClean="0">
              <a:solidFill>
                <a:srgbClr val="002060"/>
              </a:solidFill>
              <a:latin typeface="Formata Regular" pitchFamily="34" charset="0"/>
            </a:rPr>
            <a:t>riesgo</a:t>
          </a:r>
          <a:r>
            <a:rPr lang="en-US" sz="1800" kern="1200" dirty="0" smtClean="0">
              <a:solidFill>
                <a:srgbClr val="002060"/>
              </a:solidFill>
              <a:latin typeface="Formata Regular" pitchFamily="34" charset="0"/>
            </a:rPr>
            <a:t>.</a:t>
          </a:r>
          <a:endParaRPr lang="es-PE" sz="1800" kern="1200" dirty="0">
            <a:solidFill>
              <a:srgbClr val="002060"/>
            </a:solidFill>
          </a:endParaRPr>
        </a:p>
      </dsp:txBody>
      <dsp:txXfrm rot="-5400000">
        <a:off x="2801082" y="2641642"/>
        <a:ext cx="4933669" cy="850903"/>
      </dsp:txXfrm>
    </dsp:sp>
    <dsp:sp modelId="{BA28B727-D478-41F7-890F-8A5C7A2101C4}">
      <dsp:nvSpPr>
        <dsp:cNvPr id="0" name=""/>
        <dsp:cNvSpPr/>
      </dsp:nvSpPr>
      <dsp:spPr>
        <a:xfrm>
          <a:off x="0" y="2477739"/>
          <a:ext cx="2801082" cy="1178709"/>
        </a:xfrm>
        <a:prstGeom prst="roundRect">
          <a:avLst/>
        </a:prstGeom>
        <a:solidFill>
          <a:srgbClr val="0070C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4100" kern="1200" dirty="0" smtClean="0">
              <a:solidFill>
                <a:srgbClr val="FF0000"/>
              </a:solidFill>
            </a:rPr>
            <a:t>T</a:t>
          </a:r>
          <a:r>
            <a:rPr lang="es-PE" sz="4100" kern="1200" dirty="0" smtClean="0"/>
            <a:t>ransferir</a:t>
          </a:r>
          <a:endParaRPr lang="es-PE" sz="4100" kern="1200" dirty="0"/>
        </a:p>
      </dsp:txBody>
      <dsp:txXfrm>
        <a:off x="57540" y="2535279"/>
        <a:ext cx="2686002" cy="1063629"/>
      </dsp:txXfrm>
    </dsp:sp>
    <dsp:sp modelId="{22963CAA-FC69-4CBB-BD8E-C2F39A2D5B7B}">
      <dsp:nvSpPr>
        <dsp:cNvPr id="0" name=""/>
        <dsp:cNvSpPr/>
      </dsp:nvSpPr>
      <dsp:spPr>
        <a:xfrm rot="5400000">
          <a:off x="4819449" y="1814887"/>
          <a:ext cx="942967" cy="497970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rgbClr val="002060"/>
              </a:solidFill>
              <a:latin typeface="Formata Regular" pitchFamily="34" charset="0"/>
            </a:rPr>
            <a:t>Evadir</a:t>
          </a:r>
          <a:r>
            <a:rPr lang="en-US" sz="1800" kern="1200" dirty="0" smtClean="0">
              <a:solidFill>
                <a:srgbClr val="002060"/>
              </a:solidFill>
              <a:latin typeface="Formata Regular" pitchFamily="34" charset="0"/>
            </a:rPr>
            <a:t> el </a:t>
          </a:r>
          <a:r>
            <a:rPr lang="en-US" sz="1800" kern="1200" dirty="0" err="1" smtClean="0">
              <a:solidFill>
                <a:srgbClr val="002060"/>
              </a:solidFill>
              <a:latin typeface="Formata Regular" pitchFamily="34" charset="0"/>
            </a:rPr>
            <a:t>riesgo</a:t>
          </a:r>
          <a:r>
            <a:rPr lang="en-US" sz="1800" kern="1200" dirty="0" smtClean="0">
              <a:solidFill>
                <a:srgbClr val="002060"/>
              </a:solidFill>
              <a:latin typeface="Formata Regular" pitchFamily="34" charset="0"/>
            </a:rPr>
            <a:t> </a:t>
          </a:r>
          <a:r>
            <a:rPr lang="en-US" sz="1800" kern="1200" dirty="0" err="1" smtClean="0">
              <a:solidFill>
                <a:srgbClr val="002060"/>
              </a:solidFill>
              <a:latin typeface="Formata Regular" pitchFamily="34" charset="0"/>
            </a:rPr>
            <a:t>cambiando</a:t>
          </a:r>
          <a:r>
            <a:rPr lang="en-US" sz="1800" kern="1200" dirty="0" smtClean="0">
              <a:solidFill>
                <a:srgbClr val="002060"/>
              </a:solidFill>
              <a:latin typeface="Formata Regular" pitchFamily="34" charset="0"/>
            </a:rPr>
            <a:t> el </a:t>
          </a:r>
          <a:r>
            <a:rPr lang="en-US" sz="1800" kern="1200" dirty="0" err="1" smtClean="0">
              <a:solidFill>
                <a:srgbClr val="002060"/>
              </a:solidFill>
              <a:latin typeface="Formata Regular" pitchFamily="34" charset="0"/>
            </a:rPr>
            <a:t>alcance</a:t>
          </a:r>
          <a:r>
            <a:rPr lang="en-US" sz="1800" kern="1200" dirty="0" smtClean="0">
              <a:solidFill>
                <a:srgbClr val="002060"/>
              </a:solidFill>
              <a:latin typeface="Formata Regular" pitchFamily="34" charset="0"/>
            </a:rPr>
            <a:t>, </a:t>
          </a:r>
          <a:r>
            <a:rPr lang="en-US" sz="1800" kern="1200" dirty="0" err="1" smtClean="0">
              <a:solidFill>
                <a:srgbClr val="002060"/>
              </a:solidFill>
              <a:latin typeface="Formata Regular" pitchFamily="34" charset="0"/>
            </a:rPr>
            <a:t>objetivo</a:t>
          </a:r>
          <a:r>
            <a:rPr lang="en-US" sz="1800" kern="1200" dirty="0" smtClean="0">
              <a:solidFill>
                <a:srgbClr val="002060"/>
              </a:solidFill>
              <a:latin typeface="Formata Regular" pitchFamily="34" charset="0"/>
            </a:rPr>
            <a:t> o </a:t>
          </a:r>
          <a:r>
            <a:rPr lang="en-US" sz="1800" kern="1200" dirty="0" err="1" smtClean="0">
              <a:solidFill>
                <a:srgbClr val="002060"/>
              </a:solidFill>
              <a:latin typeface="Formata Regular" pitchFamily="34" charset="0"/>
            </a:rPr>
            <a:t>cronograma</a:t>
          </a:r>
          <a:r>
            <a:rPr lang="en-US" sz="1800" kern="1200" dirty="0" smtClean="0">
              <a:solidFill>
                <a:srgbClr val="002060"/>
              </a:solidFill>
              <a:latin typeface="Formata Regular" pitchFamily="34" charset="0"/>
            </a:rPr>
            <a:t> del </a:t>
          </a:r>
          <a:r>
            <a:rPr lang="en-US" sz="1800" kern="1200" dirty="0" err="1" smtClean="0">
              <a:solidFill>
                <a:srgbClr val="002060"/>
              </a:solidFill>
              <a:latin typeface="Formata Regular" pitchFamily="34" charset="0"/>
            </a:rPr>
            <a:t>proyecto</a:t>
          </a:r>
          <a:r>
            <a:rPr lang="en-US" sz="1800" kern="1200" dirty="0" smtClean="0">
              <a:solidFill>
                <a:srgbClr val="002060"/>
              </a:solidFill>
              <a:latin typeface="Formata Regular" pitchFamily="34" charset="0"/>
            </a:rPr>
            <a:t>.</a:t>
          </a:r>
          <a:endParaRPr lang="es-PE" sz="1800" kern="1200" dirty="0">
            <a:solidFill>
              <a:srgbClr val="002060"/>
            </a:solidFill>
          </a:endParaRPr>
        </a:p>
      </dsp:txBody>
      <dsp:txXfrm rot="-5400000">
        <a:off x="2801082" y="3879286"/>
        <a:ext cx="4933669" cy="850903"/>
      </dsp:txXfrm>
    </dsp:sp>
    <dsp:sp modelId="{6D258000-1BBE-4082-87FE-B30E99DD1374}">
      <dsp:nvSpPr>
        <dsp:cNvPr id="0" name=""/>
        <dsp:cNvSpPr/>
      </dsp:nvSpPr>
      <dsp:spPr>
        <a:xfrm>
          <a:off x="0" y="3715384"/>
          <a:ext cx="2801082" cy="1178709"/>
        </a:xfrm>
        <a:prstGeom prst="roundRect">
          <a:avLst/>
        </a:prstGeom>
        <a:solidFill>
          <a:srgbClr val="0070C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4100" kern="1200" dirty="0" smtClean="0">
              <a:solidFill>
                <a:srgbClr val="FF0000"/>
              </a:solidFill>
            </a:rPr>
            <a:t>E</a:t>
          </a:r>
          <a:r>
            <a:rPr lang="es-PE" sz="4100" kern="1200" dirty="0" smtClean="0"/>
            <a:t>vitar</a:t>
          </a:r>
          <a:endParaRPr lang="es-PE" sz="4100" kern="1200" dirty="0"/>
        </a:p>
      </dsp:txBody>
      <dsp:txXfrm>
        <a:off x="57540" y="3772924"/>
        <a:ext cx="2686002" cy="1063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3D405-1CCE-4EBE-A3D1-C28861AC4EB9}" type="datetimeFigureOut">
              <a:rPr lang="es-PE" smtClean="0"/>
              <a:t>26/05/2015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D454B-D0BC-4587-B68A-B140E792360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261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E992D-280B-41DE-9EA7-7D9ADBA98B46}" type="slidenum">
              <a:rPr lang="es-ES" smtClean="0">
                <a:solidFill>
                  <a:prstClr val="black"/>
                </a:solidFill>
              </a:rPr>
              <a:pPr/>
              <a:t>1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647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PE" b="1" dirty="0" smtClean="0"/>
              <a:t>Intervención temprana del equipo de pruebas en el proyecto</a:t>
            </a:r>
          </a:p>
          <a:p>
            <a:pPr lvl="1" algn="just"/>
            <a:r>
              <a:rPr lang="es-PE" dirty="0" smtClean="0"/>
              <a:t>La inclusión del equipo de pruebas en las etapas iniciales del desarrollo del producto ayudará a obtener mayor conocimiento del mismo así como permitirá detectar posibles defectos en etapas tempranas, por lo que el coste de resolución de los mismos será inferior.</a:t>
            </a:r>
          </a:p>
          <a:p>
            <a:pPr algn="just"/>
            <a:endParaRPr lang="es-PE" dirty="0" smtClean="0"/>
          </a:p>
          <a:p>
            <a:pPr algn="just"/>
            <a:r>
              <a:rPr lang="es-PE" b="1" dirty="0" smtClean="0"/>
              <a:t>Preparación de las pruebas</a:t>
            </a:r>
          </a:p>
          <a:p>
            <a:pPr lvl="1" algn="just"/>
            <a:r>
              <a:rPr lang="es-PE" dirty="0" smtClean="0"/>
              <a:t>Antes de comenzar el desarrollo del producto, el equipo de pruebas podrá comenzar a diseñar el plan a seguir así como identificar futuras necesidades. Herramientas a utilizar, configuración de entornos, …</a:t>
            </a:r>
          </a:p>
          <a:p>
            <a:endParaRPr lang="es-PE" dirty="0" smtClean="0"/>
          </a:p>
          <a:p>
            <a:pPr algn="just"/>
            <a:r>
              <a:rPr lang="es-PE" b="1" dirty="0" smtClean="0"/>
              <a:t>Gestión de defectos</a:t>
            </a:r>
          </a:p>
          <a:p>
            <a:pPr lvl="1" algn="just"/>
            <a:r>
              <a:rPr lang="es-PE" dirty="0" smtClean="0"/>
              <a:t>Una tarea de gran importancia es el seguimiento y priorización de los defectos encontrados. Estos deben ser incluidos en los </a:t>
            </a:r>
            <a:r>
              <a:rPr lang="es-PE" dirty="0" err="1" smtClean="0"/>
              <a:t>planings</a:t>
            </a:r>
            <a:r>
              <a:rPr lang="es-PE" dirty="0" smtClean="0"/>
              <a:t> de siguientes iteraciones para que sean resueltos. Además, deben ser trazados para conocer cuando y en qué versión han sido resueltos.</a:t>
            </a:r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D454B-D0BC-4587-B68A-B140E7923603}" type="slidenum">
              <a:rPr lang="es-PE" smtClean="0"/>
              <a:t>24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6782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E992D-280B-41DE-9EA7-7D9ADBA98B46}" type="slidenum">
              <a:rPr lang="es-ES" smtClean="0">
                <a:solidFill>
                  <a:prstClr val="black"/>
                </a:solidFill>
              </a:rPr>
              <a:pPr/>
              <a:t>26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64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1268760"/>
            <a:ext cx="5472608" cy="21602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cambiar el estilo de título	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7704" y="5229200"/>
            <a:ext cx="6400800" cy="1365251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07063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1268760"/>
            <a:ext cx="5472608" cy="21602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cambiar el estilo de título	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7704" y="5229200"/>
            <a:ext cx="6400800" cy="1365251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13436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49"/>
            <a:ext cx="2133600" cy="476251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87824" y="6381749"/>
            <a:ext cx="2895600" cy="476251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95494"/>
            <a:ext cx="1954088" cy="476251"/>
          </a:xfrm>
          <a:ln/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94198223-0559-4EB4-9D64-BFD001180786}" type="slidenum">
              <a:rPr lang="es-ES" smtClean="0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PE" sz="4000" kern="1200">
                <a:solidFill>
                  <a:srgbClr val="0099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1498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07704" y="274639"/>
            <a:ext cx="684076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ES"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8313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9313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C7314-25BE-4422-A1C7-BAFFC9135519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799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07704" y="274639"/>
            <a:ext cx="677909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ES"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23528" y="1628801"/>
            <a:ext cx="4173860" cy="9361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23528" y="2604045"/>
            <a:ext cx="4173860" cy="37772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628801"/>
            <a:ext cx="4103436" cy="9361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604045"/>
            <a:ext cx="4103436" cy="37772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C5BAF-915F-4985-AA27-6082B3CF1192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013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07704" y="260648"/>
            <a:ext cx="669674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ES"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867F3-47D9-4F22-8D34-BC344EDC1ED8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840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1186829"/>
            <a:ext cx="3008313" cy="1162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s-ES" sz="24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476672"/>
            <a:ext cx="5111750" cy="58326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2492896"/>
            <a:ext cx="3008313" cy="3816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6528A-0582-4689-9F29-636FF5767E2C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261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E6AD1-9B51-4D23-A8C0-6DAFED34244F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129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9712" y="274639"/>
            <a:ext cx="67687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ES"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AFF35-4456-4F9A-824F-0F35B98009BC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907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38925" y="274641"/>
            <a:ext cx="2058988" cy="5851525"/>
          </a:xfrm>
          <a:prstGeom prst="rect">
            <a:avLst/>
          </a:prstGeom>
        </p:spPr>
        <p:txBody>
          <a:bodyPr vert="eaVert"/>
          <a:lstStyle>
            <a:lvl1pPr>
              <a:defRPr sz="4000" b="0">
                <a:solidFill>
                  <a:srgbClr val="00B0F0"/>
                </a:solidFill>
                <a:effectLst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3" y="274641"/>
            <a:ext cx="6029325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70222-3904-47CB-BD30-6F9766295F1F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672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1268760"/>
            <a:ext cx="5472608" cy="21602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cambiar el estilo de título	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7704" y="5229200"/>
            <a:ext cx="6400800" cy="1365251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04331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49"/>
            <a:ext cx="2133600" cy="476251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87824" y="6381749"/>
            <a:ext cx="2895600" cy="476251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95494"/>
            <a:ext cx="1954088" cy="476251"/>
          </a:xfrm>
          <a:ln/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94198223-0559-4EB4-9D64-BFD001180786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PE" sz="4000" kern="1200">
                <a:solidFill>
                  <a:srgbClr val="0099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1163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49"/>
            <a:ext cx="2133600" cy="476251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87824" y="6381749"/>
            <a:ext cx="2895600" cy="476251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95494"/>
            <a:ext cx="1954088" cy="476251"/>
          </a:xfrm>
          <a:ln/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94198223-0559-4EB4-9D64-BFD001180786}" type="slidenum">
              <a:rPr lang="es-ES" smtClean="0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PE" sz="4000" kern="1200">
                <a:solidFill>
                  <a:srgbClr val="0099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737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07704" y="274639"/>
            <a:ext cx="684076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ES"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8313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9313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C7314-25BE-4422-A1C7-BAFFC9135519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040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07704" y="274639"/>
            <a:ext cx="677909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ES"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23528" y="1628801"/>
            <a:ext cx="4173860" cy="9361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23528" y="2604045"/>
            <a:ext cx="4173860" cy="37772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628801"/>
            <a:ext cx="4103436" cy="9361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604045"/>
            <a:ext cx="4103436" cy="37772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C5BAF-915F-4985-AA27-6082B3CF1192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57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07704" y="260648"/>
            <a:ext cx="669674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ES"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867F3-47D9-4F22-8D34-BC344EDC1ED8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112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1186829"/>
            <a:ext cx="3008313" cy="1162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s-ES" sz="24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476672"/>
            <a:ext cx="5111750" cy="58326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2492896"/>
            <a:ext cx="3008313" cy="3816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6528A-0582-4689-9F29-636FF5767E2C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30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E6AD1-9B51-4D23-A8C0-6DAFED34244F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131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9712" y="274639"/>
            <a:ext cx="67687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ES"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AFF35-4456-4F9A-824F-0F35B98009BC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676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38925" y="274641"/>
            <a:ext cx="2058988" cy="5851525"/>
          </a:xfrm>
          <a:prstGeom prst="rect">
            <a:avLst/>
          </a:prstGeom>
        </p:spPr>
        <p:txBody>
          <a:bodyPr vert="eaVert"/>
          <a:lstStyle>
            <a:lvl1pPr>
              <a:defRPr sz="4000" b="0">
                <a:solidFill>
                  <a:srgbClr val="00B0F0"/>
                </a:solidFill>
                <a:effectLst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3" y="274641"/>
            <a:ext cx="6029325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70222-3904-47CB-BD30-6F9766295F1F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361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07704" y="274639"/>
            <a:ext cx="684076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ES"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8313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9313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C7314-25BE-4422-A1C7-BAFFC9135519}" type="slidenum">
              <a:rPr lang="es-ES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833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07704" y="274639"/>
            <a:ext cx="677909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ES"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23528" y="1628801"/>
            <a:ext cx="4173860" cy="9361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23528" y="2604045"/>
            <a:ext cx="4173860" cy="37772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628801"/>
            <a:ext cx="4103436" cy="9361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604045"/>
            <a:ext cx="4103436" cy="37772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C5BAF-915F-4985-AA27-6082B3CF1192}" type="slidenum">
              <a:rPr lang="es-ES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247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07704" y="260648"/>
            <a:ext cx="669674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ES"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867F3-47D9-4F22-8D34-BC344EDC1ED8}" type="slidenum">
              <a:rPr lang="es-ES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297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1186829"/>
            <a:ext cx="3008313" cy="1162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s-ES" sz="24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476672"/>
            <a:ext cx="5111750" cy="58326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2492896"/>
            <a:ext cx="3008313" cy="3816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6528A-0582-4689-9F29-636FF5767E2C}" type="slidenum">
              <a:rPr lang="es-ES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55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E6AD1-9B51-4D23-A8C0-6DAFED34244F}" type="slidenum">
              <a:rPr lang="es-ES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922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9712" y="274639"/>
            <a:ext cx="67687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ES"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AFF35-4456-4F9A-824F-0F35B98009BC}" type="slidenum">
              <a:rPr lang="es-ES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785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38925" y="274641"/>
            <a:ext cx="2058988" cy="5851525"/>
          </a:xfrm>
          <a:prstGeom prst="rect">
            <a:avLst/>
          </a:prstGeom>
        </p:spPr>
        <p:txBody>
          <a:bodyPr vert="eaVert"/>
          <a:lstStyle>
            <a:lvl1pPr>
              <a:defRPr sz="4000" b="0">
                <a:solidFill>
                  <a:srgbClr val="00B0F0"/>
                </a:solidFill>
                <a:effectLst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3" y="274641"/>
            <a:ext cx="6029325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70222-3904-47CB-BD30-6F9766295F1F}" type="slidenum">
              <a:rPr lang="es-ES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68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buClr>
                <a:srgbClr val="0066CC"/>
              </a:buClr>
            </a:pPr>
            <a:r>
              <a:rPr lang="es-ES" dirty="0" smtClean="0"/>
              <a:t>Haga clic para modificar el estilo de texto del patrón</a:t>
            </a:r>
          </a:p>
          <a:p>
            <a:pPr lvl="1">
              <a:buClr>
                <a:srgbClr val="0066CC"/>
              </a:buClr>
            </a:pPr>
            <a:r>
              <a:rPr lang="es-ES" dirty="0" smtClean="0"/>
              <a:t>Segundo nivel</a:t>
            </a:r>
          </a:p>
          <a:p>
            <a:pPr lvl="2">
              <a:buClr>
                <a:srgbClr val="0066CC"/>
              </a:buClr>
            </a:pPr>
            <a:r>
              <a:rPr lang="es-ES" dirty="0" smtClean="0"/>
              <a:t>Tercer nivel</a:t>
            </a:r>
          </a:p>
          <a:p>
            <a:pPr lvl="3">
              <a:buClr>
                <a:srgbClr val="0066CC"/>
              </a:buClr>
            </a:pPr>
            <a:r>
              <a:rPr lang="es-ES" dirty="0" smtClean="0"/>
              <a:t>Cuarto nivel</a:t>
            </a:r>
          </a:p>
          <a:p>
            <a:pPr lvl="4">
              <a:buClr>
                <a:srgbClr val="0066CC"/>
              </a:buClr>
            </a:pPr>
            <a:r>
              <a:rPr lang="es-ES" dirty="0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2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553202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913" y="6553202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022EF3-C6A5-45B1-B00A-2EABBFC7B642}" type="slidenum">
              <a:rPr lang="es-E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7" name="1 Título"/>
          <p:cNvSpPr txBox="1">
            <a:spLocks/>
          </p:cNvSpPr>
          <p:nvPr userDrawn="1"/>
        </p:nvSpPr>
        <p:spPr>
          <a:xfrm>
            <a:off x="1907704" y="188640"/>
            <a:ext cx="669674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ES" sz="4000">
                <a:solidFill>
                  <a:srgbClr val="0099FF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PE" dirty="0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1507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es-ES" sz="3200" b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es-ES" sz="2800" smtClean="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es-ES" sz="2400" smtClean="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es-ES" sz="2000" smtClean="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es-ES" sz="2000" smtClean="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buClr>
                <a:srgbClr val="0066CC"/>
              </a:buClr>
            </a:pPr>
            <a:r>
              <a:rPr lang="es-ES" dirty="0" smtClean="0"/>
              <a:t>Haga clic para modificar el estilo de texto del patrón</a:t>
            </a:r>
          </a:p>
          <a:p>
            <a:pPr lvl="1">
              <a:buClr>
                <a:srgbClr val="0066CC"/>
              </a:buClr>
            </a:pPr>
            <a:r>
              <a:rPr lang="es-ES" dirty="0" smtClean="0"/>
              <a:t>Segundo nivel</a:t>
            </a:r>
          </a:p>
          <a:p>
            <a:pPr lvl="2">
              <a:buClr>
                <a:srgbClr val="0066CC"/>
              </a:buClr>
            </a:pPr>
            <a:r>
              <a:rPr lang="es-ES" dirty="0" smtClean="0"/>
              <a:t>Tercer nivel</a:t>
            </a:r>
          </a:p>
          <a:p>
            <a:pPr lvl="3">
              <a:buClr>
                <a:srgbClr val="0066CC"/>
              </a:buClr>
            </a:pPr>
            <a:r>
              <a:rPr lang="es-ES" dirty="0" smtClean="0"/>
              <a:t>Cuarto nivel</a:t>
            </a:r>
          </a:p>
          <a:p>
            <a:pPr lvl="4">
              <a:buClr>
                <a:srgbClr val="0066CC"/>
              </a:buClr>
            </a:pPr>
            <a:r>
              <a:rPr lang="es-ES" dirty="0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2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553202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913" y="6553202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022EF3-C6A5-45B1-B00A-2EABBFC7B642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1 Título"/>
          <p:cNvSpPr txBox="1">
            <a:spLocks/>
          </p:cNvSpPr>
          <p:nvPr userDrawn="1"/>
        </p:nvSpPr>
        <p:spPr>
          <a:xfrm>
            <a:off x="1907704" y="188640"/>
            <a:ext cx="669674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ES" sz="4000">
                <a:solidFill>
                  <a:srgbClr val="0099FF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PE" dirty="0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1004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es-ES" sz="3200" b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es-ES" sz="2800" smtClean="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es-ES" sz="2400" smtClean="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es-ES" sz="2000" smtClean="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es-ES" sz="2000" smtClean="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buClr>
                <a:srgbClr val="0066CC"/>
              </a:buClr>
            </a:pPr>
            <a:r>
              <a:rPr lang="es-ES" dirty="0" smtClean="0"/>
              <a:t>Haga clic para modificar el estilo de texto del patrón</a:t>
            </a:r>
          </a:p>
          <a:p>
            <a:pPr lvl="1">
              <a:buClr>
                <a:srgbClr val="0066CC"/>
              </a:buClr>
            </a:pPr>
            <a:r>
              <a:rPr lang="es-ES" dirty="0" smtClean="0"/>
              <a:t>Segundo nivel</a:t>
            </a:r>
          </a:p>
          <a:p>
            <a:pPr lvl="2">
              <a:buClr>
                <a:srgbClr val="0066CC"/>
              </a:buClr>
            </a:pPr>
            <a:r>
              <a:rPr lang="es-ES" dirty="0" smtClean="0"/>
              <a:t>Tercer nivel</a:t>
            </a:r>
          </a:p>
          <a:p>
            <a:pPr lvl="3">
              <a:buClr>
                <a:srgbClr val="0066CC"/>
              </a:buClr>
            </a:pPr>
            <a:r>
              <a:rPr lang="es-ES" dirty="0" smtClean="0"/>
              <a:t>Cuarto nivel</a:t>
            </a:r>
          </a:p>
          <a:p>
            <a:pPr lvl="4">
              <a:buClr>
                <a:srgbClr val="0066CC"/>
              </a:buClr>
            </a:pPr>
            <a:r>
              <a:rPr lang="es-ES" dirty="0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2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553202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913" y="6553202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022EF3-C6A5-45B1-B00A-2EABBFC7B642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1 Título"/>
          <p:cNvSpPr txBox="1">
            <a:spLocks/>
          </p:cNvSpPr>
          <p:nvPr userDrawn="1"/>
        </p:nvSpPr>
        <p:spPr>
          <a:xfrm>
            <a:off x="1907704" y="188640"/>
            <a:ext cx="669674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ES" sz="4000">
                <a:solidFill>
                  <a:srgbClr val="0099FF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PE" dirty="0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5835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es-ES" sz="3200" b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es-ES" sz="2800" smtClean="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es-ES" sz="2400" smtClean="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es-ES" sz="2000" smtClean="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es-ES" sz="2000" smtClean="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Calidad de Software</a:t>
            </a:r>
            <a:br>
              <a:rPr lang="es-PE" dirty="0" smtClean="0"/>
            </a:br>
            <a:r>
              <a:rPr lang="es-PE" sz="4000" dirty="0" smtClean="0">
                <a:solidFill>
                  <a:schemeClr val="bg1">
                    <a:lumMod val="85000"/>
                  </a:schemeClr>
                </a:solidFill>
              </a:rPr>
              <a:t>El Riesgo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Semana </a:t>
            </a:r>
            <a:r>
              <a:rPr lang="es-ES" dirty="0" smtClean="0"/>
              <a:t>10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2274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Conceptos básicos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Tipos de Riesgos de Pruebas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Estrategias de Respuesta a Riesgos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Listado de Riesgos</a:t>
            </a:r>
          </a:p>
          <a:p>
            <a:pPr marL="514350" indent="-514350">
              <a:buFont typeface="+mj-lt"/>
              <a:buAutoNum type="arabicPeriod"/>
            </a:pPr>
            <a:endParaRPr lang="es-PE" dirty="0">
              <a:solidFill>
                <a:srgbClr val="00206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Analizar los Riesgos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559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PE" b="1" dirty="0" smtClean="0">
                <a:solidFill>
                  <a:srgbClr val="0099FF"/>
                </a:solidFill>
              </a:rPr>
              <a:t>Conceptos básicos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Tipos de Riesgos de Pruebas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Estrategias de Respuesta a Riesgos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Listado de Riesgos</a:t>
            </a:r>
          </a:p>
          <a:p>
            <a:pPr marL="514350" indent="-514350">
              <a:buFont typeface="+mj-lt"/>
              <a:buAutoNum type="arabicPeriod"/>
            </a:pPr>
            <a:endParaRPr lang="es-PE" dirty="0">
              <a:solidFill>
                <a:srgbClr val="00206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Analizar los Riesgos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054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95536" y="1738551"/>
            <a:ext cx="8208912" cy="255454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1600" b="0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No deberíamos comenzar con la ejecución del proyecto sin un análisis de riesgo.</a:t>
            </a:r>
          </a:p>
          <a:p>
            <a:pPr algn="just"/>
            <a:endParaRPr lang="es-ES" sz="1600" b="0" dirty="0" smtClean="0">
              <a:solidFill>
                <a:srgbClr val="002060"/>
              </a:solidFill>
              <a:latin typeface="Tahoma" pitchFamily="34" charset="0"/>
              <a:cs typeface="Tahoma" pitchFamily="34" charset="0"/>
            </a:endParaRPr>
          </a:p>
          <a:p>
            <a:pPr algn="just"/>
            <a:r>
              <a:rPr lang="es-ES" sz="1600" b="0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No podemos afirmar que tenemos un cronograma y presupuesto realista si todavía no hemos finalizado el análisis de riesgo.</a:t>
            </a:r>
          </a:p>
          <a:p>
            <a:pPr algn="just"/>
            <a:endParaRPr lang="es-ES" sz="1600" b="0" dirty="0" smtClean="0">
              <a:solidFill>
                <a:srgbClr val="002060"/>
              </a:solidFill>
              <a:latin typeface="Tahoma" pitchFamily="34" charset="0"/>
              <a:cs typeface="Tahoma" pitchFamily="34" charset="0"/>
            </a:endParaRPr>
          </a:p>
          <a:p>
            <a:pPr algn="just"/>
            <a:r>
              <a:rPr lang="es-ES" sz="1600" b="0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Con el análisis de riesgo se determinarán las reservas para contingencia de plazos y costos que deben incluirse en el plan para la dirección del proyecto.</a:t>
            </a:r>
          </a:p>
          <a:p>
            <a:pPr algn="just"/>
            <a:endParaRPr lang="es-PE" sz="1600" b="0" dirty="0" smtClean="0">
              <a:solidFill>
                <a:srgbClr val="002060"/>
              </a:solidFill>
              <a:latin typeface="Tahoma" pitchFamily="34" charset="0"/>
              <a:cs typeface="Tahoma" pitchFamily="34" charset="0"/>
            </a:endParaRPr>
          </a:p>
          <a:p>
            <a:pPr algn="just"/>
            <a:r>
              <a:rPr lang="es-ES" sz="1600" b="0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Todos los proyectos tienen implícitos algún tipo de riesgo. Esto es válido tanto para los pequeños proyectos como para proyectos millonarios.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95536" y="1196752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rgbClr val="002060"/>
                </a:solidFill>
              </a:rPr>
              <a:t>Motivación</a:t>
            </a:r>
            <a:endParaRPr lang="es-PE" sz="2800" b="1" dirty="0">
              <a:solidFill>
                <a:srgbClr val="002060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835696" y="4595644"/>
            <a:ext cx="5616624" cy="1569660"/>
          </a:xfrm>
          <a:prstGeom prst="rect">
            <a:avLst/>
          </a:prstGeom>
          <a:solidFill>
            <a:srgbClr val="33CCFF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ES" sz="2400" b="0" dirty="0" smtClean="0">
                <a:solidFill>
                  <a:srgbClr val="002060"/>
                </a:solidFill>
                <a:latin typeface="Arial Narrow" pitchFamily="34" charset="0"/>
              </a:rPr>
              <a:t>Riesgo → algo desconocido que, si se produce, afecta en forma negativa o positiva los objetivos del proyecto. Por lo tanto, un evento riesgoso puede ser algo bueno o algo malo.</a:t>
            </a:r>
            <a:endParaRPr lang="es-ES" sz="2400" b="0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Analizar los Riesgos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692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 redondeado"/>
          <p:cNvSpPr/>
          <p:nvPr/>
        </p:nvSpPr>
        <p:spPr bwMode="auto">
          <a:xfrm>
            <a:off x="539552" y="1412776"/>
            <a:ext cx="1944216" cy="165618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s-PE" sz="2000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Tahoma" pitchFamily="34" charset="0"/>
                <a:cs typeface="Tahoma" pitchFamily="34" charset="0"/>
              </a:rPr>
              <a:t>Probabilidad</a:t>
            </a:r>
            <a:endParaRPr kumimoji="0" lang="es-ES" sz="2000" i="0" u="none" strike="noStrike" cap="none" normalizeH="0" baseline="0" dirty="0" smtClean="0">
              <a:ln>
                <a:noFill/>
              </a:ln>
              <a:solidFill>
                <a:schemeClr val="accent4">
                  <a:lumMod val="90000"/>
                  <a:lumOff val="10000"/>
                </a:schemeClr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 bwMode="auto">
          <a:xfrm>
            <a:off x="2627784" y="1412776"/>
            <a:ext cx="5544616" cy="1656184"/>
          </a:xfrm>
          <a:prstGeom prst="roundRect">
            <a:avLst/>
          </a:prstGeom>
          <a:solidFill>
            <a:srgbClr val="CCFF99"/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es-ES" sz="1600" b="0" dirty="0" smtClean="0">
                <a:solidFill>
                  <a:srgbClr val="000066"/>
                </a:solidFill>
                <a:latin typeface="Tahoma" pitchFamily="34" charset="0"/>
                <a:cs typeface="Tahoma" pitchFamily="34" charset="0"/>
              </a:rPr>
              <a:t>Todo Riesgo tiene una chance de que pueda suceder. Por ejemplo, la probabilidad de que tengamos temblores en una Ciudad según estadísticas históricas es del 2%. Esto significa que en el largo plazo, si se mantienen las condiciones utilizadas en la estimación, temblará 2 de cada 100 días.</a:t>
            </a:r>
            <a:endParaRPr kumimoji="0" lang="es-PE" sz="1600" b="0" i="0" u="none" strike="noStrike" cap="none" normalizeH="0" dirty="0" smtClean="0">
              <a:ln>
                <a:noFill/>
              </a:ln>
              <a:solidFill>
                <a:srgbClr val="000066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5 Rectángulo redondeado"/>
          <p:cNvSpPr/>
          <p:nvPr/>
        </p:nvSpPr>
        <p:spPr bwMode="auto">
          <a:xfrm>
            <a:off x="539552" y="3212976"/>
            <a:ext cx="1944216" cy="1008112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s-PE" sz="2000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Tahoma" pitchFamily="34" charset="0"/>
                <a:cs typeface="Tahoma" pitchFamily="34" charset="0"/>
              </a:rPr>
              <a:t>Impacto</a:t>
            </a:r>
            <a:endParaRPr kumimoji="0" lang="es-ES" sz="2000" i="0" u="none" strike="noStrike" cap="none" normalizeH="0" baseline="0" dirty="0" smtClean="0">
              <a:ln>
                <a:noFill/>
              </a:ln>
              <a:solidFill>
                <a:schemeClr val="accent4">
                  <a:lumMod val="90000"/>
                  <a:lumOff val="10000"/>
                </a:schemeClr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 bwMode="auto">
          <a:xfrm>
            <a:off x="2627784" y="3212976"/>
            <a:ext cx="5544616" cy="1008112"/>
          </a:xfrm>
          <a:prstGeom prst="roundRect">
            <a:avLst/>
          </a:prstGeom>
          <a:solidFill>
            <a:srgbClr val="CCFF99"/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es-ES" sz="1600" b="0" dirty="0" smtClean="0">
                <a:solidFill>
                  <a:srgbClr val="000066"/>
                </a:solidFill>
                <a:latin typeface="Tahoma" pitchFamily="34" charset="0"/>
                <a:cs typeface="Tahoma" pitchFamily="34" charset="0"/>
              </a:rPr>
              <a:t>El riesgo no se cuantifica sólo por su probabilidad de ocurrencia, sino también por su impacto sobre los objetivos del proyecto (alcance, tiempo, costo, calidad).</a:t>
            </a:r>
            <a:endParaRPr kumimoji="0" lang="es-PE" sz="1600" b="0" i="0" u="none" strike="noStrike" cap="none" normalizeH="0" dirty="0" smtClean="0">
              <a:ln>
                <a:noFill/>
              </a:ln>
              <a:solidFill>
                <a:srgbClr val="000066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67544" y="4437112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ES" sz="1800" b="0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Por ejemplo, si la probabilidad de mal clima es muy alta, pero los daños en el proyecto son muy bajos, ese riesgo no debería preocuparnos demasiado.</a:t>
            </a:r>
            <a:endParaRPr lang="es-ES" sz="1800" b="0" dirty="0">
              <a:solidFill>
                <a:srgbClr val="00206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195736" y="5301208"/>
            <a:ext cx="4680520" cy="1200329"/>
          </a:xfrm>
          <a:prstGeom prst="rect">
            <a:avLst/>
          </a:prstGeom>
          <a:solidFill>
            <a:srgbClr val="33CCFF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ES" sz="1800" b="0" dirty="0" smtClean="0">
                <a:solidFill>
                  <a:srgbClr val="002060"/>
                </a:solidFill>
                <a:latin typeface="Arial Narrow" pitchFamily="34" charset="0"/>
              </a:rPr>
              <a:t>Un proyecto será más riesgoso si presenta un 10% de probabilidad de ocasionar daños por $500.000, que en el caso de tener un 40% de probabilidad de generar daños por $20.000.</a:t>
            </a:r>
            <a:endParaRPr lang="es-ES" sz="1800" b="0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Analizar los Riesgos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696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395536" y="1393612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rgbClr val="002060"/>
                </a:solidFill>
              </a:rPr>
              <a:t>Proceso de Gestión de Riesgos</a:t>
            </a:r>
            <a:endParaRPr lang="es-PE" sz="2800" b="1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86" y="1994414"/>
            <a:ext cx="8172970" cy="34508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1403648" y="5517232"/>
            <a:ext cx="72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200" dirty="0" smtClean="0">
                <a:solidFill>
                  <a:srgbClr val="002060"/>
                </a:solidFill>
              </a:rPr>
              <a:t>Gráfico tomado del NIIT – </a:t>
            </a:r>
            <a:r>
              <a:rPr lang="es-PE" sz="1200" dirty="0" err="1" smtClean="0">
                <a:solidFill>
                  <a:srgbClr val="002060"/>
                </a:solidFill>
              </a:rPr>
              <a:t>Managerial</a:t>
            </a:r>
            <a:r>
              <a:rPr lang="es-PE" sz="1200" dirty="0" smtClean="0">
                <a:solidFill>
                  <a:srgbClr val="002060"/>
                </a:solidFill>
              </a:rPr>
              <a:t> </a:t>
            </a:r>
            <a:r>
              <a:rPr lang="es-PE" sz="1200" dirty="0" err="1" smtClean="0">
                <a:solidFill>
                  <a:srgbClr val="002060"/>
                </a:solidFill>
              </a:rPr>
              <a:t>Aspects</a:t>
            </a:r>
            <a:r>
              <a:rPr lang="es-PE" sz="1200" dirty="0" smtClean="0">
                <a:solidFill>
                  <a:srgbClr val="002060"/>
                </a:solidFill>
              </a:rPr>
              <a:t> of Software </a:t>
            </a:r>
            <a:r>
              <a:rPr lang="es-PE" sz="1200" dirty="0" err="1" smtClean="0">
                <a:solidFill>
                  <a:srgbClr val="002060"/>
                </a:solidFill>
              </a:rPr>
              <a:t>Testing</a:t>
            </a:r>
            <a:endParaRPr lang="es-PE" sz="1200" dirty="0">
              <a:solidFill>
                <a:srgbClr val="002060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Analizar los Riesgos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34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Conceptos básicos</a:t>
            </a:r>
          </a:p>
          <a:p>
            <a:pPr marL="514350" indent="-514350">
              <a:buFont typeface="+mj-lt"/>
              <a:buAutoNum type="arabicPeriod"/>
            </a:pPr>
            <a:r>
              <a:rPr lang="es-PE" b="1" dirty="0" smtClean="0">
                <a:solidFill>
                  <a:srgbClr val="0099FF"/>
                </a:solidFill>
              </a:rPr>
              <a:t>Tipos de Riesgos de Pruebas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Estrategias de Respuesta a Riesgos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Listado de Riesgos</a:t>
            </a:r>
          </a:p>
          <a:p>
            <a:pPr marL="514350" indent="-514350">
              <a:buFont typeface="+mj-lt"/>
              <a:buAutoNum type="arabicPeriod"/>
            </a:pPr>
            <a:endParaRPr lang="es-PE" dirty="0">
              <a:solidFill>
                <a:srgbClr val="00206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Analizar los Riesgos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885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95536" y="1978496"/>
            <a:ext cx="8077200" cy="4114800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>
              <a:spcBef>
                <a:spcPct val="20000"/>
              </a:spcBef>
              <a:spcAft>
                <a:spcPct val="15000"/>
              </a:spcAft>
            </a:pPr>
            <a:r>
              <a:rPr lang="es-ES" sz="2000" dirty="0">
                <a:solidFill>
                  <a:srgbClr val="002060"/>
                </a:solidFill>
              </a:rPr>
              <a:t>Los riesgos que se deben analizar al iniciar un proceso de ejecución de pruebas pueden estar referidos a:</a:t>
            </a:r>
          </a:p>
          <a:p>
            <a:pPr marL="914400" lvl="1" indent="-457200" algn="just">
              <a:spcBef>
                <a:spcPct val="20000"/>
              </a:spcBef>
              <a:spcAft>
                <a:spcPct val="15000"/>
              </a:spcAft>
              <a:buFontTx/>
              <a:buAutoNum type="arabicPeriod"/>
            </a:pPr>
            <a:r>
              <a:rPr lang="es-PE" sz="2000" dirty="0">
                <a:solidFill>
                  <a:srgbClr val="0070C0"/>
                </a:solidFill>
              </a:rPr>
              <a:t>A los ambientes de pruebas</a:t>
            </a:r>
          </a:p>
          <a:p>
            <a:pPr marL="914400" lvl="1" indent="-457200" algn="just">
              <a:spcBef>
                <a:spcPct val="20000"/>
              </a:spcBef>
              <a:spcAft>
                <a:spcPct val="15000"/>
              </a:spcAft>
              <a:buFontTx/>
              <a:buAutoNum type="arabicPeriod"/>
            </a:pPr>
            <a:r>
              <a:rPr lang="es-PE" sz="2000" dirty="0">
                <a:solidFill>
                  <a:srgbClr val="0070C0"/>
                </a:solidFill>
              </a:rPr>
              <a:t>A la calidad y oportunidad de los datos</a:t>
            </a:r>
          </a:p>
          <a:p>
            <a:pPr marL="914400" lvl="1" indent="-457200" algn="just">
              <a:spcBef>
                <a:spcPct val="20000"/>
              </a:spcBef>
              <a:spcAft>
                <a:spcPct val="15000"/>
              </a:spcAft>
              <a:buFontTx/>
              <a:buAutoNum type="arabicPeriod"/>
            </a:pPr>
            <a:r>
              <a:rPr lang="es-PE" sz="2000" dirty="0">
                <a:solidFill>
                  <a:srgbClr val="0070C0"/>
                </a:solidFill>
              </a:rPr>
              <a:t>A los hitos del cronograma del proyecto</a:t>
            </a:r>
          </a:p>
          <a:p>
            <a:pPr marL="914400" lvl="1" indent="-457200" algn="just">
              <a:spcBef>
                <a:spcPct val="20000"/>
              </a:spcBef>
              <a:spcAft>
                <a:spcPct val="15000"/>
              </a:spcAft>
              <a:buFontTx/>
              <a:buAutoNum type="arabicPeriod"/>
            </a:pPr>
            <a:r>
              <a:rPr lang="es-PE" sz="2000" dirty="0">
                <a:solidFill>
                  <a:srgbClr val="0070C0"/>
                </a:solidFill>
              </a:rPr>
              <a:t>A la disponibilidad de los recursos críticos del proyecto</a:t>
            </a:r>
          </a:p>
          <a:p>
            <a:pPr marL="914400" lvl="1" indent="-457200" algn="just">
              <a:spcBef>
                <a:spcPct val="20000"/>
              </a:spcBef>
              <a:spcAft>
                <a:spcPct val="15000"/>
              </a:spcAft>
              <a:buFontTx/>
              <a:buAutoNum type="arabicPeriod"/>
            </a:pPr>
            <a:r>
              <a:rPr lang="es-PE" sz="2000" dirty="0">
                <a:solidFill>
                  <a:srgbClr val="0070C0"/>
                </a:solidFill>
              </a:rPr>
              <a:t>Al grado de conocimiento requerido de los participantes en el proceso de ejecución de pruebas</a:t>
            </a:r>
          </a:p>
          <a:p>
            <a:pPr marL="914400" lvl="1" indent="-457200" algn="just">
              <a:spcBef>
                <a:spcPct val="20000"/>
              </a:spcBef>
              <a:spcAft>
                <a:spcPct val="15000"/>
              </a:spcAft>
              <a:buFontTx/>
              <a:buAutoNum type="arabicPeriod"/>
            </a:pPr>
            <a:r>
              <a:rPr lang="es-PE" sz="2000" dirty="0">
                <a:solidFill>
                  <a:srgbClr val="0070C0"/>
                </a:solidFill>
              </a:rPr>
              <a:t>A la complejidad de la tecnología </a:t>
            </a:r>
            <a:r>
              <a:rPr lang="es-PE" sz="2000" dirty="0" smtClean="0">
                <a:solidFill>
                  <a:srgbClr val="0070C0"/>
                </a:solidFill>
              </a:rPr>
              <a:t>utilizada</a:t>
            </a:r>
            <a:endParaRPr lang="es-ES" sz="2000" dirty="0">
              <a:solidFill>
                <a:srgbClr val="0070C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95536" y="1393612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rgbClr val="002060"/>
                </a:solidFill>
              </a:rPr>
              <a:t>Tipos de Riesgos en las Pruebas</a:t>
            </a:r>
            <a:endParaRPr lang="es-PE" sz="2800" b="1" dirty="0">
              <a:solidFill>
                <a:srgbClr val="00206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Analizar los Riesgos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3132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95536" y="1978496"/>
            <a:ext cx="8077200" cy="4114800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457200" indent="-457200" algn="just">
              <a:spcBef>
                <a:spcPct val="20000"/>
              </a:spcBef>
              <a:spcAft>
                <a:spcPct val="15000"/>
              </a:spcAft>
              <a:buFont typeface="Arial" pitchFamily="34" charset="0"/>
              <a:buChar char="•"/>
            </a:pPr>
            <a:r>
              <a:rPr lang="es-ES" b="1" dirty="0" smtClean="0">
                <a:solidFill>
                  <a:srgbClr val="0070C0"/>
                </a:solidFill>
              </a:rPr>
              <a:t>Riesgos asociados al Cliente y/o Usuario</a:t>
            </a:r>
          </a:p>
          <a:p>
            <a:pPr marL="914400" lvl="1" indent="-457200" algn="just">
              <a:spcBef>
                <a:spcPct val="2000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es-ES" dirty="0" smtClean="0">
                <a:solidFill>
                  <a:srgbClr val="0070C0"/>
                </a:solidFill>
              </a:rPr>
              <a:t>Requerimientos (requisitos) confusos / incompletos</a:t>
            </a:r>
          </a:p>
          <a:p>
            <a:pPr marL="914400" lvl="1" indent="-457200" algn="just">
              <a:spcBef>
                <a:spcPct val="2000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es-ES" dirty="0" smtClean="0">
                <a:solidFill>
                  <a:srgbClr val="0070C0"/>
                </a:solidFill>
              </a:rPr>
              <a:t>Cambios frecuentes a los requerimientos (requisitos) del proyecto durante la ejecución del mismo</a:t>
            </a:r>
          </a:p>
          <a:p>
            <a:pPr marL="914400" lvl="1" indent="-457200" algn="just">
              <a:spcBef>
                <a:spcPct val="2000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es-ES" dirty="0" smtClean="0">
                <a:solidFill>
                  <a:srgbClr val="0070C0"/>
                </a:solidFill>
              </a:rPr>
              <a:t>Cliente y/o Usuario que no es eficiente, eficaz o completo en cumplir sus responsabilidades del proyecto</a:t>
            </a:r>
          </a:p>
          <a:p>
            <a:pPr marL="914400" lvl="1" indent="-457200" algn="just">
              <a:spcBef>
                <a:spcPct val="2000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es-ES" dirty="0" smtClean="0">
                <a:solidFill>
                  <a:srgbClr val="0070C0"/>
                </a:solidFill>
              </a:rPr>
              <a:t>Cliente y/o Usuario que no está lo suficientemente disponible o que no conoce lo suficiente para proporcionar información precisa de los requerimientos (requisitos) y /o proceso de revisión.</a:t>
            </a:r>
          </a:p>
          <a:p>
            <a:pPr marL="914400" lvl="1" indent="-457200" algn="just">
              <a:spcBef>
                <a:spcPct val="2000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es-ES" dirty="0" smtClean="0">
                <a:solidFill>
                  <a:srgbClr val="0070C0"/>
                </a:solidFill>
              </a:rPr>
              <a:t>Cliente y/o Usuario que no tiene expectativas realistas sobre los resultados del proyecto, locuaz genera restricciones de alto riesgo.</a:t>
            </a:r>
          </a:p>
          <a:p>
            <a:pPr marL="914400" lvl="1" indent="-457200" algn="just">
              <a:spcBef>
                <a:spcPct val="2000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es-ES" dirty="0" smtClean="0">
                <a:solidFill>
                  <a:srgbClr val="0070C0"/>
                </a:solidFill>
              </a:rPr>
              <a:t>Restricciones Contractuales como penalizaciones por no lograr fechas límite o penalizaciones de la terminación.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95536" y="1393612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rgbClr val="002060"/>
                </a:solidFill>
              </a:rPr>
              <a:t>Fuentes de Riesgos en las Pruebas</a:t>
            </a:r>
            <a:endParaRPr lang="es-PE" sz="2800" b="1" dirty="0">
              <a:solidFill>
                <a:srgbClr val="00206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Analizar los Riesgos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402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95536" y="1978496"/>
            <a:ext cx="8077200" cy="4114800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457200" indent="-457200" algn="just">
              <a:spcBef>
                <a:spcPct val="20000"/>
              </a:spcBef>
              <a:spcAft>
                <a:spcPct val="15000"/>
              </a:spcAft>
              <a:buFont typeface="Arial" pitchFamily="34" charset="0"/>
              <a:buChar char="•"/>
            </a:pPr>
            <a:r>
              <a:rPr lang="es-ES" b="1" dirty="0" smtClean="0">
                <a:solidFill>
                  <a:srgbClr val="0070C0"/>
                </a:solidFill>
              </a:rPr>
              <a:t>Riesgos asociados a los calendarios</a:t>
            </a:r>
          </a:p>
          <a:p>
            <a:pPr marL="914400" lvl="1" indent="-457200" algn="just">
              <a:spcBef>
                <a:spcPct val="2000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es-ES" dirty="0" smtClean="0">
                <a:solidFill>
                  <a:srgbClr val="0070C0"/>
                </a:solidFill>
              </a:rPr>
              <a:t>Tareas o Hitos faltantes</a:t>
            </a:r>
          </a:p>
          <a:p>
            <a:pPr marL="914400" lvl="1" indent="-457200" algn="just">
              <a:spcBef>
                <a:spcPct val="2000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es-ES" dirty="0" smtClean="0">
                <a:solidFill>
                  <a:srgbClr val="0070C0"/>
                </a:solidFill>
              </a:rPr>
              <a:t>Duración inexacta de la métrica</a:t>
            </a:r>
          </a:p>
          <a:p>
            <a:pPr marL="914400" lvl="1" indent="-457200" algn="just">
              <a:spcBef>
                <a:spcPct val="2000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es-ES" dirty="0" smtClean="0">
                <a:solidFill>
                  <a:srgbClr val="0070C0"/>
                </a:solidFill>
              </a:rPr>
              <a:t>Estimaciones no precisas</a:t>
            </a:r>
          </a:p>
          <a:p>
            <a:pPr marL="914400" lvl="1" indent="-457200" algn="just">
              <a:spcBef>
                <a:spcPct val="2000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es-ES" dirty="0" smtClean="0">
                <a:solidFill>
                  <a:srgbClr val="0070C0"/>
                </a:solidFill>
              </a:rPr>
              <a:t>Un calendario basado en cantidades exageradas de tiempo extra para todo el equipo.</a:t>
            </a:r>
          </a:p>
          <a:p>
            <a:pPr marL="457200" indent="-457200" algn="just">
              <a:spcBef>
                <a:spcPct val="20000"/>
              </a:spcBef>
              <a:spcAft>
                <a:spcPct val="15000"/>
              </a:spcAft>
              <a:buFont typeface="Arial" pitchFamily="34" charset="0"/>
              <a:buChar char="•"/>
            </a:pPr>
            <a:r>
              <a:rPr lang="es-ES" b="1" dirty="0" smtClean="0">
                <a:solidFill>
                  <a:srgbClr val="0070C0"/>
                </a:solidFill>
              </a:rPr>
              <a:t>Riesgos asociados a los recursos</a:t>
            </a:r>
          </a:p>
          <a:p>
            <a:pPr marL="914400" lvl="1" indent="-457200" algn="just">
              <a:spcBef>
                <a:spcPct val="2000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es-ES" dirty="0" smtClean="0">
                <a:solidFill>
                  <a:srgbClr val="0070C0"/>
                </a:solidFill>
              </a:rPr>
              <a:t>Roles y/o responsabilidades NO claras</a:t>
            </a:r>
          </a:p>
          <a:p>
            <a:pPr marL="914400" lvl="1" indent="-457200" algn="just">
              <a:spcBef>
                <a:spcPct val="2000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es-ES" dirty="0" smtClean="0">
                <a:solidFill>
                  <a:srgbClr val="0070C0"/>
                </a:solidFill>
              </a:rPr>
              <a:t>Recursos NO disponibles</a:t>
            </a:r>
          </a:p>
          <a:p>
            <a:pPr marL="914400" lvl="1" indent="-457200" algn="just">
              <a:spcBef>
                <a:spcPct val="2000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es-ES" dirty="0" smtClean="0">
                <a:solidFill>
                  <a:srgbClr val="0070C0"/>
                </a:solidFill>
              </a:rPr>
              <a:t>Habilidades y/o Conocimientos requeridos NO satisfechos o inadecuados</a:t>
            </a:r>
          </a:p>
          <a:p>
            <a:pPr marL="914400" lvl="1" indent="-457200" algn="just">
              <a:spcBef>
                <a:spcPct val="2000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es-ES" dirty="0" smtClean="0">
                <a:solidFill>
                  <a:srgbClr val="0070C0"/>
                </a:solidFill>
              </a:rPr>
              <a:t>Equipo faltante o Inadecuado</a:t>
            </a:r>
          </a:p>
          <a:p>
            <a:pPr marL="914400" lvl="1" indent="-457200" algn="just">
              <a:spcBef>
                <a:spcPct val="2000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es-ES" dirty="0" smtClean="0">
                <a:solidFill>
                  <a:srgbClr val="0070C0"/>
                </a:solidFill>
              </a:rPr>
              <a:t>Rotación del personal</a:t>
            </a:r>
          </a:p>
          <a:p>
            <a:pPr marL="457200" indent="-457200" algn="just">
              <a:spcBef>
                <a:spcPct val="20000"/>
              </a:spcBef>
              <a:spcAft>
                <a:spcPct val="15000"/>
              </a:spcAft>
              <a:buFont typeface="Arial" pitchFamily="34" charset="0"/>
              <a:buChar char="•"/>
            </a:pPr>
            <a:endParaRPr lang="es-ES" dirty="0" smtClean="0">
              <a:solidFill>
                <a:srgbClr val="0070C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95536" y="1393612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rgbClr val="002060"/>
                </a:solidFill>
              </a:rPr>
              <a:t>Fuentes de Riesgos en las Pruebas</a:t>
            </a:r>
            <a:endParaRPr lang="es-PE" sz="2800" b="1" dirty="0">
              <a:solidFill>
                <a:srgbClr val="00206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Analizar los Riesgos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333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95536" y="1978496"/>
            <a:ext cx="8077200" cy="4114800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457200" indent="-457200" algn="just">
              <a:spcBef>
                <a:spcPct val="20000"/>
              </a:spcBef>
              <a:spcAft>
                <a:spcPct val="15000"/>
              </a:spcAft>
              <a:buFont typeface="Arial" pitchFamily="34" charset="0"/>
              <a:buChar char="•"/>
            </a:pPr>
            <a:r>
              <a:rPr lang="es-ES" b="1" dirty="0" smtClean="0">
                <a:solidFill>
                  <a:srgbClr val="0070C0"/>
                </a:solidFill>
              </a:rPr>
              <a:t>Riesgos asociados a la Experiencia</a:t>
            </a:r>
          </a:p>
          <a:p>
            <a:pPr marL="914400" lvl="1" indent="-457200" algn="just">
              <a:spcBef>
                <a:spcPct val="2000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es-ES" dirty="0" smtClean="0">
                <a:solidFill>
                  <a:srgbClr val="0070C0"/>
                </a:solidFill>
              </a:rPr>
              <a:t>Nueva Tecnología</a:t>
            </a:r>
          </a:p>
          <a:p>
            <a:pPr marL="914400" lvl="1" indent="-457200" algn="just">
              <a:spcBef>
                <a:spcPct val="2000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es-ES" dirty="0" smtClean="0">
                <a:solidFill>
                  <a:srgbClr val="0070C0"/>
                </a:solidFill>
              </a:rPr>
              <a:t>Nuevo ambiente de desarrollo</a:t>
            </a:r>
          </a:p>
          <a:p>
            <a:pPr marL="914400" lvl="1" indent="-457200" algn="just">
              <a:spcBef>
                <a:spcPct val="2000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es-ES" dirty="0" smtClean="0">
                <a:solidFill>
                  <a:srgbClr val="0070C0"/>
                </a:solidFill>
              </a:rPr>
              <a:t>Nuevo Hardware 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95536" y="1393612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rgbClr val="002060"/>
                </a:solidFill>
              </a:rPr>
              <a:t>Fuentes de Riesgos en las Pruebas</a:t>
            </a:r>
            <a:endParaRPr lang="es-PE" sz="2800" b="1" dirty="0">
              <a:solidFill>
                <a:srgbClr val="00206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Analizar los Riesgos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322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  <a:endParaRPr lang="es-PE" sz="20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1 Marcador de contenido"/>
          <p:cNvSpPr>
            <a:spLocks noGrp="1"/>
          </p:cNvSpPr>
          <p:nvPr>
            <p:ph idx="1"/>
          </p:nvPr>
        </p:nvSpPr>
        <p:spPr>
          <a:xfrm>
            <a:off x="468313" y="1600203"/>
            <a:ext cx="8229600" cy="3628997"/>
          </a:xfrm>
        </p:spPr>
        <p:txBody>
          <a:bodyPr/>
          <a:lstStyle/>
          <a:p>
            <a:pPr marL="0" indent="0">
              <a:buNone/>
            </a:pPr>
            <a:r>
              <a:rPr lang="es-PE" sz="2400" b="1" dirty="0">
                <a:solidFill>
                  <a:srgbClr val="0070C0"/>
                </a:solidFill>
              </a:rPr>
              <a:t>En esta sesión aprenderás</a:t>
            </a:r>
            <a:r>
              <a:rPr lang="es-PE" sz="2400" b="1" dirty="0" smtClean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endParaRPr lang="es-PE" sz="2400" dirty="0">
              <a:solidFill>
                <a:srgbClr val="002060"/>
              </a:solidFill>
            </a:endParaRPr>
          </a:p>
          <a:p>
            <a:r>
              <a:rPr lang="es-PE" sz="2400" dirty="0">
                <a:solidFill>
                  <a:srgbClr val="002060"/>
                </a:solidFill>
              </a:rPr>
              <a:t>Conceptos básicos referidos a gestión de riesgos.</a:t>
            </a:r>
          </a:p>
          <a:p>
            <a:r>
              <a:rPr lang="es-PE" sz="2400" dirty="0">
                <a:solidFill>
                  <a:srgbClr val="002060"/>
                </a:solidFill>
              </a:rPr>
              <a:t>Cuáles son los tipos de riesgos que pueden surgir en una fase de pruebas de software.</a:t>
            </a:r>
          </a:p>
          <a:p>
            <a:r>
              <a:rPr lang="es-PE" sz="2400" dirty="0">
                <a:solidFill>
                  <a:srgbClr val="002060"/>
                </a:solidFill>
              </a:rPr>
              <a:t>Cuáles son las estrategias que pueden hacer frente a los riesgos que se identifiquen.</a:t>
            </a:r>
          </a:p>
          <a:p>
            <a:r>
              <a:rPr lang="es-PE" sz="2400" dirty="0">
                <a:solidFill>
                  <a:srgbClr val="002060"/>
                </a:solidFill>
              </a:rPr>
              <a:t>Cuál es la estructura de un Listado de Riesgos.</a:t>
            </a:r>
          </a:p>
        </p:txBody>
      </p:sp>
    </p:spTree>
    <p:extLst>
      <p:ext uri="{BB962C8B-B14F-4D97-AF65-F5344CB8AC3E}">
        <p14:creationId xmlns:p14="http://schemas.microsoft.com/office/powerpoint/2010/main" val="94143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Conceptos básicos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Tipos de Riesgos de Pruebas</a:t>
            </a:r>
          </a:p>
          <a:p>
            <a:pPr marL="514350" indent="-514350">
              <a:buFont typeface="+mj-lt"/>
              <a:buAutoNum type="arabicPeriod"/>
            </a:pPr>
            <a:r>
              <a:rPr lang="es-PE" b="1" dirty="0" smtClean="0">
                <a:solidFill>
                  <a:srgbClr val="0099FF"/>
                </a:solidFill>
              </a:rPr>
              <a:t>Estrategias de Respuesta a Riesgos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Listado de Riesgos</a:t>
            </a:r>
          </a:p>
          <a:p>
            <a:pPr marL="514350" indent="-514350">
              <a:buFont typeface="+mj-lt"/>
              <a:buAutoNum type="arabicPeriod"/>
            </a:pPr>
            <a:endParaRPr lang="es-PE" dirty="0">
              <a:solidFill>
                <a:srgbClr val="00206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Analizar los Riesgos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52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2895835375"/>
              </p:ext>
            </p:extLst>
          </p:nvPr>
        </p:nvGraphicFramePr>
        <p:xfrm>
          <a:off x="611560" y="1772816"/>
          <a:ext cx="7780784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539552" y="1268760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rgbClr val="002060"/>
                </a:solidFill>
              </a:rPr>
              <a:t>Estrategias de Respuesta a los Riesgos</a:t>
            </a:r>
            <a:endParaRPr lang="es-PE" sz="2800" b="1" dirty="0">
              <a:solidFill>
                <a:srgbClr val="00206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Analizar los Riesgos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328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Conceptos básicos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Tipos de Riesgos de Pruebas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Estrategias de Respuesta a Riesgos</a:t>
            </a:r>
          </a:p>
          <a:p>
            <a:pPr marL="514350" indent="-514350">
              <a:buFont typeface="+mj-lt"/>
              <a:buAutoNum type="arabicPeriod"/>
            </a:pPr>
            <a:r>
              <a:rPr lang="es-PE" b="1" dirty="0" smtClean="0">
                <a:solidFill>
                  <a:srgbClr val="0099FF"/>
                </a:solidFill>
              </a:rPr>
              <a:t>Listado de Riesgos</a:t>
            </a:r>
          </a:p>
          <a:p>
            <a:pPr marL="514350" indent="-514350">
              <a:buFont typeface="+mj-lt"/>
              <a:buAutoNum type="arabicPeriod"/>
            </a:pPr>
            <a:endParaRPr lang="es-PE" dirty="0">
              <a:solidFill>
                <a:srgbClr val="00206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Analizar los Riesgos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47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Analizar los Riesgos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27248" y="4509120"/>
            <a:ext cx="8077200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PE" b="1" dirty="0">
                <a:solidFill>
                  <a:srgbClr val="002060"/>
                </a:solidFill>
                <a:latin typeface="Formata Regular" pitchFamily="34" charset="0"/>
              </a:rPr>
              <a:t>Objetivo</a:t>
            </a:r>
          </a:p>
          <a:p>
            <a:pPr eaLnBrk="1" hangingPunct="1">
              <a:buFontTx/>
              <a:buChar char="•"/>
            </a:pPr>
            <a:r>
              <a:rPr lang="es-PE" dirty="0">
                <a:solidFill>
                  <a:srgbClr val="002060"/>
                </a:solidFill>
                <a:latin typeface="Formata Regular" pitchFamily="34" charset="0"/>
              </a:rPr>
              <a:t>Evidenciar el tipo de Estrategia de Respuesta a utilizar contra el riesgo.</a:t>
            </a:r>
          </a:p>
          <a:p>
            <a:pPr eaLnBrk="1" hangingPunct="1">
              <a:buFontTx/>
              <a:buChar char="•"/>
            </a:pPr>
            <a:r>
              <a:rPr lang="es-PE" dirty="0">
                <a:solidFill>
                  <a:srgbClr val="002060"/>
                </a:solidFill>
                <a:latin typeface="Formata Regular" pitchFamily="34" charset="0"/>
              </a:rPr>
              <a:t>Evidenciar el estado del Riesgo (Activo, Postergado, Cerrado)</a:t>
            </a:r>
          </a:p>
          <a:p>
            <a:pPr eaLnBrk="1" hangingPunct="1">
              <a:buFontTx/>
              <a:buChar char="•"/>
            </a:pPr>
            <a:r>
              <a:rPr lang="es-PE" dirty="0">
                <a:solidFill>
                  <a:srgbClr val="002060"/>
                </a:solidFill>
                <a:latin typeface="Formata Regular" pitchFamily="34" charset="0"/>
              </a:rPr>
              <a:t>Evidenciar la fecha máxima para la mitigación.</a:t>
            </a:r>
          </a:p>
          <a:p>
            <a:pPr eaLnBrk="1" hangingPunct="1">
              <a:buFontTx/>
              <a:buChar char="•"/>
            </a:pPr>
            <a:r>
              <a:rPr lang="es-PE" dirty="0">
                <a:solidFill>
                  <a:srgbClr val="002060"/>
                </a:solidFill>
                <a:latin typeface="Formata Regular" pitchFamily="34" charset="0"/>
              </a:rPr>
              <a:t>Agregar comentarios e instructivo.</a:t>
            </a:r>
          </a:p>
          <a:p>
            <a:pPr eaLnBrk="1" hangingPunct="1">
              <a:buFontTx/>
              <a:buChar char="•"/>
            </a:pPr>
            <a:endParaRPr lang="es-PE" dirty="0">
              <a:solidFill>
                <a:srgbClr val="002060"/>
              </a:solidFill>
              <a:latin typeface="Formata Regular" pitchFamily="34" charset="0"/>
            </a:endParaRPr>
          </a:p>
          <a:p>
            <a:pPr eaLnBrk="1" hangingPunct="1">
              <a:buFontTx/>
              <a:buChar char="•"/>
            </a:pPr>
            <a:endParaRPr lang="en-US" dirty="0">
              <a:solidFill>
                <a:srgbClr val="002060"/>
              </a:solidFill>
              <a:latin typeface="Formata Regular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268760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rgbClr val="002060"/>
                </a:solidFill>
              </a:rPr>
              <a:t>Listado de Riesgos</a:t>
            </a:r>
            <a:endParaRPr lang="es-PE" sz="2800" b="1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05" y="1916832"/>
            <a:ext cx="8372475" cy="244792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916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3600" b="1" dirty="0">
                <a:solidFill>
                  <a:srgbClr val="0070C0"/>
                </a:solidFill>
              </a:rPr>
              <a:t>Medidas a tomar para obtener los mejores resultados</a:t>
            </a:r>
            <a:endParaRPr lang="es-PE" sz="3600" dirty="0"/>
          </a:p>
        </p:txBody>
      </p:sp>
      <p:grpSp>
        <p:nvGrpSpPr>
          <p:cNvPr id="4" name="3 Grupo"/>
          <p:cNvGrpSpPr/>
          <p:nvPr/>
        </p:nvGrpSpPr>
        <p:grpSpPr>
          <a:xfrm>
            <a:off x="791640" y="1832191"/>
            <a:ext cx="7524776" cy="792088"/>
            <a:chOff x="791640" y="1844824"/>
            <a:chExt cx="7524776" cy="792088"/>
          </a:xfrm>
        </p:grpSpPr>
        <p:sp>
          <p:nvSpPr>
            <p:cNvPr id="5" name="4 Rectángulo redondeado"/>
            <p:cNvSpPr/>
            <p:nvPr/>
          </p:nvSpPr>
          <p:spPr>
            <a:xfrm>
              <a:off x="971600" y="1844824"/>
              <a:ext cx="7344816" cy="792088"/>
            </a:xfrm>
            <a:prstGeom prst="roundRect">
              <a:avLst>
                <a:gd name="adj" fmla="val 50000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" name="5 Elipse"/>
            <p:cNvSpPr/>
            <p:nvPr/>
          </p:nvSpPr>
          <p:spPr>
            <a:xfrm>
              <a:off x="791640" y="1988840"/>
              <a:ext cx="540000" cy="540000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2800" b="1" dirty="0" smtClean="0">
                  <a:solidFill>
                    <a:schemeClr val="tx2"/>
                  </a:solidFill>
                </a:rPr>
                <a:t>1</a:t>
              </a:r>
              <a:endParaRPr lang="es-PE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1316520" y="1929465"/>
              <a:ext cx="66967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b="1" dirty="0">
                  <a:solidFill>
                    <a:schemeClr val="bg1"/>
                  </a:solidFill>
                </a:rPr>
                <a:t>Intervención temprana del equipo de pruebas en el </a:t>
              </a:r>
              <a:r>
                <a:rPr lang="es-PE" b="1" dirty="0" smtClean="0">
                  <a:solidFill>
                    <a:schemeClr val="bg1"/>
                  </a:solidFill>
                </a:rPr>
                <a:t>proyecto</a:t>
              </a:r>
              <a:endParaRPr lang="es-PE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7 Grupo"/>
          <p:cNvGrpSpPr/>
          <p:nvPr/>
        </p:nvGrpSpPr>
        <p:grpSpPr>
          <a:xfrm>
            <a:off x="791640" y="2912311"/>
            <a:ext cx="7524776" cy="792088"/>
            <a:chOff x="827644" y="2924944"/>
            <a:chExt cx="7524776" cy="792088"/>
          </a:xfrm>
        </p:grpSpPr>
        <p:sp>
          <p:nvSpPr>
            <p:cNvPr id="9" name="8 Rectángulo redondeado"/>
            <p:cNvSpPr/>
            <p:nvPr/>
          </p:nvSpPr>
          <p:spPr>
            <a:xfrm>
              <a:off x="1007604" y="2924944"/>
              <a:ext cx="7344816" cy="792088"/>
            </a:xfrm>
            <a:prstGeom prst="roundRect">
              <a:avLst>
                <a:gd name="adj" fmla="val 50000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" name="9 Elipse"/>
            <p:cNvSpPr/>
            <p:nvPr/>
          </p:nvSpPr>
          <p:spPr>
            <a:xfrm>
              <a:off x="827644" y="3068960"/>
              <a:ext cx="540000" cy="540000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2800" b="1" dirty="0" smtClean="0">
                  <a:solidFill>
                    <a:schemeClr val="tx2"/>
                  </a:solidFill>
                </a:rPr>
                <a:t>2</a:t>
              </a:r>
              <a:endParaRPr lang="es-PE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1355769" y="3129851"/>
              <a:ext cx="66967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2000" b="1" dirty="0">
                  <a:solidFill>
                    <a:schemeClr val="bg1"/>
                  </a:solidFill>
                </a:rPr>
                <a:t>Preparación de las pruebas</a:t>
              </a:r>
            </a:p>
          </p:txBody>
        </p:sp>
      </p:grpSp>
      <p:grpSp>
        <p:nvGrpSpPr>
          <p:cNvPr id="12" name="11 Grupo"/>
          <p:cNvGrpSpPr/>
          <p:nvPr/>
        </p:nvGrpSpPr>
        <p:grpSpPr>
          <a:xfrm>
            <a:off x="791640" y="3933056"/>
            <a:ext cx="7524776" cy="792088"/>
            <a:chOff x="791640" y="1844824"/>
            <a:chExt cx="7524776" cy="792088"/>
          </a:xfrm>
        </p:grpSpPr>
        <p:sp>
          <p:nvSpPr>
            <p:cNvPr id="13" name="12 Rectángulo redondeado"/>
            <p:cNvSpPr/>
            <p:nvPr/>
          </p:nvSpPr>
          <p:spPr>
            <a:xfrm>
              <a:off x="971600" y="1844824"/>
              <a:ext cx="7344816" cy="792088"/>
            </a:xfrm>
            <a:prstGeom prst="roundRect">
              <a:avLst>
                <a:gd name="adj" fmla="val 50000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4" name="13 Elipse"/>
            <p:cNvSpPr/>
            <p:nvPr/>
          </p:nvSpPr>
          <p:spPr>
            <a:xfrm>
              <a:off x="791640" y="1988840"/>
              <a:ext cx="540000" cy="540000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2800" b="1" dirty="0" smtClean="0">
                  <a:solidFill>
                    <a:schemeClr val="tx2"/>
                  </a:solidFill>
                </a:rPr>
                <a:t>3</a:t>
              </a:r>
              <a:endParaRPr lang="es-PE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1316520" y="2048973"/>
              <a:ext cx="66967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2000" b="1" dirty="0" smtClean="0">
                  <a:solidFill>
                    <a:schemeClr val="bg1"/>
                  </a:solidFill>
                </a:rPr>
                <a:t>Gestión de Defectos</a:t>
              </a:r>
              <a:endParaRPr lang="es-PE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60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Marcador de contenido"/>
          <p:cNvSpPr>
            <a:spLocks noGrp="1"/>
          </p:cNvSpPr>
          <p:nvPr>
            <p:ph idx="1"/>
          </p:nvPr>
        </p:nvSpPr>
        <p:spPr>
          <a:xfrm>
            <a:off x="468313" y="1340768"/>
            <a:ext cx="8229600" cy="4968552"/>
          </a:xfrm>
        </p:spPr>
        <p:txBody>
          <a:bodyPr/>
          <a:lstStyle/>
          <a:p>
            <a:pPr marL="0" indent="0" algn="just">
              <a:buNone/>
            </a:pPr>
            <a:r>
              <a:rPr lang="es-PE" sz="2800" b="1" dirty="0">
                <a:solidFill>
                  <a:srgbClr val="0070C0"/>
                </a:solidFill>
              </a:rPr>
              <a:t>Recuerda:</a:t>
            </a:r>
          </a:p>
          <a:p>
            <a:pPr marL="0" indent="0" algn="just">
              <a:buNone/>
            </a:pPr>
            <a:endParaRPr lang="es-PE" sz="2000" dirty="0">
              <a:solidFill>
                <a:srgbClr val="002060"/>
              </a:solidFill>
            </a:endParaRPr>
          </a:p>
          <a:p>
            <a:pPr algn="just"/>
            <a:r>
              <a:rPr lang="es-PE" sz="2000" dirty="0">
                <a:solidFill>
                  <a:srgbClr val="002060"/>
                </a:solidFill>
              </a:rPr>
              <a:t>Un riesgo es todo evento incierto que en el caso del proceso de pruebas puede entorpecer o interferir la normal ejecución del proceso de pruebas.</a:t>
            </a:r>
          </a:p>
          <a:p>
            <a:pPr algn="just"/>
            <a:r>
              <a:rPr lang="es-PE" sz="2000" dirty="0">
                <a:solidFill>
                  <a:srgbClr val="002060"/>
                </a:solidFill>
              </a:rPr>
              <a:t>Existen 6 tipos de riesgos que pueden entorpecer el proceso de pruebas.</a:t>
            </a:r>
          </a:p>
          <a:p>
            <a:pPr algn="just"/>
            <a:r>
              <a:rPr lang="es-PE" sz="2000" dirty="0">
                <a:solidFill>
                  <a:srgbClr val="002060"/>
                </a:solidFill>
              </a:rPr>
              <a:t>Es imposible evitar que aparezcan riesgos. Lo que hay que hacer es gestionarlos para evitar que impacten el término exitoso de las pruebas.</a:t>
            </a:r>
          </a:p>
          <a:p>
            <a:pPr algn="just"/>
            <a:r>
              <a:rPr lang="es-PE" sz="2000" dirty="0">
                <a:solidFill>
                  <a:srgbClr val="002060"/>
                </a:solidFill>
              </a:rPr>
              <a:t>Existen 4 tipos de estrategias que se pueden plantear frente a cada riesgo identificado.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Resumen</a:t>
            </a:r>
            <a:endParaRPr lang="es-PE" sz="20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49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Calidad de Software</a:t>
            </a:r>
            <a:br>
              <a:rPr lang="es-PE" dirty="0" smtClean="0"/>
            </a:br>
            <a:r>
              <a:rPr lang="es-PE" sz="4000" dirty="0" smtClean="0">
                <a:solidFill>
                  <a:schemeClr val="bg1">
                    <a:lumMod val="85000"/>
                  </a:schemeClr>
                </a:solidFill>
              </a:rPr>
              <a:t>El Riesgo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Semana </a:t>
            </a:r>
            <a:r>
              <a:rPr lang="es-ES" dirty="0" smtClean="0"/>
              <a:t>10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1358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184" y="260648"/>
            <a:ext cx="4993104" cy="6406022"/>
          </a:xfrm>
        </p:spPr>
      </p:pic>
      <p:sp>
        <p:nvSpPr>
          <p:cNvPr id="7" name="6 Rectángulo"/>
          <p:cNvSpPr/>
          <p:nvPr/>
        </p:nvSpPr>
        <p:spPr>
          <a:xfrm>
            <a:off x="179512" y="4653136"/>
            <a:ext cx="4572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sz="2400" b="1" dirty="0">
                <a:solidFill>
                  <a:srgbClr val="00B0F0"/>
                </a:solidFill>
              </a:rPr>
              <a:t>Riesgo </a:t>
            </a:r>
            <a:r>
              <a:rPr lang="es-ES" smtClean="0"/>
              <a:t>provienedel</a:t>
            </a:r>
            <a:r>
              <a:rPr lang="es-ES" dirty="0" smtClean="0"/>
              <a:t> </a:t>
            </a:r>
            <a:r>
              <a:rPr lang="es-ES" dirty="0"/>
              <a:t>italiano </a:t>
            </a:r>
            <a:r>
              <a:rPr lang="es-ES" b="1" dirty="0" err="1" smtClean="0"/>
              <a:t>rischio</a:t>
            </a:r>
            <a:r>
              <a:rPr lang="es-ES" b="1" dirty="0" smtClean="0"/>
              <a:t> </a:t>
            </a:r>
            <a:r>
              <a:rPr lang="es-ES" dirty="0"/>
              <a:t>que, a su vez, tiene origen en el árabe clásico </a:t>
            </a:r>
            <a:r>
              <a:rPr lang="es-ES" b="1" dirty="0" err="1"/>
              <a:t>rizq</a:t>
            </a:r>
            <a:r>
              <a:rPr lang="es-ES" b="1" dirty="0"/>
              <a:t> </a:t>
            </a:r>
            <a:r>
              <a:rPr lang="es-ES" dirty="0"/>
              <a:t>(“lo que depara la providencia”). El término hace referencia a la proximidad o contingencia de un posible daño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007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sz="2400" dirty="0" smtClean="0"/>
              <a:t>El riesgo es un </a:t>
            </a:r>
            <a:r>
              <a:rPr lang="es-PE" sz="2400" b="1" dirty="0" smtClean="0">
                <a:solidFill>
                  <a:srgbClr val="0070C0"/>
                </a:solidFill>
              </a:rPr>
              <a:t>evento incierto </a:t>
            </a:r>
            <a:r>
              <a:rPr lang="es-PE" sz="2400" dirty="0" smtClean="0"/>
              <a:t>o condición incierta que de ocurrir afecta a los objetivos de forma </a:t>
            </a:r>
            <a:r>
              <a:rPr lang="es-PE" sz="2400" b="1" dirty="0" smtClean="0">
                <a:solidFill>
                  <a:srgbClr val="0070C0"/>
                </a:solidFill>
              </a:rPr>
              <a:t>positiva</a:t>
            </a:r>
            <a:r>
              <a:rPr lang="es-PE" sz="2400" dirty="0" smtClean="0">
                <a:solidFill>
                  <a:srgbClr val="0070C0"/>
                </a:solidFill>
              </a:rPr>
              <a:t> </a:t>
            </a:r>
            <a:r>
              <a:rPr lang="es-PE" sz="2400" dirty="0" smtClean="0"/>
              <a:t>o </a:t>
            </a:r>
            <a:r>
              <a:rPr lang="es-PE" sz="2400" b="1" dirty="0" smtClean="0">
                <a:solidFill>
                  <a:srgbClr val="0070C0"/>
                </a:solidFill>
              </a:rPr>
              <a:t>negativa</a:t>
            </a:r>
            <a:endParaRPr lang="es-PE" sz="2400" dirty="0"/>
          </a:p>
          <a:p>
            <a:pPr algn="just"/>
            <a:endParaRPr lang="es-PE" sz="2400" dirty="0" smtClean="0"/>
          </a:p>
          <a:p>
            <a:pPr algn="just"/>
            <a:r>
              <a:rPr lang="es-PE" sz="2400" dirty="0" smtClean="0"/>
              <a:t>La </a:t>
            </a:r>
            <a:r>
              <a:rPr lang="es-PE" sz="2400" b="1" dirty="0" smtClean="0">
                <a:solidFill>
                  <a:srgbClr val="0070C0"/>
                </a:solidFill>
              </a:rPr>
              <a:t>probabilidad</a:t>
            </a:r>
            <a:r>
              <a:rPr lang="es-PE" sz="2400" dirty="0" smtClean="0">
                <a:solidFill>
                  <a:srgbClr val="0070C0"/>
                </a:solidFill>
              </a:rPr>
              <a:t> </a:t>
            </a:r>
            <a:r>
              <a:rPr lang="es-PE" sz="2400" dirty="0"/>
              <a:t>de </a:t>
            </a:r>
            <a:r>
              <a:rPr lang="es-PE" sz="2400" dirty="0" smtClean="0"/>
              <a:t>ocurrencia multiplicada por  </a:t>
            </a:r>
            <a:r>
              <a:rPr lang="es-PE" sz="2400" dirty="0"/>
              <a:t>el monto del daño </a:t>
            </a:r>
            <a:r>
              <a:rPr lang="es-PE" sz="2400" dirty="0" smtClean="0"/>
              <a:t>económico, resulta el riesgo que estaremos asumiendo.</a:t>
            </a:r>
          </a:p>
          <a:p>
            <a:pPr algn="just"/>
            <a:endParaRPr lang="es-PE" sz="2400" dirty="0" smtClean="0"/>
          </a:p>
          <a:p>
            <a:pPr algn="just"/>
            <a:r>
              <a:rPr lang="es-PE" sz="2400" dirty="0"/>
              <a:t>El gestionar riesgos involucra </a:t>
            </a:r>
            <a:r>
              <a:rPr lang="es-PE" sz="2400" b="1" dirty="0">
                <a:solidFill>
                  <a:srgbClr val="0070C0"/>
                </a:solidFill>
              </a:rPr>
              <a:t>maximizar</a:t>
            </a:r>
            <a:r>
              <a:rPr lang="es-PE" sz="2400" dirty="0">
                <a:solidFill>
                  <a:srgbClr val="0070C0"/>
                </a:solidFill>
              </a:rPr>
              <a:t> </a:t>
            </a:r>
            <a:r>
              <a:rPr lang="es-PE" sz="2400" dirty="0"/>
              <a:t>la probabilidad de ocurrencia y efectos de eventos positivos (oportunidades) y </a:t>
            </a:r>
            <a:r>
              <a:rPr lang="es-PE" sz="2400" b="1" dirty="0">
                <a:solidFill>
                  <a:srgbClr val="0070C0"/>
                </a:solidFill>
              </a:rPr>
              <a:t>minimizar</a:t>
            </a:r>
            <a:r>
              <a:rPr lang="es-PE" sz="2400" dirty="0">
                <a:solidFill>
                  <a:srgbClr val="0070C0"/>
                </a:solidFill>
              </a:rPr>
              <a:t> </a:t>
            </a:r>
            <a:r>
              <a:rPr lang="es-PE" sz="2400" dirty="0"/>
              <a:t>la probabilidad y efectos de eventos negativos (amenazas).</a:t>
            </a:r>
            <a:endParaRPr lang="es-PE" sz="2400" dirty="0" smtClean="0"/>
          </a:p>
          <a:p>
            <a:pPr algn="just"/>
            <a:endParaRPr lang="es-PE" sz="2400" dirty="0"/>
          </a:p>
          <a:p>
            <a:pPr algn="just"/>
            <a:endParaRPr lang="es-PE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solidFill>
                  <a:srgbClr val="0070C0"/>
                </a:solidFill>
              </a:rPr>
              <a:t>Riesgo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1669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sz="2400" dirty="0"/>
              <a:t>Toda actividad conlleva un </a:t>
            </a:r>
            <a:r>
              <a:rPr lang="es-PE" sz="2400" dirty="0" smtClean="0"/>
              <a:t>riesgo</a:t>
            </a:r>
          </a:p>
          <a:p>
            <a:pPr algn="just"/>
            <a:r>
              <a:rPr lang="es-PE" sz="2400" dirty="0" smtClean="0"/>
              <a:t>El Riesgo CERO NO EXISTE</a:t>
            </a:r>
          </a:p>
          <a:p>
            <a:pPr lvl="1" algn="just"/>
            <a:r>
              <a:rPr lang="es-PE" sz="2000" dirty="0" smtClean="0"/>
              <a:t>Toda actividad exenta </a:t>
            </a:r>
            <a:r>
              <a:rPr lang="es-PE" sz="2000" dirty="0"/>
              <a:t>de </a:t>
            </a:r>
            <a:r>
              <a:rPr lang="es-PE" sz="2000" dirty="0" smtClean="0"/>
              <a:t>riesgos representa inmovilidad total. Aún </a:t>
            </a:r>
            <a:r>
              <a:rPr lang="es-PE" sz="2000" dirty="0"/>
              <a:t>así, sí todos nos quedamos en casa sin hacer nada y se detuviera toda actividad, aún existiría el riesgo, no cabe duda que menores pero </a:t>
            </a:r>
            <a:r>
              <a:rPr lang="es-PE" sz="2000" dirty="0" smtClean="0"/>
              <a:t>existirían</a:t>
            </a:r>
            <a:r>
              <a:rPr lang="es-PE" sz="2000" dirty="0"/>
              <a:t>.</a:t>
            </a:r>
          </a:p>
          <a:p>
            <a:pPr algn="just"/>
            <a:r>
              <a:rPr lang="es-PE" sz="2400" dirty="0" smtClean="0"/>
              <a:t>Los </a:t>
            </a:r>
            <a:r>
              <a:rPr lang="es-PE" sz="2400" dirty="0"/>
              <a:t>proyectos </a:t>
            </a:r>
            <a:r>
              <a:rPr lang="es-PE" sz="2400" dirty="0" smtClean="0"/>
              <a:t>están </a:t>
            </a:r>
            <a:r>
              <a:rPr lang="es-PE" sz="2400" dirty="0"/>
              <a:t>llenos de actividades no podrían estar exentos de los RIESGOS</a:t>
            </a:r>
          </a:p>
          <a:p>
            <a:pPr algn="just"/>
            <a:r>
              <a:rPr lang="es-PE" sz="2400" dirty="0" smtClean="0"/>
              <a:t>Por lo tanto debemos </a:t>
            </a:r>
            <a:r>
              <a:rPr lang="es-PE" sz="2400" dirty="0"/>
              <a:t>gestionar los riesgos, y </a:t>
            </a:r>
            <a:r>
              <a:rPr lang="es-PE" sz="2400" dirty="0" smtClean="0"/>
              <a:t>esta debe </a:t>
            </a:r>
            <a:r>
              <a:rPr lang="es-PE" sz="2400" dirty="0"/>
              <a:t>ser un proceso continuo.</a:t>
            </a:r>
          </a:p>
          <a:p>
            <a:pPr algn="just"/>
            <a:r>
              <a:rPr lang="es-PE" sz="2400" dirty="0"/>
              <a:t>Un riesgo incontrolado hace que el logro de los objetivos operacionales sea incierto.</a:t>
            </a:r>
          </a:p>
          <a:p>
            <a:pPr algn="just"/>
            <a:endParaRPr lang="es-PE" sz="2400" dirty="0"/>
          </a:p>
          <a:p>
            <a:pPr algn="just"/>
            <a:endParaRPr lang="es-PE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solidFill>
                  <a:srgbClr val="0070C0"/>
                </a:solidFill>
              </a:rPr>
              <a:t>Conceptos asociados al Riesgo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0749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sz="2400" dirty="0"/>
              <a:t>La identificación de riesgos y la búsqueda de soluciones para estos no es exclusividad de los jefes de proyectos durante la etapa de desarrollo del software para conseguir los objetivos </a:t>
            </a:r>
            <a:r>
              <a:rPr lang="es-PE" sz="2400" dirty="0" smtClean="0"/>
              <a:t>marcados</a:t>
            </a:r>
          </a:p>
          <a:p>
            <a:pPr algn="just"/>
            <a:endParaRPr lang="es-PE" sz="2400" dirty="0"/>
          </a:p>
          <a:p>
            <a:pPr algn="just"/>
            <a:r>
              <a:rPr lang="es-PE" sz="2400" dirty="0"/>
              <a:t>El test manager también debe identificar los riesgos relacionados con el proceso de pruebas, así como evaluar la criticidad y probabilidad de los mismos. </a:t>
            </a:r>
            <a:endParaRPr lang="es-PE" sz="2400" dirty="0" smtClean="0"/>
          </a:p>
          <a:p>
            <a:pPr algn="just"/>
            <a:endParaRPr lang="es-PE" sz="2400" dirty="0"/>
          </a:p>
          <a:p>
            <a:pPr algn="just"/>
            <a:r>
              <a:rPr lang="es-PE" sz="2400" dirty="0"/>
              <a:t>Gracias a este análisis se podrá generar un plan de contingencia.</a:t>
            </a:r>
          </a:p>
          <a:p>
            <a:pPr algn="just"/>
            <a:endParaRPr lang="es-PE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solidFill>
                  <a:srgbClr val="0070C0"/>
                </a:solidFill>
              </a:rPr>
              <a:t>Gestión de riesgos en pruebas de software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2416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sz="2800" dirty="0"/>
              <a:t>Una característica muy deseable de un equipo de pruebas es la </a:t>
            </a:r>
            <a:r>
              <a:rPr lang="es-PE" sz="2800" b="1" dirty="0">
                <a:solidFill>
                  <a:srgbClr val="0070C0"/>
                </a:solidFill>
              </a:rPr>
              <a:t>pro-actividad</a:t>
            </a:r>
            <a:r>
              <a:rPr lang="es-PE" sz="2800" dirty="0">
                <a:solidFill>
                  <a:srgbClr val="0070C0"/>
                </a:solidFill>
              </a:rPr>
              <a:t>,</a:t>
            </a:r>
            <a:r>
              <a:rPr lang="es-PE" sz="2800" dirty="0"/>
              <a:t> incluso antes de que el software comience a desarrollarse, el equipo puede involucrarse en las distintas etapas de definición para conocer más en profundidad el proyecto así como comenzar a definir estrategias de pruebas.</a:t>
            </a:r>
          </a:p>
          <a:p>
            <a:pPr algn="just"/>
            <a:endParaRPr lang="es-PE" sz="28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solidFill>
                  <a:srgbClr val="0070C0"/>
                </a:solidFill>
              </a:rPr>
              <a:t>Gestión de riesgos en pruebas de software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2667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sz="2400" dirty="0"/>
              <a:t>Algunos de los riesgos más comunes durante la fase de pruebas suelen ser:</a:t>
            </a:r>
          </a:p>
          <a:p>
            <a:pPr lvl="1" algn="just"/>
            <a:r>
              <a:rPr lang="es-PE" sz="2000" dirty="0"/>
              <a:t>Falta de recursos y baja competencia en pruebas</a:t>
            </a:r>
          </a:p>
          <a:p>
            <a:pPr lvl="1" algn="just"/>
            <a:r>
              <a:rPr lang="es-PE" sz="2000" dirty="0"/>
              <a:t>Falta de los recursos necesarios para ejecutar las pruebas según el plan</a:t>
            </a:r>
          </a:p>
          <a:p>
            <a:pPr lvl="1" algn="just"/>
            <a:r>
              <a:rPr lang="es-PE" sz="2000" dirty="0"/>
              <a:t>Tiempo reducido asignado a la fase de pruebas</a:t>
            </a:r>
          </a:p>
          <a:p>
            <a:pPr lvl="1" algn="just"/>
            <a:r>
              <a:rPr lang="es-PE" sz="2000" dirty="0"/>
              <a:t>Cambios frecuentes en la definición de los objetivos y alcance del plan de pruebas</a:t>
            </a:r>
          </a:p>
          <a:p>
            <a:pPr lvl="1" algn="just"/>
            <a:r>
              <a:rPr lang="es-PE" sz="2000" dirty="0"/>
              <a:t>Falta de coordinación entre los equipos de desarrollo y </a:t>
            </a:r>
            <a:r>
              <a:rPr lang="es-PE" sz="2000" dirty="0" err="1"/>
              <a:t>testing</a:t>
            </a:r>
            <a:endParaRPr lang="es-PE" sz="2000" dirty="0"/>
          </a:p>
          <a:p>
            <a:pPr lvl="1" algn="just"/>
            <a:r>
              <a:rPr lang="es-PE" sz="2000" dirty="0"/>
              <a:t>Falta de experiencia con nuevas tecnologías, herramientas, lenguajes de programación, …</a:t>
            </a:r>
          </a:p>
          <a:p>
            <a:pPr algn="just"/>
            <a:endParaRPr lang="es-PE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solidFill>
                  <a:srgbClr val="0070C0"/>
                </a:solidFill>
              </a:rPr>
              <a:t>Gestión de riesgos en pruebas de software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8572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/>
              <a:t>Regla 1: Gestionar los Riesgos</a:t>
            </a:r>
          </a:p>
          <a:p>
            <a:r>
              <a:rPr lang="es-ES" sz="2400" dirty="0"/>
              <a:t>Regla </a:t>
            </a:r>
            <a:r>
              <a:rPr lang="es-ES" sz="2400" dirty="0" smtClean="0"/>
              <a:t>2: Temprano</a:t>
            </a:r>
          </a:p>
          <a:p>
            <a:r>
              <a:rPr lang="es-ES" sz="2400" dirty="0"/>
              <a:t>Regla </a:t>
            </a:r>
            <a:r>
              <a:rPr lang="es-ES" sz="2400" dirty="0" smtClean="0"/>
              <a:t>3: Comunicar</a:t>
            </a:r>
          </a:p>
          <a:p>
            <a:r>
              <a:rPr lang="es-ES" sz="2400" dirty="0"/>
              <a:t>Regla </a:t>
            </a:r>
            <a:r>
              <a:rPr lang="es-ES" sz="2400" dirty="0" smtClean="0"/>
              <a:t>4: Considere las Amenazas y Oportunidades</a:t>
            </a:r>
          </a:p>
          <a:p>
            <a:r>
              <a:rPr lang="es-ES" sz="2400" dirty="0"/>
              <a:t>Regla </a:t>
            </a:r>
            <a:r>
              <a:rPr lang="es-ES" sz="2400" dirty="0" smtClean="0"/>
              <a:t>5: Designar Responsables</a:t>
            </a:r>
          </a:p>
          <a:p>
            <a:r>
              <a:rPr lang="es-ES" sz="2400" dirty="0" smtClean="0"/>
              <a:t>Regla 6: Priorizar</a:t>
            </a:r>
          </a:p>
          <a:p>
            <a:r>
              <a:rPr lang="es-ES" sz="2400" dirty="0" smtClean="0"/>
              <a:t>Regla 7: Analizar</a:t>
            </a:r>
          </a:p>
          <a:p>
            <a:r>
              <a:rPr lang="es-ES" sz="2400" dirty="0" smtClean="0"/>
              <a:t>Regla 8: Planificar y Ejecutar Respuestas</a:t>
            </a:r>
          </a:p>
          <a:p>
            <a:r>
              <a:rPr lang="es-ES" sz="2400" dirty="0" smtClean="0"/>
              <a:t>Regla 9: Registre </a:t>
            </a:r>
          </a:p>
          <a:p>
            <a:r>
              <a:rPr lang="es-ES" sz="2400" dirty="0" smtClean="0"/>
              <a:t>Regla 10: Seguimiento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10 Reglas Básicas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4941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Diseño predetermin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1587</Words>
  <Application>Microsoft Office PowerPoint</Application>
  <PresentationFormat>Presentación en pantalla (4:3)</PresentationFormat>
  <Paragraphs>177</Paragraphs>
  <Slides>26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26</vt:i4>
      </vt:variant>
    </vt:vector>
  </HeadingPairs>
  <TitlesOfParts>
    <vt:vector size="29" baseType="lpstr">
      <vt:lpstr>1_Diseño predeterminado</vt:lpstr>
      <vt:lpstr>2_Diseño predeterminado</vt:lpstr>
      <vt:lpstr>3_Diseño predeterminado</vt:lpstr>
      <vt:lpstr>Calidad de Software El Riesgo</vt:lpstr>
      <vt:lpstr>Presentación de PowerPoint</vt:lpstr>
      <vt:lpstr>Presentación de PowerPoint</vt:lpstr>
      <vt:lpstr>Riesgo</vt:lpstr>
      <vt:lpstr>Conceptos asociados al Riesgo</vt:lpstr>
      <vt:lpstr>Gestión de riesgos en pruebas de software</vt:lpstr>
      <vt:lpstr>Gestión de riesgos en pruebas de software</vt:lpstr>
      <vt:lpstr>Gestión de riesgos en pruebas de software</vt:lpstr>
      <vt:lpstr>10 Reglas Básicas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Medidas a tomar para obtener los mejores resultados</vt:lpstr>
      <vt:lpstr>Presentación de PowerPoint</vt:lpstr>
      <vt:lpstr>Calidad de Software El Riesgo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Calidad de Software</dc:title>
  <dc:creator>Usuario</dc:creator>
  <cp:lastModifiedBy>Abraham Román</cp:lastModifiedBy>
  <cp:revision>10</cp:revision>
  <dcterms:created xsi:type="dcterms:W3CDTF">2013-04-14T00:53:18Z</dcterms:created>
  <dcterms:modified xsi:type="dcterms:W3CDTF">2015-05-26T21:34:32Z</dcterms:modified>
</cp:coreProperties>
</file>