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9"/>
  </p:notes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3" r:id="rId12"/>
    <p:sldId id="274" r:id="rId13"/>
    <p:sldId id="271" r:id="rId14"/>
    <p:sldId id="272" r:id="rId15"/>
    <p:sldId id="26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2/24/17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Simplification</a:t>
            </a:r>
            <a:r>
              <a:rPr lang="en-US" dirty="0" smtClean="0"/>
              <a:t> </a:t>
            </a:r>
            <a:r>
              <a:rPr lang="en-US" dirty="0"/>
              <a:t>Programs (mostly) </a:t>
            </a:r>
            <a:r>
              <a:rPr lang="en-US" dirty="0" smtClean="0"/>
              <a:t>don’t </a:t>
            </a:r>
            <a:r>
              <a:rPr lang="en-US" dirty="0"/>
              <a:t>care about addresses.  </a:t>
            </a:r>
          </a:p>
          <a:p>
            <a:r>
              <a:rPr lang="en-US" b="1" dirty="0" smtClean="0"/>
              <a:t>Portability</a:t>
            </a:r>
            <a:r>
              <a:rPr lang="en-US" dirty="0" smtClean="0"/>
              <a:t> </a:t>
            </a:r>
            <a:r>
              <a:rPr lang="en-US" dirty="0"/>
              <a:t>No memory location is more special than any other.  </a:t>
            </a:r>
            <a:endParaRPr lang="en-US" dirty="0" smtClean="0"/>
          </a:p>
          <a:p>
            <a:r>
              <a:rPr lang="en-US" b="1" dirty="0" smtClean="0"/>
              <a:t>Protection</a:t>
            </a:r>
            <a:r>
              <a:rPr lang="en-US" dirty="0" smtClean="0"/>
              <a:t> </a:t>
            </a:r>
            <a:r>
              <a:rPr lang="en-US" dirty="0"/>
              <a:t>All memory accesses go via the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Management Unit (</a:t>
            </a:r>
            <a:r>
              <a:rPr lang="en-US" dirty="0" smtClean="0"/>
              <a:t>MMU)</a:t>
            </a:r>
          </a:p>
          <a:p>
            <a:r>
              <a:rPr lang="en-US" dirty="0" smtClean="0"/>
              <a:t>Transforms </a:t>
            </a:r>
            <a:r>
              <a:rPr lang="en-US" i="1" dirty="0" smtClean="0"/>
              <a:t>virtual addresses </a:t>
            </a:r>
            <a:r>
              <a:rPr lang="en-US" dirty="0"/>
              <a:t>into </a:t>
            </a:r>
            <a:r>
              <a:rPr lang="en-US" i="1" dirty="0" smtClean="0"/>
              <a:t>physical addresses</a:t>
            </a:r>
          </a:p>
          <a:p>
            <a:r>
              <a:rPr lang="en-US" dirty="0" smtClean="0"/>
              <a:t>Memory </a:t>
            </a:r>
            <a:r>
              <a:rPr lang="en-US" dirty="0"/>
              <a:t>is laid out in </a:t>
            </a:r>
            <a:r>
              <a:rPr lang="en-US" i="1" dirty="0" smtClean="0"/>
              <a:t>pages</a:t>
            </a:r>
            <a:r>
              <a:rPr lang="en-US" dirty="0" smtClean="0"/>
              <a:t> (</a:t>
            </a:r>
            <a:r>
              <a:rPr lang="en-US" dirty="0"/>
              <a:t>4K, 2M, </a:t>
            </a:r>
            <a:r>
              <a:rPr lang="en-US" dirty="0" smtClean="0"/>
              <a:t>1G</a:t>
            </a:r>
            <a:r>
              <a:rPr lang="mr-IN" dirty="0" smtClean="0"/>
              <a:t>…</a:t>
            </a:r>
            <a:r>
              <a:rPr lang="en-US" dirty="0" smtClean="0"/>
              <a:t>)      </a:t>
            </a:r>
          </a:p>
          <a:p>
            <a:r>
              <a:rPr lang="en-US" dirty="0" smtClean="0"/>
              <a:t>Control </a:t>
            </a:r>
            <a:r>
              <a:rPr lang="en-US" dirty="0"/>
              <a:t>available only </a:t>
            </a:r>
            <a:r>
              <a:rPr lang="en-US" dirty="0" smtClean="0"/>
              <a:t>in supervisor mode</a:t>
            </a:r>
          </a:p>
          <a:p>
            <a:r>
              <a:rPr lang="en-US" dirty="0" smtClean="0"/>
              <a:t>Software </a:t>
            </a:r>
            <a:r>
              <a:rPr lang="en-US" dirty="0"/>
              <a:t>handles failures (e.g., permissions) via traps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Translation Look-aside Buffer (TLB</a:t>
            </a:r>
            <a:r>
              <a:rPr lang="en-US" dirty="0" smtClean="0"/>
              <a:t>) </a:t>
            </a:r>
          </a:p>
          <a:p>
            <a:r>
              <a:rPr lang="en-US" dirty="0" smtClean="0"/>
              <a:t>Hardware </a:t>
            </a:r>
            <a:r>
              <a:rPr lang="en-US" dirty="0"/>
              <a:t>cache of entries -- avoid walking </a:t>
            </a:r>
            <a:r>
              <a:rPr lang="en-US" dirty="0" err="1"/>
              <a:t>pagetables</a:t>
            </a:r>
            <a:r>
              <a:rPr lang="en-US" dirty="0"/>
              <a:t>      </a:t>
            </a:r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/>
              <a:t>Addressable Memory (CAM); </a:t>
            </a:r>
            <a:endParaRPr lang="en-US" dirty="0" smtClean="0"/>
          </a:p>
          <a:p>
            <a:pPr lvl="1"/>
            <a:r>
              <a:rPr lang="en-US" dirty="0" smtClean="0"/>
              <a:t>48</a:t>
            </a:r>
            <a:r>
              <a:rPr lang="en-US" dirty="0"/>
              <a:t>? 1024? entries      </a:t>
            </a:r>
            <a:endParaRPr lang="en-US" dirty="0" smtClean="0"/>
          </a:p>
          <a:p>
            <a:r>
              <a:rPr lang="en-US" dirty="0" smtClean="0"/>
              <a:t>TLB </a:t>
            </a:r>
            <a:r>
              <a:rPr lang="en-US" i="1" dirty="0" smtClean="0"/>
              <a:t>tags</a:t>
            </a:r>
            <a:r>
              <a:rPr lang="en-US" dirty="0" smtClean="0"/>
              <a:t>: </a:t>
            </a:r>
            <a:r>
              <a:rPr lang="en-US" dirty="0"/>
              <a:t>entries </a:t>
            </a:r>
            <a:r>
              <a:rPr lang="en-US" dirty="0" smtClean="0"/>
              <a:t> are either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dirty="0"/>
              <a:t>or for a specific process      </a:t>
            </a:r>
            <a:endParaRPr lang="en-US" dirty="0" smtClean="0"/>
          </a:p>
          <a:p>
            <a:r>
              <a:rPr lang="en-US" dirty="0" smtClean="0"/>
              <a:t>Software- </a:t>
            </a:r>
            <a:r>
              <a:rPr lang="en-US" dirty="0"/>
              <a:t>vs. hardware-managed </a:t>
            </a:r>
            <a:r>
              <a:rPr lang="en-US" dirty="0" smtClean="0"/>
              <a:t>TLBs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memory (quick but painful primer)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93" y="1149395"/>
            <a:ext cx="6780615" cy="5206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memory (quick but painful primer)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Memory Management Unit (MMU)</a:t>
            </a:r>
          </a:p>
          <a:p>
            <a:pPr lvl="1"/>
            <a:r>
              <a:rPr lang="en-US" dirty="0" smtClean="0"/>
              <a:t>Transforms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 addresses </a:t>
            </a:r>
            <a:r>
              <a:rPr lang="en-US" dirty="0" smtClean="0"/>
              <a:t>into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physical addresses</a:t>
            </a:r>
          </a:p>
          <a:p>
            <a:pPr lvl="1"/>
            <a:r>
              <a:rPr lang="en-US" dirty="0" smtClean="0"/>
              <a:t>Memory is laid out in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pages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(4K, 2M, 1G,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Control available only to the supervisor (historically)</a:t>
            </a:r>
          </a:p>
          <a:p>
            <a:pPr lvl="1"/>
            <a:r>
              <a:rPr lang="is-IS" dirty="0" smtClean="0"/>
              <a:t>Software handles failures (e.g., permissions) via traps</a:t>
            </a:r>
          </a:p>
          <a:p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Page tables</a:t>
            </a:r>
          </a:p>
          <a:p>
            <a:pPr lvl="1"/>
            <a:r>
              <a:rPr lang="is-IS" dirty="0" smtClean="0"/>
              <a:t>SW-managed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page tables </a:t>
            </a:r>
            <a:r>
              <a:rPr lang="is-IS" dirty="0" smtClean="0"/>
              <a:t>provide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virtual-physical mappings</a:t>
            </a:r>
          </a:p>
          <a:p>
            <a:pPr lvl="1"/>
            <a:r>
              <a:rPr lang="is-IS" dirty="0" smtClean="0"/>
              <a:t>Access permissions, page attributes (e.g., caching), dirty bit</a:t>
            </a:r>
          </a:p>
          <a:p>
            <a:pPr lvl="1"/>
            <a:r>
              <a:rPr lang="is-IS" dirty="0" smtClean="0"/>
              <a:t>Various configurations + traps implement BSS, COW, sharing, ...</a:t>
            </a:r>
          </a:p>
          <a:p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Translation Look-aside Buffer (TLB)</a:t>
            </a:r>
          </a:p>
          <a:p>
            <a:pPr lvl="1"/>
            <a:r>
              <a:rPr lang="is-IS" dirty="0" smtClean="0"/>
              <a:t>Hardware cache of entries – avoid walking pagetables</a:t>
            </a:r>
          </a:p>
          <a:p>
            <a:pPr lvl="1"/>
            <a:r>
              <a:rPr lang="is-IS" dirty="0" smtClean="0"/>
              <a:t>Content A</a:t>
            </a:r>
            <a:r>
              <a:rPr lang="en-US" dirty="0" smtClean="0"/>
              <a:t>d</a:t>
            </a:r>
            <a:r>
              <a:rPr lang="is-IS" dirty="0" smtClean="0"/>
              <a:t>dressable Memory (CAM); 48? 1024? entries</a:t>
            </a:r>
          </a:p>
          <a:p>
            <a:pPr lvl="1"/>
            <a:r>
              <a:rPr lang="is-IS" dirty="0" smtClean="0"/>
              <a:t>TLB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tags</a:t>
            </a:r>
            <a:r>
              <a:rPr lang="is-IS" dirty="0" smtClean="0"/>
              <a:t>: entries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global</a:t>
            </a:r>
            <a:r>
              <a:rPr lang="is-I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s-IS" dirty="0" smtClean="0"/>
              <a:t>or for a specific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address-space ID (ASID)</a:t>
            </a:r>
          </a:p>
          <a:p>
            <a:pPr lvl="1"/>
            <a:r>
              <a:rPr lang="is-IS" dirty="0" smtClean="0"/>
              <a:t>Software- vs. hardware-managed TLBs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back to Virtual Memory (VM)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model’s isolation guarantees incur real expense</a:t>
            </a:r>
          </a:p>
          <a:p>
            <a:r>
              <a:rPr lang="en-US" dirty="0" smtClean="0"/>
              <a:t>The VM subsystem works quite hard to avoid expense</a:t>
            </a:r>
          </a:p>
          <a:p>
            <a:pPr lvl="1"/>
            <a:r>
              <a:rPr lang="en-US" b="1" dirty="0" smtClean="0"/>
              <a:t>Shared memory</a:t>
            </a:r>
            <a:r>
              <a:rPr lang="en-US" dirty="0" smtClean="0"/>
              <a:t>, </a:t>
            </a:r>
            <a:r>
              <a:rPr lang="en-US" b="1" dirty="0" smtClean="0"/>
              <a:t>copy-on-write</a:t>
            </a:r>
            <a:r>
              <a:rPr lang="en-US" dirty="0" smtClean="0"/>
              <a:t>, </a:t>
            </a:r>
            <a:r>
              <a:rPr lang="en-US" b="1" dirty="0" smtClean="0"/>
              <a:t>page flipping</a:t>
            </a:r>
          </a:p>
          <a:p>
            <a:pPr lvl="1"/>
            <a:r>
              <a:rPr lang="en-US" b="1" dirty="0" smtClean="0"/>
              <a:t>Background page zeroing</a:t>
            </a:r>
          </a:p>
          <a:p>
            <a:pPr lvl="1"/>
            <a:r>
              <a:rPr lang="en-US" b="1" dirty="0" err="1" smtClean="0"/>
              <a:t>Superpages</a:t>
            </a:r>
            <a:r>
              <a:rPr lang="en-US" dirty="0" smtClean="0"/>
              <a:t> to improve TLB efficiency</a:t>
            </a:r>
          </a:p>
          <a:p>
            <a:r>
              <a:rPr lang="en-US" dirty="0" smtClean="0"/>
              <a:t>VM avoids work, but also manages memory footprint</a:t>
            </a:r>
          </a:p>
          <a:p>
            <a:pPr lvl="1"/>
            <a:r>
              <a:rPr lang="en-US" dirty="0" smtClean="0"/>
              <a:t>Memory as a </a:t>
            </a:r>
            <a:r>
              <a:rPr lang="en-US" b="1" dirty="0" smtClean="0"/>
              <a:t>cache</a:t>
            </a:r>
            <a:r>
              <a:rPr lang="en-US" dirty="0" smtClean="0"/>
              <a:t> of secondary storage (files, swap)</a:t>
            </a:r>
          </a:p>
          <a:p>
            <a:pPr lvl="1"/>
            <a:r>
              <a:rPr lang="en-US" b="1" dirty="0" smtClean="0"/>
              <a:t>Demand paging </a:t>
            </a:r>
            <a:r>
              <a:rPr lang="en-US" dirty="0" smtClean="0"/>
              <a:t>vs. </a:t>
            </a:r>
            <a:r>
              <a:rPr lang="en-US" b="1" dirty="0" smtClean="0"/>
              <a:t>I/O clustering</a:t>
            </a:r>
          </a:p>
          <a:p>
            <a:pPr lvl="1"/>
            <a:r>
              <a:rPr lang="en-US" dirty="0" smtClean="0"/>
              <a:t>LRU / preemptive swapping to maintain free-page pool</a:t>
            </a:r>
          </a:p>
          <a:p>
            <a:pPr lvl="1"/>
            <a:r>
              <a:rPr lang="en-US" dirty="0" smtClean="0"/>
              <a:t>Recently: </a:t>
            </a:r>
            <a:r>
              <a:rPr lang="en-US" b="1" dirty="0" smtClean="0"/>
              <a:t>memory compression </a:t>
            </a:r>
            <a:r>
              <a:rPr lang="en-US" dirty="0" smtClean="0"/>
              <a:t>and </a:t>
            </a:r>
            <a:r>
              <a:rPr lang="en-US" b="1" dirty="0" smtClean="0"/>
              <a:t>deduplication</a:t>
            </a:r>
            <a:endParaRPr lang="en-US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programmer view of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97" y="1352551"/>
            <a:ext cx="8803006" cy="48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Observing Virtual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Automatic variables</a:t>
            </a:r>
            <a:endParaRPr lang="en-US" dirty="0"/>
          </a:p>
          <a:p>
            <a:r>
              <a:rPr lang="en-US" dirty="0" smtClean="0"/>
              <a:t>Function </a:t>
            </a:r>
            <a:r>
              <a:rPr lang="en-US" dirty="0"/>
              <a:t>call </a:t>
            </a:r>
            <a:r>
              <a:rPr lang="en-US" dirty="0" smtClean="0"/>
              <a:t>frames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Pretty </a:t>
            </a:r>
            <a:r>
              <a:rPr lang="en-US" dirty="0"/>
              <a:t>much everything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L1</a:t>
            </a:r>
            <a:r>
              <a:rPr lang="en-US" dirty="0"/>
              <a:t>, L2, </a:t>
            </a:r>
            <a:r>
              <a:rPr lang="en-US" dirty="0" smtClean="0"/>
              <a:t>L3</a:t>
            </a:r>
            <a:r>
              <a:rPr lang="en-US" dirty="0"/>
              <a:t>, etc.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Illusion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much memory can one process have?  </a:t>
            </a:r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/>
              <a:t>UNIX VM systems built on 32 bit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4,294,967,296 bytes</a:t>
            </a:r>
          </a:p>
          <a:p>
            <a:r>
              <a:rPr lang="en-US" dirty="0" smtClean="0"/>
              <a:t>Modern </a:t>
            </a:r>
            <a:r>
              <a:rPr lang="en-US" dirty="0"/>
              <a:t>systems based on 64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18,446,744,073,709,551,615 bytes</a:t>
            </a:r>
          </a:p>
          <a:p>
            <a:r>
              <a:rPr lang="en-US" dirty="0" smtClean="0"/>
              <a:t>How </a:t>
            </a:r>
            <a:r>
              <a:rPr lang="en-US" dirty="0"/>
              <a:t>does the OS manage this illusion?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</a:t>
            </a:r>
            <a:r>
              <a:rPr lang="en-US" dirty="0"/>
              <a:t>Line  </a:t>
            </a:r>
            <a:endParaRPr lang="en-US" dirty="0" smtClean="0"/>
          </a:p>
          <a:p>
            <a:r>
              <a:rPr lang="en-US" dirty="0" smtClean="0"/>
              <a:t>Core  </a:t>
            </a:r>
          </a:p>
          <a:p>
            <a:r>
              <a:rPr lang="en-US" dirty="0" smtClean="0"/>
              <a:t>Dynamic </a:t>
            </a:r>
            <a:r>
              <a:rPr lang="en-US" dirty="0"/>
              <a:t>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8" y="1582738"/>
            <a:ext cx="4286250" cy="4286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 Close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75" y="1582738"/>
            <a:ext cx="6429375" cy="4286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World Without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Address Space Systems  </a:t>
            </a:r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and Real Time Operating Systems (RTOS) 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still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several on </a:t>
            </a:r>
            <a:r>
              <a:rPr lang="en-US" dirty="0" smtClean="0"/>
              <a:t>Mars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even more in automotive braking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61" y="3485036"/>
            <a:ext cx="3790674" cy="2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52</TotalTime>
  <Words>599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Mangal</vt:lpstr>
      <vt:lpstr>FreeBSDFoundation</vt:lpstr>
      <vt:lpstr>Introduction to Operating Systems</vt:lpstr>
      <vt:lpstr>Review of Processes</vt:lpstr>
      <vt:lpstr>Review of Locking</vt:lpstr>
      <vt:lpstr>Types of Memory</vt:lpstr>
      <vt:lpstr>The Illusion of Memory</vt:lpstr>
      <vt:lpstr>A Brief History of Memory</vt:lpstr>
      <vt:lpstr>Core Memory</vt:lpstr>
      <vt:lpstr>Cores Close Up</vt:lpstr>
      <vt:lpstr>A World Without Virtual Memory</vt:lpstr>
      <vt:lpstr>Advantages of Virtual Memory</vt:lpstr>
      <vt:lpstr>High Level </vt:lpstr>
      <vt:lpstr>Translating Addresses</vt:lpstr>
      <vt:lpstr>Virtual memory (quick but painful primer)</vt:lpstr>
      <vt:lpstr>Virtual memory (quick but painful primer)</vt:lpstr>
      <vt:lpstr>So: back to Virtual Memory (VM)</vt:lpstr>
      <vt:lpstr>Kernel programmer view of VM</vt:lpstr>
      <vt:lpstr>Observing Virtual Memory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11</cp:revision>
  <dcterms:created xsi:type="dcterms:W3CDTF">2017-02-24T09:46:55Z</dcterms:created>
  <dcterms:modified xsi:type="dcterms:W3CDTF">2017-02-24T10:39:16Z</dcterms:modified>
</cp:coreProperties>
</file>