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94" r:id="rId1"/>
  </p:sldMasterIdLst>
  <p:notesMasterIdLst>
    <p:notesMasterId r:id="rId26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1" r:id="rId9"/>
    <p:sldId id="262" r:id="rId10"/>
    <p:sldId id="263" r:id="rId11"/>
    <p:sldId id="264" r:id="rId12"/>
    <p:sldId id="260" r:id="rId13"/>
    <p:sldId id="276" r:id="rId14"/>
    <p:sldId id="269" r:id="rId15"/>
    <p:sldId id="270" r:id="rId16"/>
    <p:sldId id="271" r:id="rId17"/>
    <p:sldId id="275" r:id="rId18"/>
    <p:sldId id="273" r:id="rId19"/>
    <p:sldId id="279" r:id="rId20"/>
    <p:sldId id="281" r:id="rId21"/>
    <p:sldId id="280" r:id="rId22"/>
    <p:sldId id="274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24"/>
    <p:restoredTop sz="94685"/>
  </p:normalViewPr>
  <p:slideViewPr>
    <p:cSldViewPr snapToGrid="0" snapToObjects="1">
      <p:cViewPr>
        <p:scale>
          <a:sx n="120" d="100"/>
          <a:sy n="120" d="100"/>
        </p:scale>
        <p:origin x="312" y="4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Expensive to cross the kernel boundary for time.</a:t>
            </a:r>
          </a:p>
          <a:p>
            <a:pPr lvl="0">
              <a:defRPr sz="1800"/>
            </a:pPr>
            <a:r>
              <a:rPr sz="2200"/>
              <a:t>Using a cached, but slightly less accurate, value may be OK.</a:t>
            </a:r>
          </a:p>
          <a:p>
            <a:pPr lvl="0">
              <a:defRPr sz="1800"/>
            </a:pPr>
            <a:r>
              <a:rPr sz="2200"/>
              <a:t>Tradeoff of speed vs. accuracy</a:t>
            </a:r>
          </a:p>
        </p:txBody>
      </p:sp>
    </p:spTree>
    <p:extLst>
      <p:ext uri="{BB962C8B-B14F-4D97-AF65-F5344CB8AC3E}">
        <p14:creationId xmlns:p14="http://schemas.microsoft.com/office/powerpoint/2010/main" val="93861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F977-F615-524C-A6D9-2C46D1FD12A6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6C93-1BD6-EA45-BF14-F7F81B9EE764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A501-C4F0-4D44-B08D-07E21878F57F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8434659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7221-95F1-A547-955D-7B046F2E09F0}" type="datetime1">
              <a:rPr lang="en-US" smtClean="0"/>
              <a:t>2/14/17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C2E0-6A56-CF4B-AF8A-0D3E9740C2A0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2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3B1D-1294-5C40-8941-A41867FA5104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36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64053"/>
            <a:ext cx="4937760" cy="4208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68762"/>
            <a:ext cx="4937760" cy="3991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64053"/>
            <a:ext cx="4937760" cy="4208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68762"/>
            <a:ext cx="4937760" cy="3991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9037-4653-634A-8C7E-33C2E296917B}" type="datetime1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02CB-773A-6147-ACF5-12C4359768FD}" type="datetime1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F1B2-365A-1648-8A26-720D6DAEA9A9}" type="datetime1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CCAC93-2951-9A46-8E99-6B75F2EBF316}" type="datetime1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F970-EC0F-4241-8773-DDB337706B02}" type="datetime1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3713B524-A21C-AE4D-9B36-5B3D1EDF76BB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  <p:pic>
        <p:nvPicPr>
          <p:cNvPr id="13" name="Picture 12" descr="FREEBSDF_Logo_Pos_CMYK.pdf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4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THrough</a:t>
            </a:r>
            <a:r>
              <a:rPr lang="en-US" dirty="0"/>
              <a:t> tracing, analysis and </a:t>
            </a:r>
            <a:r>
              <a:rPr lang="en-US" dirty="0" smtClean="0"/>
              <a:t>experimentation</a:t>
            </a:r>
          </a:p>
          <a:p>
            <a:r>
              <a:rPr lang="en-US" dirty="0"/>
              <a:t>George </a:t>
            </a:r>
            <a:r>
              <a:rPr lang="en-US" dirty="0" smtClean="0"/>
              <a:t>Neville-Neil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 trap!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2D93-07FE-1B40-B6F1-F8AD65299FF6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5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Dependent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7C64-5B79-A943-A4C7-EC0455F1C2C5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67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F6E2-8DD3-E743-856A-641D1E7059C1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1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Computers, Time and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of Day</a:t>
            </a:r>
          </a:p>
          <a:p>
            <a:pPr lvl="1"/>
            <a:r>
              <a:rPr lang="en-US" dirty="0" smtClean="0"/>
              <a:t>When did this happen?</a:t>
            </a:r>
          </a:p>
          <a:p>
            <a:r>
              <a:rPr lang="en-US" dirty="0" smtClean="0"/>
              <a:t>Length of Time</a:t>
            </a:r>
          </a:p>
          <a:p>
            <a:pPr lvl="1"/>
            <a:r>
              <a:rPr lang="en-US" dirty="0" smtClean="0"/>
              <a:t>Interval time</a:t>
            </a:r>
          </a:p>
          <a:p>
            <a:pPr lvl="1"/>
            <a:r>
              <a:rPr lang="en-US" dirty="0" smtClean="0"/>
              <a:t>How long did this take?</a:t>
            </a:r>
          </a:p>
          <a:p>
            <a:pPr lvl="1"/>
            <a:r>
              <a:rPr lang="en-US" dirty="0" smtClean="0"/>
              <a:t>Let me know when X time has passed</a:t>
            </a:r>
          </a:p>
          <a:p>
            <a:r>
              <a:rPr lang="en-US" dirty="0" smtClean="0"/>
              <a:t>Order of operations</a:t>
            </a:r>
          </a:p>
          <a:p>
            <a:pPr lvl="1"/>
            <a:r>
              <a:rPr lang="en-US" dirty="0" smtClean="0"/>
              <a:t>A happens before B</a:t>
            </a:r>
          </a:p>
          <a:p>
            <a:pPr lvl="1"/>
            <a:r>
              <a:rPr lang="en-US" dirty="0" err="1" smtClean="0"/>
              <a:t>Lamport</a:t>
            </a:r>
            <a:r>
              <a:rPr lang="en-US" dirty="0" smtClean="0"/>
              <a:t> 1978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7221-95F1-A547-955D-7B046F2E09F0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0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Kernel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Drives the everything forwards in time</a:t>
            </a:r>
          </a:p>
          <a:p>
            <a:r>
              <a:rPr lang="en-US" dirty="0" smtClean="0"/>
              <a:t>Ticks at 1KHz</a:t>
            </a:r>
          </a:p>
          <a:p>
            <a:r>
              <a:rPr lang="en-US" dirty="0" smtClean="0"/>
              <a:t>Derived from the hardware</a:t>
            </a:r>
          </a:p>
          <a:p>
            <a:pPr lvl="1"/>
            <a:r>
              <a:rPr lang="en-US" dirty="0" smtClean="0"/>
              <a:t>Also hardware dependent</a:t>
            </a:r>
          </a:p>
          <a:p>
            <a:pPr lvl="1"/>
            <a:r>
              <a:rPr lang="en-US" dirty="0" smtClean="0"/>
              <a:t>Every clock is different</a:t>
            </a:r>
          </a:p>
          <a:p>
            <a:pPr lvl="1"/>
            <a:r>
              <a:rPr lang="en-US" dirty="0" smtClean="0"/>
              <a:t>There may be several potential clock sources</a:t>
            </a:r>
          </a:p>
          <a:p>
            <a:r>
              <a:rPr lang="en-US" dirty="0" smtClean="0"/>
              <a:t>Nearly everything depends on the clock</a:t>
            </a:r>
          </a:p>
          <a:p>
            <a:r>
              <a:rPr lang="en-US" dirty="0" smtClean="0"/>
              <a:t>One of the first things that is setup by the kernel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7221-95F1-A547-955D-7B046F2E09F0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41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the clock 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computer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7221-95F1-A547-955D-7B046F2E09F0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1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Getting and Setting the Time of Day</a:t>
            </a:r>
            <a:endParaRPr lang="en-US" dirty="0"/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 err="1"/>
              <a:t>gettimeofday</a:t>
            </a:r>
            <a:r>
              <a:rPr lang="en-US" dirty="0"/>
              <a:t>(2)</a:t>
            </a:r>
          </a:p>
          <a:p>
            <a:pPr lvl="1"/>
            <a:r>
              <a:rPr lang="en-US" dirty="0"/>
              <a:t>Traditional</a:t>
            </a:r>
          </a:p>
          <a:p>
            <a:pPr lvl="0"/>
            <a:r>
              <a:rPr lang="en-US" dirty="0" err="1"/>
              <a:t>clock_gettime</a:t>
            </a:r>
            <a:r>
              <a:rPr lang="en-US" dirty="0"/>
              <a:t>(2)</a:t>
            </a:r>
          </a:p>
          <a:p>
            <a:pPr lvl="1"/>
            <a:r>
              <a:rPr lang="en-US" dirty="0"/>
              <a:t>Finer grained controls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adjtime</a:t>
            </a:r>
            <a:r>
              <a:rPr lang="en-US" dirty="0" smtClean="0"/>
              <a:t>(2)</a:t>
            </a:r>
          </a:p>
          <a:p>
            <a:pPr lvl="1"/>
            <a:r>
              <a:rPr lang="en-US" dirty="0" smtClean="0"/>
              <a:t>Traditional</a:t>
            </a:r>
          </a:p>
          <a:p>
            <a:r>
              <a:rPr lang="en-US" dirty="0" err="1" smtClean="0"/>
              <a:t>ntp_adjtime</a:t>
            </a:r>
            <a:r>
              <a:rPr lang="en-US" dirty="0" smtClean="0"/>
              <a:t>(2)</a:t>
            </a:r>
          </a:p>
          <a:p>
            <a:pPr lvl="1"/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67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set the time?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can set the time?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9037-4653-634A-8C7E-33C2E296917B}" type="datetime1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90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Tracking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/>
              <a:t>Managing scarce resources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 smtClean="0"/>
              <a:t>Memory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 smtClean="0"/>
              <a:t>CPU Time (Processing)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 smtClean="0"/>
              <a:t>Disk Space (Storage)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 smtClean="0"/>
              <a:t>Bandwidth (Communication)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/>
              <a:t>Used to be a charge to your department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/>
              <a:t>Security implications?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9579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Processes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operating system is a collection of programs</a:t>
            </a:r>
          </a:p>
          <a:p>
            <a:r>
              <a:rPr lang="en-US" dirty="0" smtClean="0"/>
              <a:t>Bookkeeping</a:t>
            </a:r>
          </a:p>
          <a:p>
            <a:r>
              <a:rPr lang="en-US" dirty="0" smtClean="0"/>
              <a:t>Cleanup</a:t>
            </a:r>
          </a:p>
          <a:p>
            <a:r>
              <a:rPr lang="en-US" dirty="0" smtClean="0"/>
              <a:t>Resource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772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Processes</a:t>
            </a:r>
          </a:p>
          <a:p>
            <a:r>
              <a:rPr lang="en-US" dirty="0" smtClean="0"/>
              <a:t>System Call Interface</a:t>
            </a:r>
          </a:p>
          <a:p>
            <a:r>
              <a:rPr lang="en-US" dirty="0" smtClean="0"/>
              <a:t>Traps and Interrupts</a:t>
            </a:r>
          </a:p>
          <a:p>
            <a:r>
              <a:rPr lang="en-US" dirty="0" smtClean="0"/>
              <a:t>Memory Management</a:t>
            </a:r>
          </a:p>
          <a:p>
            <a:r>
              <a:rPr lang="en-US" dirty="0" smtClean="0"/>
              <a:t>Timing Services</a:t>
            </a:r>
          </a:p>
          <a:p>
            <a:r>
              <a:rPr lang="en-US" dirty="0" smtClean="0"/>
              <a:t>Resource Usage and Limits</a:t>
            </a:r>
          </a:p>
          <a:p>
            <a:r>
              <a:rPr lang="en-US" dirty="0" smtClean="0"/>
              <a:t>Tracing</a:t>
            </a:r>
          </a:p>
          <a:p>
            <a:pPr lvl="1"/>
            <a:r>
              <a:rPr lang="en-US" dirty="0" smtClean="0"/>
              <a:t>Which we’ll discuss at length in the next section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5883-78DF-6843-8ADC-5371C1884CF2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78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Processes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72566"/>
              </p:ext>
            </p:extLst>
          </p:nvPr>
        </p:nvGraphicFramePr>
        <p:xfrm>
          <a:off x="2062480" y="1622252"/>
          <a:ext cx="81280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sub-system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bufdaemon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buffer management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crypto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cryptographic services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system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runs when nothing else is running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interrup</a:t>
                      </a:r>
                      <a:r>
                        <a:rPr lang="en-US" baseline="0" dirty="0" smtClean="0"/>
                        <a:t> handlers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moves</a:t>
                      </a:r>
                      <a:r>
                        <a:rPr lang="en-US" baseline="0" dirty="0" smtClean="0"/>
                        <a:t> data from memory to storage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vmdaemon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moves processes to storage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vnlru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system management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0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295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limited?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Maximum amount of CPU time that can be accumulated</a:t>
            </a:r>
          </a:p>
          <a:p>
            <a:pPr marL="0" indent="0">
              <a:buNone/>
            </a:pPr>
            <a:r>
              <a:rPr lang="en-US" dirty="0" smtClean="0"/>
              <a:t>Maximum bytes that a process can request be locked into memory</a:t>
            </a:r>
          </a:p>
          <a:p>
            <a:pPr marL="0" indent="0">
              <a:buNone/>
            </a:pPr>
            <a:r>
              <a:rPr lang="en-US" dirty="0" smtClean="0"/>
              <a:t>Maximum size of a process’s data segment</a:t>
            </a:r>
          </a:p>
          <a:p>
            <a:pPr marL="0" indent="0">
              <a:buNone/>
            </a:pPr>
            <a:r>
              <a:rPr lang="en-US" dirty="0" smtClean="0"/>
              <a:t>Maximum size of a process’s stack segment</a:t>
            </a:r>
          </a:p>
          <a:p>
            <a:pPr marL="0" indent="0">
              <a:buNone/>
            </a:pPr>
            <a:r>
              <a:rPr lang="en-US" dirty="0" smtClean="0"/>
              <a:t>Maximum amount of private physical memory a process may have</a:t>
            </a:r>
          </a:p>
          <a:p>
            <a:pPr marL="0" indent="0">
              <a:buNone/>
            </a:pPr>
            <a:r>
              <a:rPr lang="en-US" dirty="0" smtClean="0"/>
              <a:t>Maximum amount of private or shared physical memory</a:t>
            </a:r>
          </a:p>
          <a:p>
            <a:pPr marL="0" indent="0">
              <a:buNone/>
            </a:pPr>
            <a:r>
              <a:rPr lang="en-US" dirty="0" smtClean="0"/>
              <a:t>Maximum amount of physical memory that a process may have dedicated to socket buffers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Maximum size of a file that can be created by a process</a:t>
            </a:r>
          </a:p>
          <a:p>
            <a:r>
              <a:rPr lang="en-US" dirty="0" smtClean="0"/>
              <a:t>Maximum size of a core file that can be created by a process</a:t>
            </a:r>
          </a:p>
          <a:p>
            <a:r>
              <a:rPr lang="en-US" dirty="0" smtClean="0"/>
              <a:t>Maximum number of simultaneous open files for a process</a:t>
            </a:r>
          </a:p>
          <a:p>
            <a:r>
              <a:rPr lang="en-US" dirty="0" smtClean="0"/>
              <a:t>Maximum number of simultaneous processes allowed to a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48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Limit Discussion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3B1D-1294-5C40-8941-A41867FA5104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8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02CB-773A-6147-ACF5-12C4359768FD}" type="datetime1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0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Operating System’s API</a:t>
            </a:r>
          </a:p>
          <a:p>
            <a:r>
              <a:rPr lang="en-US" dirty="0" smtClean="0"/>
              <a:t>Partially defined by POSIX</a:t>
            </a:r>
          </a:p>
          <a:p>
            <a:r>
              <a:rPr lang="en-US" dirty="0" smtClean="0"/>
              <a:t>Requests for service</a:t>
            </a:r>
          </a:p>
          <a:p>
            <a:r>
              <a:rPr lang="en-US" dirty="0" smtClean="0"/>
              <a:t>Mostly synchronous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C0006-7105-1E42-8E5E-ECC2AEB9F592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5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 processes request kernel services via </a:t>
            </a:r>
            <a:r>
              <a:rPr lang="en-US" b="1" dirty="0" smtClean="0"/>
              <a:t>system calls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Traps</a:t>
            </a:r>
            <a:r>
              <a:rPr lang="en-US" dirty="0" smtClean="0"/>
              <a:t> that model </a:t>
            </a:r>
            <a:r>
              <a:rPr lang="en-US" b="1" dirty="0" smtClean="0"/>
              <a:t>function-call semantics</a:t>
            </a:r>
            <a:endParaRPr lang="en-US" dirty="0"/>
          </a:p>
          <a:p>
            <a:pPr lvl="1"/>
            <a:r>
              <a:rPr lang="en-US" dirty="0" smtClean="0"/>
              <a:t>E.g.:</a:t>
            </a:r>
          </a:p>
          <a:p>
            <a:pPr lvl="2"/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open()</a:t>
            </a:r>
            <a:r>
              <a:rPr lang="en-US" dirty="0" smtClean="0"/>
              <a:t> opens a file and returns a file descriptor</a:t>
            </a:r>
          </a:p>
          <a:p>
            <a:pPr lvl="2"/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fork()</a:t>
            </a:r>
            <a:r>
              <a:rPr lang="en-US" dirty="0" smtClean="0"/>
              <a:t> creates a new process</a:t>
            </a:r>
          </a:p>
          <a:p>
            <a:r>
              <a:rPr lang="en-US" dirty="0" smtClean="0"/>
              <a:t>System calls appear to be library functions (e.g.,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libc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Function triggers trap to transfer control to the kernel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System-call arguments copied into kernel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Kernel implements service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System-call return values copied out of kernel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Kernel returns from trap to next user instruction</a:t>
            </a:r>
            <a:endParaRPr lang="en-US" dirty="0"/>
          </a:p>
          <a:p>
            <a:r>
              <a:rPr lang="en-US" dirty="0" smtClean="0"/>
              <a:t>Some quirks relative to normal APIs; e.g.,</a:t>
            </a:r>
          </a:p>
          <a:p>
            <a:pPr lvl="1"/>
            <a:r>
              <a:rPr lang="en-US" dirty="0" smtClean="0"/>
              <a:t>C return values via normal ABI calling convention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... </a:t>
            </a:r>
            <a:r>
              <a:rPr lang="en-US" dirty="0" smtClean="0"/>
              <a:t>B</a:t>
            </a:r>
            <a:r>
              <a:rPr lang="is-IS" dirty="0" smtClean="0"/>
              <a:t>ut also per-thread </a:t>
            </a:r>
            <a:r>
              <a:rPr lang="is-IS" dirty="0" smtClean="0">
                <a:latin typeface="Source Code Pro" charset="0"/>
                <a:ea typeface="Source Code Pro" charset="0"/>
                <a:cs typeface="Source Code Pro" charset="0"/>
              </a:rPr>
              <a:t>errno</a:t>
            </a:r>
            <a:r>
              <a:rPr lang="is-IS" dirty="0" smtClean="0"/>
              <a:t> to report error conditions</a:t>
            </a:r>
          </a:p>
          <a:p>
            <a:pPr lvl="1"/>
            <a:r>
              <a:rPr lang="is-IS" dirty="0" smtClean="0"/>
              <a:t>... </a:t>
            </a:r>
            <a:r>
              <a:rPr lang="is-IS" dirty="0" smtClean="0">
                <a:latin typeface="Source Code Pro" charset="0"/>
                <a:ea typeface="Source Code Pro" charset="0"/>
                <a:cs typeface="Source Code Pro" charset="0"/>
              </a:rPr>
              <a:t>EINTR</a:t>
            </a:r>
            <a:r>
              <a:rPr lang="is-IS" dirty="0" smtClean="0"/>
              <a:t>: for some calls, work got interrupted, try again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830-6FA2-6F46-92F5-52ED2345815E}" type="datetime1">
              <a:rPr lang="en-US" smtClean="0"/>
              <a:t>2/14/17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1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System-call synchrony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 err="1"/>
              <a:t>syscalls</a:t>
            </a:r>
            <a:r>
              <a:rPr lang="en-US" dirty="0"/>
              <a:t> behave like </a:t>
            </a:r>
            <a:r>
              <a:rPr lang="en-US" b="1" dirty="0" smtClean="0"/>
              <a:t>synchronous</a:t>
            </a:r>
            <a:r>
              <a:rPr lang="en-US" dirty="0" smtClean="0"/>
              <a:t> C functions</a:t>
            </a:r>
            <a:endParaRPr lang="en-US" i="1" dirty="0"/>
          </a:p>
          <a:p>
            <a:pPr lvl="1"/>
            <a:r>
              <a:rPr lang="en-US" dirty="0"/>
              <a:t>Calls with arguments </a:t>
            </a:r>
            <a:r>
              <a:rPr lang="en-US" dirty="0" smtClean="0"/>
              <a:t>(</a:t>
            </a:r>
            <a:r>
              <a:rPr lang="en-US" b="1" dirty="0" smtClean="0"/>
              <a:t>by value </a:t>
            </a:r>
            <a:r>
              <a:rPr lang="en-US" dirty="0" smtClean="0"/>
              <a:t>or </a:t>
            </a:r>
            <a:r>
              <a:rPr lang="en-US" b="1" dirty="0"/>
              <a:t>by reference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 values (an </a:t>
            </a:r>
            <a:r>
              <a:rPr lang="en-US" dirty="0" smtClean="0"/>
              <a:t>integer/pointer or by </a:t>
            </a:r>
            <a:r>
              <a:rPr lang="en-US" dirty="0"/>
              <a:t>reference)</a:t>
            </a:r>
          </a:p>
          <a:p>
            <a:pPr lvl="1"/>
            <a:r>
              <a:rPr lang="en-US" dirty="0"/>
              <a:t>When the caller regains control, the work is </a:t>
            </a:r>
            <a:r>
              <a:rPr lang="en-US" dirty="0" smtClean="0"/>
              <a:t>complete</a:t>
            </a:r>
          </a:p>
          <a:p>
            <a:pPr lvl="1"/>
            <a:r>
              <a:rPr lang="en-US" dirty="0" smtClean="0"/>
              <a:t>E.g.:</a:t>
            </a:r>
            <a:endParaRPr lang="en-US" dirty="0"/>
          </a:p>
          <a:p>
            <a:pPr lvl="2"/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getpid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/>
              <a:t> retrieves the </a:t>
            </a:r>
            <a:r>
              <a:rPr lang="en-US" b="1" dirty="0"/>
              <a:t>process ID</a:t>
            </a:r>
            <a:r>
              <a:rPr lang="en-US" i="1" dirty="0"/>
              <a:t> </a:t>
            </a:r>
            <a:r>
              <a:rPr lang="en-US" dirty="0"/>
              <a:t>via a return value</a:t>
            </a:r>
          </a:p>
          <a:p>
            <a:pPr lvl="2"/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read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/>
              <a:t> reads data from a file: on return, data in </a:t>
            </a:r>
            <a:r>
              <a:rPr lang="en-US" dirty="0" smtClean="0"/>
              <a:t>buffer</a:t>
            </a:r>
            <a:endParaRPr lang="en-US" dirty="0"/>
          </a:p>
          <a:p>
            <a:r>
              <a:rPr lang="en-US" dirty="0" smtClean="0"/>
              <a:t>Some </a:t>
            </a:r>
            <a:r>
              <a:rPr lang="en-US" dirty="0" err="1" smtClean="0"/>
              <a:t>syscalls</a:t>
            </a:r>
            <a:r>
              <a:rPr lang="en-US" dirty="0" smtClean="0"/>
              <a:t> manipulate </a:t>
            </a:r>
            <a:r>
              <a:rPr lang="en-US" b="1" dirty="0" smtClean="0"/>
              <a:t>control flow </a:t>
            </a:r>
            <a:r>
              <a:rPr lang="en-US" dirty="0" smtClean="0"/>
              <a:t>or </a:t>
            </a:r>
            <a:r>
              <a:rPr lang="en-US" b="1" dirty="0" smtClean="0"/>
              <a:t>process thread/life cycle</a:t>
            </a:r>
            <a:r>
              <a:rPr lang="en-US" dirty="0" smtClean="0"/>
              <a:t>; e.g.:</a:t>
            </a:r>
          </a:p>
          <a:p>
            <a:pPr lvl="1"/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_exit()</a:t>
            </a:r>
            <a:r>
              <a:rPr lang="en-US" dirty="0" smtClean="0"/>
              <a:t> never returns</a:t>
            </a:r>
          </a:p>
          <a:p>
            <a:pPr lvl="1"/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fork()</a:t>
            </a:r>
            <a:r>
              <a:rPr lang="en-US" dirty="0" smtClean="0"/>
              <a:t> returns </a:t>
            </a:r>
            <a:r>
              <a:rPr lang="is-IS" dirty="0" smtClean="0"/>
              <a:t>… twice</a:t>
            </a:r>
          </a:p>
          <a:p>
            <a:pPr lvl="1"/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pthread</a:t>
            </a:r>
            <a:r>
              <a:rPr lang="is-IS" dirty="0" smtClean="0">
                <a:latin typeface="Source Code Pro" charset="0"/>
                <a:ea typeface="Source Code Pro" charset="0"/>
                <a:cs typeface="Source Code Pro" charset="0"/>
              </a:rPr>
              <a:t>_create()</a:t>
            </a:r>
            <a:r>
              <a:rPr lang="is-IS" dirty="0" smtClean="0"/>
              <a:t> creates a new thread</a:t>
            </a:r>
          </a:p>
          <a:p>
            <a:pPr lvl="1"/>
            <a:r>
              <a:rPr lang="is-IS" dirty="0" smtClean="0">
                <a:latin typeface="Source Code Pro" charset="0"/>
                <a:ea typeface="Source Code Pro" charset="0"/>
                <a:cs typeface="Source Code Pro" charset="0"/>
              </a:rPr>
              <a:t>setucontext() </a:t>
            </a:r>
            <a:r>
              <a:rPr lang="is-IS" dirty="0" smtClean="0"/>
              <a:t>manipulates thread state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EE9D-2CAB-794A-AAAD-728FC8283A98}" type="datetime1">
              <a:rPr lang="en-US" smtClean="0"/>
              <a:t>2/14/17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6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System-call asynchrony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ynchronous calls can perform </a:t>
            </a:r>
            <a:r>
              <a:rPr lang="en-US" b="1" dirty="0" smtClean="0"/>
              <a:t>asynchronous</a:t>
            </a:r>
            <a:r>
              <a:rPr lang="en-US" dirty="0" smtClean="0"/>
              <a:t> work</a:t>
            </a:r>
          </a:p>
          <a:p>
            <a:pPr lvl="1"/>
            <a:r>
              <a:rPr lang="en-US" dirty="0" smtClean="0"/>
              <a:t>Some types of work may not be complete on return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: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lvl="2"/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write()</a:t>
            </a:r>
            <a:r>
              <a:rPr lang="en-US" dirty="0" smtClean="0"/>
              <a:t> writes data to a file .. to disk eventually .. maybe</a:t>
            </a:r>
          </a:p>
          <a:p>
            <a:pPr lvl="2"/>
            <a:r>
              <a:rPr lang="en-US" dirty="0" smtClean="0"/>
              <a:t>Caller can re-use buffer immediately (</a:t>
            </a:r>
            <a:r>
              <a:rPr lang="en-US" b="1" dirty="0" smtClean="0"/>
              <a:t>copy semantics</a:t>
            </a:r>
            <a:r>
              <a:rPr lang="en-US" dirty="0" smtClean="0"/>
              <a:t>)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lvl="2"/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mmap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 smtClean="0"/>
              <a:t> maps a file but doesn’t load data</a:t>
            </a:r>
          </a:p>
          <a:p>
            <a:pPr lvl="2"/>
            <a:r>
              <a:rPr lang="en-US" dirty="0" smtClean="0"/>
              <a:t>Caller traps on access, triggering I/O (</a:t>
            </a:r>
            <a:r>
              <a:rPr lang="en-US" b="1" dirty="0" smtClean="0"/>
              <a:t>demand paging)</a:t>
            </a:r>
          </a:p>
          <a:p>
            <a:pPr lvl="1"/>
            <a:r>
              <a:rPr lang="en-US" dirty="0" smtClean="0"/>
              <a:t>Copy semantics mean that user program can be unaware of asynchrony (</a:t>
            </a:r>
            <a:r>
              <a:rPr lang="is-IS" dirty="0" smtClean="0"/>
              <a:t>… sort of)</a:t>
            </a:r>
            <a:endParaRPr lang="en-US" dirty="0"/>
          </a:p>
          <a:p>
            <a:r>
              <a:rPr lang="en-US" dirty="0" smtClean="0"/>
              <a:t>Some </a:t>
            </a:r>
            <a:r>
              <a:rPr lang="en-US" dirty="0" err="1" smtClean="0"/>
              <a:t>syscalls</a:t>
            </a:r>
            <a:r>
              <a:rPr lang="en-US" dirty="0" smtClean="0"/>
              <a:t> are explicitly asynchronous</a:t>
            </a:r>
          </a:p>
          <a:p>
            <a:pPr lvl="1"/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aio_write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 smtClean="0"/>
              <a:t> requests an asynchronous write</a:t>
            </a:r>
          </a:p>
          <a:p>
            <a:pPr lvl="1"/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aio_return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aio_error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 smtClean="0"/>
              <a:t> collect results later</a:t>
            </a:r>
          </a:p>
          <a:p>
            <a:pPr lvl="1"/>
            <a:r>
              <a:rPr lang="en-US" dirty="0" smtClean="0"/>
              <a:t>Caller must wait to re-use buffer (</a:t>
            </a:r>
            <a:r>
              <a:rPr lang="en-US" b="1" dirty="0" smtClean="0"/>
              <a:t>shared semantics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C5CD-FD55-1943-AF2F-C2C18CF7D063}" type="datetime1">
              <a:rPr lang="en-US" smtClean="0"/>
              <a:t>2/14/17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4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System-call invocation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1" y="1352551"/>
            <a:ext cx="3460777" cy="5003800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876926" y="1352551"/>
            <a:ext cx="4162425" cy="50038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libc</a:t>
            </a:r>
            <a:r>
              <a:rPr lang="en-US" dirty="0" smtClean="0"/>
              <a:t> system-call stubs provide linkable symbols</a:t>
            </a:r>
          </a:p>
          <a:p>
            <a:r>
              <a:rPr lang="en-US" dirty="0"/>
              <a:t>I</a:t>
            </a:r>
            <a:r>
              <a:rPr lang="en-US" dirty="0" smtClean="0"/>
              <a:t>nline system-call instructions or dynamic implementations</a:t>
            </a:r>
          </a:p>
          <a:p>
            <a:pPr lvl="1"/>
            <a:r>
              <a:rPr lang="en-US" dirty="0" smtClean="0"/>
              <a:t>Linux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vdso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lang="en-US" dirty="0" smtClean="0"/>
              <a:t>Xen </a:t>
            </a:r>
            <a:r>
              <a:rPr lang="en-US" b="1" dirty="0" err="1" smtClean="0"/>
              <a:t>hypercall</a:t>
            </a:r>
            <a:r>
              <a:rPr lang="en-US" b="1" dirty="0" smtClean="0"/>
              <a:t> page</a:t>
            </a:r>
          </a:p>
          <a:p>
            <a:r>
              <a:rPr lang="en-US" b="1" dirty="0"/>
              <a:t>M</a:t>
            </a:r>
            <a:r>
              <a:rPr lang="en-US" b="1" dirty="0" smtClean="0"/>
              <a:t>achine-dependent trap vector</a:t>
            </a:r>
          </a:p>
          <a:p>
            <a:r>
              <a:rPr lang="en-US" b="1" dirty="0" smtClean="0"/>
              <a:t>Machine-independent </a:t>
            </a:r>
            <a:r>
              <a:rPr lang="en-US" dirty="0" smtClean="0"/>
              <a:t>function</a:t>
            </a:r>
            <a:r>
              <a:rPr lang="en-US" b="1" dirty="0" smtClean="0"/>
              <a:t> 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syscall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endParaRPr lang="en-US" dirty="0" smtClean="0"/>
          </a:p>
          <a:p>
            <a:pPr lvl="1"/>
            <a:r>
              <a:rPr lang="en-US" dirty="0" smtClean="0"/>
              <a:t>Prologue (e.g., breakpoints, tracing)</a:t>
            </a:r>
          </a:p>
          <a:p>
            <a:pPr lvl="1"/>
            <a:r>
              <a:rPr lang="en-US" dirty="0" smtClean="0"/>
              <a:t>Actual service invoked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pilogue (e.g., tracing, signal delivery)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77C3-B9D2-1444-80EE-9F36EF754064}" type="datetime1">
              <a:rPr lang="en-US" smtClean="0"/>
              <a:t>2/14/17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close()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B557-3419-484A-8754-ACE5FA5F372A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read()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get into the kernel?</a:t>
            </a:r>
          </a:p>
          <a:p>
            <a:r>
              <a:rPr lang="en-US" dirty="0" smtClean="0"/>
              <a:t>How do we get out of the kernel?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722-6D52-F848-8DF6-96E061F4DC0F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88803"/>
      </p:ext>
    </p:extLst>
  </p:cSld>
  <p:clrMapOvr>
    <a:masterClrMapping/>
  </p:clrMapOvr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eBSDFoundation" id="{7A57A405-F67A-8C4A-969C-4FE43956E1DF}" vid="{F50254DD-EAD6-E044-9BA6-27263CE2B7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FreeBSDFoundation</Template>
  <TotalTime>1797</TotalTime>
  <Words>937</Words>
  <Application>Microsoft Macintosh PowerPoint</Application>
  <PresentationFormat>Widescreen</PresentationFormat>
  <Paragraphs>216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Gill Sans MT</vt:lpstr>
      <vt:lpstr>Source Code Pro</vt:lpstr>
      <vt:lpstr>Arial</vt:lpstr>
      <vt:lpstr>FreeBSDFoundation</vt:lpstr>
      <vt:lpstr>Introduction to Operating Systems</vt:lpstr>
      <vt:lpstr>Kernel Services</vt:lpstr>
      <vt:lpstr>System Calls</vt:lpstr>
      <vt:lpstr>System calls</vt:lpstr>
      <vt:lpstr>System-call synchrony</vt:lpstr>
      <vt:lpstr>System-call asynchrony</vt:lpstr>
      <vt:lpstr>System-call invocation</vt:lpstr>
      <vt:lpstr>Reading a File</vt:lpstr>
      <vt:lpstr>Looking at read()</vt:lpstr>
      <vt:lpstr>It’s a trap!</vt:lpstr>
      <vt:lpstr>Machine Dependent Code</vt:lpstr>
      <vt:lpstr>Return Values</vt:lpstr>
      <vt:lpstr>Computers, Time and Operating Systems</vt:lpstr>
      <vt:lpstr>The Kernel Clock</vt:lpstr>
      <vt:lpstr>Where does the clock come from?</vt:lpstr>
      <vt:lpstr>Getting and Setting the Time of Day</vt:lpstr>
      <vt:lpstr>Why do we set the time?</vt:lpstr>
      <vt:lpstr>Resource Tracking</vt:lpstr>
      <vt:lpstr>System Processes</vt:lpstr>
      <vt:lpstr>Kernel Processes</vt:lpstr>
      <vt:lpstr>PowerPoint Presentation</vt:lpstr>
      <vt:lpstr>What is limited?</vt:lpstr>
      <vt:lpstr>Resource Limit Discussion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creator>George Neville-Neil</dc:creator>
  <cp:lastModifiedBy>George Neville-Neil</cp:lastModifiedBy>
  <cp:revision>27</cp:revision>
  <dcterms:created xsi:type="dcterms:W3CDTF">2017-02-03T03:35:14Z</dcterms:created>
  <dcterms:modified xsi:type="dcterms:W3CDTF">2017-02-15T01:42:05Z</dcterms:modified>
</cp:coreProperties>
</file>