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80" r:id="rId9"/>
    <p:sldId id="263" r:id="rId10"/>
    <p:sldId id="274" r:id="rId11"/>
    <p:sldId id="275" r:id="rId12"/>
    <p:sldId id="276" r:id="rId13"/>
    <p:sldId id="277" r:id="rId14"/>
    <p:sldId id="261" r:id="rId15"/>
    <p:sldId id="264" r:id="rId16"/>
    <p:sldId id="265" r:id="rId17"/>
    <p:sldId id="266" r:id="rId18"/>
    <p:sldId id="267" r:id="rId19"/>
    <p:sldId id="268" r:id="rId20"/>
    <p:sldId id="278" r:id="rId21"/>
    <p:sldId id="269" r:id="rId22"/>
    <p:sldId id="270" r:id="rId23"/>
    <p:sldId id="273" r:id="rId24"/>
    <p:sldId id="27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1"/>
    <p:restoredTop sz="94685"/>
  </p:normalViewPr>
  <p:slideViewPr>
    <p:cSldViewPr snapToGrid="0" snapToObjects="1">
      <p:cViewPr>
        <p:scale>
          <a:sx n="120" d="100"/>
          <a:sy n="120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B7E-21CE-D349-A2E0-D36B93C053F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DC6B-D1F9-634E-A5EF-6DDA43A2814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85E-CF27-E64A-A5C9-FB713863B68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2F3-EAE9-2146-AF9C-7D8CC1999F93}" type="datetime1">
              <a:rPr lang="en-US" smtClean="0"/>
              <a:t>2/14/17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4C3F-6099-984C-B728-404140669C78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FB6-2F3B-4D41-9A85-B13394427D9F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AEB7-96C8-6147-93CC-898DDFC9B262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5C7E-CB24-A44A-842F-46C8ABB35E70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51EC-A565-6342-9F35-6BAABAB4AE9C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59FCB-9360-7C42-9B03-7964BC5D3292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AB6-FBA4-8545-A7A8-7EA188E411D1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74C507CB-F61B-3044-88E6-72EA7AFA603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User-kernel interface is a key </a:t>
            </a:r>
            <a:r>
              <a:rPr lang="en-US" b="1" dirty="0" smtClean="0"/>
              <a:t>Trusted Computing Base (TCB)</a:t>
            </a:r>
            <a:r>
              <a:rPr lang="en-US" dirty="0" smtClean="0"/>
              <a:t> surface</a:t>
            </a:r>
          </a:p>
          <a:p>
            <a:pPr lvl="1"/>
            <a:r>
              <a:rPr lang="en-US" i="1" dirty="0" smtClean="0"/>
              <a:t>Minimum software required for the system to be secure</a:t>
            </a:r>
          </a:p>
          <a:p>
            <a:r>
              <a:rPr lang="en-US" dirty="0" smtClean="0"/>
              <a:t>Foundational security goal: </a:t>
            </a:r>
            <a:r>
              <a:rPr lang="en-US" b="1" dirty="0" smtClean="0"/>
              <a:t>isolation</a:t>
            </a:r>
            <a:endParaRPr lang="en-US" dirty="0" smtClean="0"/>
          </a:p>
          <a:p>
            <a:pPr lvl="1"/>
            <a:r>
              <a:rPr lang="en-US" dirty="0" smtClean="0"/>
              <a:t>Used to implement </a:t>
            </a:r>
            <a:r>
              <a:rPr lang="en-US" b="1" dirty="0" smtClean="0"/>
              <a:t>integrity</a:t>
            </a:r>
            <a:r>
              <a:rPr lang="en-US" dirty="0" smtClean="0"/>
              <a:t>, </a:t>
            </a:r>
            <a:r>
              <a:rPr lang="en-US" b="1" dirty="0" smtClean="0"/>
              <a:t>confidentiality</a:t>
            </a:r>
            <a:r>
              <a:rPr lang="en-US" dirty="0" smtClean="0"/>
              <a:t>, </a:t>
            </a:r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Limit scope of system-call effects on global state</a:t>
            </a:r>
          </a:p>
          <a:p>
            <a:pPr lvl="1"/>
            <a:r>
              <a:rPr lang="en-US" dirty="0" smtClean="0"/>
              <a:t>Enforce access control on all operations (e.g., MAC, DAC)</a:t>
            </a:r>
          </a:p>
          <a:p>
            <a:pPr lvl="1"/>
            <a:r>
              <a:rPr lang="en-US" dirty="0" smtClean="0"/>
              <a:t>Accountability mechanisms (e.g., event auditing)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perform work on behalf </a:t>
            </a:r>
            <a:r>
              <a:rPr lang="en-US" dirty="0" smtClean="0"/>
              <a:t>of user code</a:t>
            </a:r>
            <a:endParaRPr lang="en-US" dirty="0"/>
          </a:p>
          <a:p>
            <a:pPr lvl="1"/>
            <a:r>
              <a:rPr lang="en-US" b="1" dirty="0" smtClean="0"/>
              <a:t>Kernel thread</a:t>
            </a:r>
            <a:r>
              <a:rPr lang="en-US" dirty="0" smtClean="0"/>
              <a:t> operations implement system call/trap</a:t>
            </a:r>
            <a:endParaRPr lang="en-US" b="1" dirty="0" smtClean="0"/>
          </a:p>
          <a:p>
            <a:r>
              <a:rPr lang="en-US" b="1" dirty="0" smtClean="0"/>
              <a:t>Unforgeable credential </a:t>
            </a:r>
            <a:r>
              <a:rPr lang="en-US" dirty="0" smtClean="0"/>
              <a:t>tied </a:t>
            </a:r>
            <a:r>
              <a:rPr lang="en-US" dirty="0"/>
              <a:t>to </a:t>
            </a:r>
            <a:r>
              <a:rPr lang="en-US" dirty="0" smtClean="0"/>
              <a:t>each process/thread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uthorises</a:t>
            </a:r>
            <a:r>
              <a:rPr lang="en-US" dirty="0" smtClean="0"/>
              <a:t> use of kernel services and objects</a:t>
            </a:r>
            <a:endParaRPr lang="en-US" dirty="0"/>
          </a:p>
          <a:p>
            <a:pPr lvl="1"/>
            <a:r>
              <a:rPr lang="en-US" dirty="0"/>
              <a:t>Resources (e.g., CPU, memory) billed to the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Explicit checks in system-call implementation</a:t>
            </a:r>
          </a:p>
          <a:p>
            <a:pPr lvl="1"/>
            <a:r>
              <a:rPr lang="en-US" dirty="0" smtClean="0"/>
              <a:t>Credentials may be cached to </a:t>
            </a:r>
            <a:r>
              <a:rPr lang="en-US" dirty="0" err="1" smtClean="0"/>
              <a:t>authorise</a:t>
            </a:r>
            <a:r>
              <a:rPr lang="en-US" dirty="0" smtClean="0"/>
              <a:t> asynchronous work (e.g., TCP sockets, NFS block I/O)</a:t>
            </a:r>
            <a:endParaRPr lang="en-US" dirty="0"/>
          </a:p>
          <a:p>
            <a:r>
              <a:rPr lang="en-US" dirty="0" smtClean="0"/>
              <a:t>Kernel must </a:t>
            </a:r>
            <a:r>
              <a:rPr lang="en-US" dirty="0"/>
              <a:t>be robust to user-thread </a:t>
            </a:r>
            <a:r>
              <a:rPr lang="en-US" dirty="0" err="1"/>
              <a:t>misbehaviour</a:t>
            </a:r>
            <a:endParaRPr lang="en-US" dirty="0"/>
          </a:p>
          <a:p>
            <a:pPr lvl="1"/>
            <a:r>
              <a:rPr lang="en-US" dirty="0"/>
              <a:t>Handle failures gracefully: terminate process, not kernel</a:t>
            </a:r>
          </a:p>
          <a:p>
            <a:pPr lvl="1"/>
            <a:r>
              <a:rPr lang="en-US" dirty="0"/>
              <a:t>Avoid priority inversions, unbounded resource allocation,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Confidentiality</a:t>
            </a:r>
            <a:r>
              <a:rPr lang="en-US" dirty="0" smtClean="0"/>
              <a:t> is both difficult and expensive</a:t>
            </a:r>
          </a:p>
          <a:p>
            <a:pPr lvl="1"/>
            <a:r>
              <a:rPr lang="en-US" dirty="0" smtClean="0"/>
              <a:t>Explicitly zero memory before re-use between processes</a:t>
            </a:r>
          </a:p>
          <a:p>
            <a:pPr lvl="1"/>
            <a:r>
              <a:rPr lang="en-US" dirty="0" smtClean="0"/>
              <a:t>Prevent kernel-user data leaks (e.g., in </a:t>
            </a:r>
            <a:r>
              <a:rPr lang="en-US" dirty="0" err="1" smtClean="0"/>
              <a:t>struct</a:t>
            </a:r>
            <a:r>
              <a:rPr lang="en-US" dirty="0" smtClean="0"/>
              <a:t> padding)</a:t>
            </a:r>
          </a:p>
          <a:p>
            <a:pPr lvl="1"/>
            <a:r>
              <a:rPr lang="en-US" dirty="0" smtClean="0"/>
              <a:t>Correct implementation of process model via rings, VM</a:t>
            </a:r>
          </a:p>
          <a:p>
            <a:pPr lvl="1"/>
            <a:r>
              <a:rPr lang="en-US" b="1" dirty="0" smtClean="0"/>
              <a:t>Covert channels</a:t>
            </a:r>
            <a:r>
              <a:rPr lang="en-US" dirty="0" smtClean="0"/>
              <a:t>, </a:t>
            </a:r>
            <a:r>
              <a:rPr lang="en-US" b="1" dirty="0" smtClean="0"/>
              <a:t>side channels</a:t>
            </a:r>
            <a:endParaRPr lang="en-US" dirty="0" smtClean="0"/>
          </a:p>
          <a:p>
            <a:r>
              <a:rPr lang="en-US" dirty="0" smtClean="0"/>
              <a:t>User code is the adversary – may try to break access control or isolation</a:t>
            </a:r>
          </a:p>
          <a:p>
            <a:pPr lvl="1"/>
            <a:r>
              <a:rPr lang="en-US" dirty="0" smtClean="0"/>
              <a:t>Kernel must carefully enforce all access-control rules</a:t>
            </a:r>
          </a:p>
          <a:p>
            <a:pPr lvl="1"/>
            <a:r>
              <a:rPr lang="en-US" dirty="0" smtClean="0"/>
              <a:t>System-call arguments, return values are data, not code</a:t>
            </a:r>
          </a:p>
          <a:p>
            <a:pPr lvl="1"/>
            <a:r>
              <a:rPr lang="en-US" dirty="0" smtClean="0"/>
              <a:t>Extreme care with user-originated pointers,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</a:t>
            </a:r>
            <a:r>
              <a:rPr lang="en-US" dirty="0" smtClean="0"/>
              <a:t>user process </a:t>
            </a:r>
            <a:r>
              <a:rPr lang="en-US" dirty="0"/>
              <a:t>passes </a:t>
            </a:r>
            <a:r>
              <a:rPr lang="en-US" dirty="0" smtClean="0"/>
              <a:t>a kernel </a:t>
            </a:r>
            <a:r>
              <a:rPr lang="en-US" dirty="0"/>
              <a:t>pointer to system call?</a:t>
            </a:r>
          </a:p>
          <a:p>
            <a:pPr lvl="1"/>
            <a:r>
              <a:rPr lang="en-US" dirty="0" smtClean="0"/>
              <a:t>System-call arguments must be processed </a:t>
            </a:r>
            <a:r>
              <a:rPr lang="en-US" dirty="0"/>
              <a:t>with rights of user code</a:t>
            </a:r>
          </a:p>
          <a:p>
            <a:pPr lvl="1"/>
            <a:r>
              <a:rPr lang="en-US" dirty="0"/>
              <a:t>E.g., prohibit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from passing kernel pointer, which might </a:t>
            </a:r>
            <a:r>
              <a:rPr lang="en-US" dirty="0" smtClean="0"/>
              <a:t>overwrite in-kernel credentials</a:t>
            </a:r>
            <a:endParaRPr lang="en-US" dirty="0"/>
          </a:p>
          <a:p>
            <a:pPr lvl="1"/>
            <a:r>
              <a:rPr lang="en-US" dirty="0"/>
              <a:t>Explicit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routines check pointer validity, copy data safely</a:t>
            </a:r>
          </a:p>
          <a:p>
            <a:r>
              <a:rPr lang="en-US" dirty="0"/>
              <a:t>Kernel dereferences user pointer by accident</a:t>
            </a:r>
          </a:p>
          <a:p>
            <a:pPr lvl="1"/>
            <a:r>
              <a:rPr lang="en-US" dirty="0"/>
              <a:t>Kernel bugs could cause kernel to access user memory </a:t>
            </a:r>
            <a:r>
              <a:rPr lang="en-US" dirty="0" smtClean="0"/>
              <a:t>“by mistake”</a:t>
            </a:r>
            <a:endParaRPr lang="en-US" dirty="0"/>
          </a:p>
          <a:p>
            <a:pPr lvl="1"/>
            <a:r>
              <a:rPr lang="en-US" dirty="0"/>
              <a:t>Kernel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NULL</a:t>
            </a:r>
            <a:r>
              <a:rPr lang="en-US" dirty="0"/>
              <a:t>-pointer vulnerabilities</a:t>
            </a:r>
          </a:p>
          <a:p>
            <a:pPr lvl="1"/>
            <a:r>
              <a:rPr lang="en-US" dirty="0"/>
              <a:t>Intel Supervisor Mode Access Prevent (SMAP)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vs.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who you are</a:t>
            </a:r>
          </a:p>
          <a:p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smtClean="0"/>
              <a:t>Something you are</a:t>
            </a:r>
          </a:p>
          <a:p>
            <a:pPr lvl="1"/>
            <a:r>
              <a:rPr lang="en-US" dirty="0" smtClean="0"/>
              <a:t>Fingerprint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make a system secure?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login?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2652" y="2294300"/>
            <a:ext cx="7886698" cy="3691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”login"/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”login"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probefunc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]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(@totaltime);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0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is Trusted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access to real resources</a:t>
            </a:r>
          </a:p>
          <a:p>
            <a:r>
              <a:rPr lang="en-US" dirty="0" smtClean="0"/>
              <a:t>Protects processes from each other</a:t>
            </a:r>
          </a:p>
          <a:p>
            <a:r>
              <a:rPr lang="en-US" dirty="0" smtClean="0"/>
              <a:t>Protects itself from processes</a:t>
            </a:r>
          </a:p>
          <a:p>
            <a:r>
              <a:rPr lang="en-US" dirty="0" smtClean="0"/>
              <a:t>You have to trust someone, sometime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086885" y="1621465"/>
            <a:ext cx="3198597" cy="32003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8791" y="1967023"/>
            <a:ext cx="2514786" cy="2509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Security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61899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0722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0367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Ring 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8274" y="4977440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1528" y="49774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96280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Ring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</a:t>
            </a:r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5906" y="4696782"/>
            <a:ext cx="9962707" cy="4678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and 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5906" y="5213496"/>
            <a:ext cx="9962707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40373" y="3310901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4373" y="3310901"/>
            <a:ext cx="1038446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8372" y="3310901"/>
            <a:ext cx="981739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35665" y="4359349"/>
            <a:ext cx="10302948" cy="2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5906" y="406163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5906" y="4338083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vs. User Mode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Ring 0 on Intel CPUs	</a:t>
            </a:r>
          </a:p>
          <a:p>
            <a:r>
              <a:rPr lang="en-US" dirty="0" smtClean="0"/>
              <a:t>Any physical address may be accessed</a:t>
            </a:r>
          </a:p>
          <a:p>
            <a:r>
              <a:rPr lang="en-US" dirty="0" smtClean="0"/>
              <a:t>All instructions are valid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Ring 3 on Intel CPUs</a:t>
            </a:r>
          </a:p>
          <a:p>
            <a:r>
              <a:rPr lang="en-US" dirty="0" smtClean="0"/>
              <a:t>Addresses are virtual</a:t>
            </a:r>
          </a:p>
          <a:p>
            <a:r>
              <a:rPr lang="en-US" dirty="0" smtClean="0"/>
              <a:t>Restricted Instruction set</a:t>
            </a:r>
            <a:endParaRPr lang="en-US" dirty="0"/>
          </a:p>
          <a:p>
            <a:pPr lvl="1"/>
            <a:r>
              <a:rPr lang="en-US" dirty="0" smtClean="0"/>
              <a:t>CPU Dependent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226</TotalTime>
  <Words>667</Words>
  <Application>Microsoft Macintosh PowerPoint</Application>
  <PresentationFormat>Widescreen</PresentationFormat>
  <Paragraphs>138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Mangal</vt:lpstr>
      <vt:lpstr>Source Code Pro</vt:lpstr>
      <vt:lpstr>FreeBSDFoundation</vt:lpstr>
      <vt:lpstr>Introduction to Operating Systems</vt:lpstr>
      <vt:lpstr>Security</vt:lpstr>
      <vt:lpstr>Isolation</vt:lpstr>
      <vt:lpstr>Authentication</vt:lpstr>
      <vt:lpstr>Trust</vt:lpstr>
      <vt:lpstr>The Kernel is Trusted</vt:lpstr>
      <vt:lpstr>Hardware Support for Security (1)</vt:lpstr>
      <vt:lpstr>Hardware Support for Security (2)</vt:lpstr>
      <vt:lpstr>Kernel vs. User Mode</vt:lpstr>
      <vt:lpstr>Security I</vt:lpstr>
      <vt:lpstr>Security (2)</vt:lpstr>
      <vt:lpstr>Security (3)</vt:lpstr>
      <vt:lpstr>Security (4)</vt:lpstr>
      <vt:lpstr>User Credentials</vt:lpstr>
      <vt:lpstr>What is a User?</vt:lpstr>
      <vt:lpstr>Who is root?</vt:lpstr>
      <vt:lpstr>Groups vs. Users</vt:lpstr>
      <vt:lpstr>Authentication</vt:lpstr>
      <vt:lpstr>The login process</vt:lpstr>
      <vt:lpstr>What happens during login?</vt:lpstr>
      <vt:lpstr>The password file</vt:lpstr>
      <vt:lpstr>The user’s credentials</vt:lpstr>
      <vt:lpstr>Privilege Checking</vt:lpstr>
      <vt:lpstr>Users and Files</vt:lpstr>
      <vt:lpstr>Privilege Escalation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22</cp:revision>
  <dcterms:created xsi:type="dcterms:W3CDTF">2017-02-13T00:45:40Z</dcterms:created>
  <dcterms:modified xsi:type="dcterms:W3CDTF">2017-02-15T02:35:22Z</dcterms:modified>
</cp:coreProperties>
</file>