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309" r:id="rId15"/>
    <p:sldId id="273" r:id="rId16"/>
    <p:sldId id="264" r:id="rId17"/>
    <p:sldId id="298" r:id="rId18"/>
    <p:sldId id="300" r:id="rId19"/>
    <p:sldId id="302" r:id="rId20"/>
    <p:sldId id="301" r:id="rId21"/>
    <p:sldId id="305" r:id="rId22"/>
    <p:sldId id="303" r:id="rId23"/>
    <p:sldId id="304" r:id="rId24"/>
    <p:sldId id="299" r:id="rId25"/>
    <p:sldId id="306" r:id="rId26"/>
    <p:sldId id="307" r:id="rId27"/>
    <p:sldId id="308" r:id="rId28"/>
    <p:sldId id="265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309"/>
            <p14:sldId id="273"/>
            <p14:sldId id="264"/>
            <p14:sldId id="298"/>
            <p14:sldId id="300"/>
            <p14:sldId id="302"/>
            <p14:sldId id="301"/>
            <p14:sldId id="305"/>
            <p14:sldId id="303"/>
            <p14:sldId id="304"/>
            <p14:sldId id="299"/>
            <p14:sldId id="306"/>
            <p14:sldId id="307"/>
            <p14:sldId id="308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/>
    <p:restoredTop sz="94685"/>
  </p:normalViewPr>
  <p:slideViewPr>
    <p:cSldViewPr snapToGrid="0" snapToObjects="1">
      <p:cViewPr>
        <p:scale>
          <a:sx n="120" d="100"/>
          <a:sy n="120" d="100"/>
        </p:scale>
        <p:origin x="1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code</a:t>
            </a:r>
          </a:p>
          <a:p>
            <a:r>
              <a:rPr lang="en-US" dirty="0" smtClean="0"/>
              <a:t>Organized into a set of libraries</a:t>
            </a:r>
          </a:p>
          <a:p>
            <a:r>
              <a:rPr lang="en-US" dirty="0" smtClean="0"/>
              <a:t>Built into a larger of programs</a:t>
            </a:r>
          </a:p>
          <a:p>
            <a:r>
              <a:rPr lang="en-US" dirty="0" smtClean="0"/>
              <a:t>That work together to provide a service</a:t>
            </a:r>
          </a:p>
          <a:p>
            <a:r>
              <a:rPr lang="en-US" dirty="0" smtClean="0"/>
              <a:t>At the lowest possible cost</a:t>
            </a:r>
          </a:p>
          <a:p>
            <a:r>
              <a:rPr lang="en-US" dirty="0" smtClean="0"/>
              <a:t>With the highest possible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How much work can we do per unit time?</a:t>
            </a:r>
          </a:p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Time between request and useful response</a:t>
            </a:r>
          </a:p>
          <a:p>
            <a:r>
              <a:rPr lang="en-US" dirty="0" smtClean="0"/>
              <a:t>Jitter</a:t>
            </a:r>
          </a:p>
          <a:p>
            <a:pPr lvl="1"/>
            <a:r>
              <a:rPr lang="en-US" dirty="0" smtClean="0"/>
              <a:t>Variability in 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knows this one</a:t>
            </a:r>
          </a:p>
          <a:p>
            <a:r>
              <a:rPr lang="en-US" dirty="0" smtClean="0"/>
              <a:t>Data moved</a:t>
            </a:r>
          </a:p>
          <a:p>
            <a:pPr lvl="1"/>
            <a:r>
              <a:rPr lang="en-US" dirty="0" smtClean="0"/>
              <a:t>100 Mbps</a:t>
            </a:r>
          </a:p>
          <a:p>
            <a:r>
              <a:rPr lang="en-US" dirty="0" smtClean="0"/>
              <a:t>Operations or Transactions Performed</a:t>
            </a:r>
          </a:p>
          <a:p>
            <a:r>
              <a:rPr lang="en-US" dirty="0" smtClean="0"/>
              <a:t>Increase Frequency</a:t>
            </a:r>
          </a:p>
          <a:p>
            <a:r>
              <a:rPr lang="en-US" dirty="0" smtClean="0"/>
              <a:t>Widen the bus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Everyone!</a:t>
            </a:r>
          </a:p>
          <a:p>
            <a:r>
              <a:rPr lang="en-US" dirty="0" smtClean="0"/>
              <a:t>Video Streaming</a:t>
            </a:r>
          </a:p>
          <a:p>
            <a:pPr lvl="1"/>
            <a:r>
              <a:rPr lang="en-US" dirty="0" smtClean="0"/>
              <a:t>Cat videos!</a:t>
            </a:r>
          </a:p>
          <a:p>
            <a:r>
              <a:rPr lang="en-US" dirty="0" smtClean="0"/>
              <a:t>Database Systems</a:t>
            </a:r>
          </a:p>
          <a:p>
            <a:pPr lvl="1"/>
            <a:r>
              <a:rPr lang="en-US" dirty="0" smtClean="0"/>
              <a:t>Transaction processing</a:t>
            </a:r>
          </a:p>
          <a:p>
            <a:r>
              <a:rPr lang="en-US" dirty="0" smtClean="0"/>
              <a:t>Any form of data processing</a:t>
            </a:r>
          </a:p>
          <a:p>
            <a:pPr lvl="1"/>
            <a:r>
              <a:rPr lang="en-US" dirty="0" smtClean="0"/>
              <a:t>Image manipulation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62" y="1581989"/>
            <a:ext cx="3634218" cy="20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 to response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Governed by physical constants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 speed of light (c) matters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Rotational latency for spinning disks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Memory flushes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Walking complicated data structures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Linear lists vs. hash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direct effect on throughput</a:t>
            </a:r>
          </a:p>
          <a:p>
            <a:r>
              <a:rPr lang="en-US" dirty="0" smtClean="0"/>
              <a:t>Increases system complexity</a:t>
            </a:r>
          </a:p>
          <a:p>
            <a:r>
              <a:rPr lang="en-US" dirty="0" smtClean="0"/>
              <a:t>Hard to avoid when working with real world systems</a:t>
            </a:r>
          </a:p>
          <a:p>
            <a:r>
              <a:rPr lang="en-US" dirty="0" smtClean="0"/>
              <a:t>Will be covered more fully in the Communication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PING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(98.138.253.109): 56 data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bytes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=0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time=33.686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=1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time=33.469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time=33.525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time=35.267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64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bytes from 98.138.253.109: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icmp_seq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=4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ttl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=54 time=38.442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C---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yahoo.com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ping statistics ---5 packets transmitted, 5 packets received, 0.0% packet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lossround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-trip min/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/max/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stddev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33.469/34.878/38.442/1.902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known or understood</a:t>
            </a:r>
          </a:p>
          <a:p>
            <a:r>
              <a:rPr lang="en-US" dirty="0" smtClean="0"/>
              <a:t>Change in latency over time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jitter?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time protocols such as NTP and PTP</a:t>
            </a:r>
          </a:p>
          <a:p>
            <a:r>
              <a:rPr lang="en-US" dirty="0" smtClean="0"/>
              <a:t>Real-Time Operating Systems</a:t>
            </a:r>
          </a:p>
          <a:p>
            <a:pPr lvl="1"/>
            <a:r>
              <a:rPr lang="en-US" dirty="0" smtClean="0"/>
              <a:t>Flight safety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Things that move in the real world</a:t>
            </a:r>
          </a:p>
          <a:p>
            <a:r>
              <a:rPr lang="en-US" dirty="0" smtClean="0"/>
              <a:t>High fidelity data recording</a:t>
            </a:r>
          </a:p>
          <a:p>
            <a:pPr lvl="1"/>
            <a:r>
              <a:rPr lang="en-US" dirty="0" smtClean="0"/>
              <a:t>Climate</a:t>
            </a:r>
          </a:p>
          <a:p>
            <a:pPr lvl="1"/>
            <a:r>
              <a:rPr lang="en-US" dirty="0" smtClean="0"/>
              <a:t>Oceanography</a:t>
            </a:r>
          </a:p>
          <a:p>
            <a:r>
              <a:rPr lang="en-US" dirty="0" smtClean="0"/>
              <a:t>Audio Systems</a:t>
            </a:r>
          </a:p>
          <a:p>
            <a:r>
              <a:rPr lang="en-US" dirty="0" err="1" smtClean="0"/>
              <a:t>Lipsynch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Composability</a:t>
            </a:r>
          </a:p>
          <a:p>
            <a:r>
              <a:rPr lang="en-US" dirty="0" err="1" smtClean="0"/>
              <a:t>Tracatability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Tracing</a:t>
            </a:r>
          </a:p>
          <a:p>
            <a:r>
              <a:rPr lang="en-US" dirty="0" smtClean="0"/>
              <a:t>Lab </a:t>
            </a:r>
            <a:r>
              <a:rPr lang="en-US" dirty="0"/>
              <a:t>1: System Setup and First Traces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Memory</a:t>
            </a:r>
          </a:p>
          <a:p>
            <a:r>
              <a:rPr lang="en-US" dirty="0" smtClean="0"/>
              <a:t>Lab </a:t>
            </a:r>
            <a:r>
              <a:rPr lang="en-US" dirty="0"/>
              <a:t>2: Tracking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3: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 </a:t>
            </a:r>
            <a:r>
              <a:rPr lang="en-US" dirty="0"/>
              <a:t>3: TCP Connection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4: storing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 </a:t>
            </a:r>
            <a:r>
              <a:rPr lang="en-US" dirty="0"/>
              <a:t>4: 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5: Whole 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Cycle</a:t>
            </a:r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1811</TotalTime>
  <Words>1584</Words>
  <Application>Microsoft Macintosh PowerPoint</Application>
  <PresentationFormat>Widescreen</PresentationFormat>
  <Paragraphs>372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Courier New</vt:lpstr>
      <vt:lpstr>Gill Sans MT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Operating System as Toolkit</vt:lpstr>
      <vt:lpstr>What an Operating System is</vt:lpstr>
      <vt:lpstr>Why study operating systems?</vt:lpstr>
      <vt:lpstr>Performance Measures</vt:lpstr>
      <vt:lpstr>Throughput</vt:lpstr>
      <vt:lpstr>Who cares about throughput?</vt:lpstr>
      <vt:lpstr>Latency</vt:lpstr>
      <vt:lpstr>Who cares about latency</vt:lpstr>
      <vt:lpstr>Jitter</vt:lpstr>
      <vt:lpstr>Who cares about jitter?</vt:lpstr>
      <vt:lpstr>Judging the Code</vt:lpstr>
      <vt:lpstr>Complexity</vt:lpstr>
      <vt:lpstr>Composability</vt:lpstr>
      <vt:lpstr>Tractability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36</cp:revision>
  <dcterms:created xsi:type="dcterms:W3CDTF">2016-12-03T03:31:42Z</dcterms:created>
  <dcterms:modified xsi:type="dcterms:W3CDTF">2017-02-15T02:18:01Z</dcterms:modified>
</cp:coreProperties>
</file>