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69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58" r:id="rId9"/>
    <p:sldId id="259" r:id="rId10"/>
    <p:sldId id="260" r:id="rId11"/>
    <p:sldId id="262" r:id="rId12"/>
    <p:sldId id="263" r:id="rId13"/>
    <p:sldId id="272" r:id="rId14"/>
    <p:sldId id="273" r:id="rId15"/>
    <p:sldId id="264" r:id="rId16"/>
    <p:sldId id="265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562787-C9A2-CB44-8026-A8DC61A67F3D}">
          <p14:sldIdLst>
            <p14:sldId id="256"/>
          </p14:sldIdLst>
        </p14:section>
        <p14:section name="Course Overview" id="{6AC279BA-45F4-984E-8DA5-B5B086E6E074}">
          <p14:sldIdLst>
            <p14:sldId id="257"/>
            <p14:sldId id="267"/>
            <p14:sldId id="268"/>
            <p14:sldId id="269"/>
            <p14:sldId id="270"/>
          </p14:sldIdLst>
        </p14:section>
        <p14:section name="High Level Overview" id="{32163F9F-26E4-FA49-B916-FE9A3D2E4947}">
          <p14:sldIdLst>
            <p14:sldId id="271"/>
            <p14:sldId id="258"/>
            <p14:sldId id="259"/>
            <p14:sldId id="260"/>
            <p14:sldId id="262"/>
            <p14:sldId id="263"/>
            <p14:sldId id="272"/>
            <p14:sldId id="273"/>
            <p14:sldId id="264"/>
            <p14:sldId id="265"/>
          </p14:sldIdLst>
        </p14:section>
        <p14:section name="History" id="{0F2E327E-38C5-194E-A6C9-9E77AC60E121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Example System" id="{49056E08-DE9D-7846-9B4C-4B124808A48A}">
          <p14:sldIdLst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Introduction to Tracing" id="{34CF4CCF-E20A-1045-85DB-BE606A2C283E}">
          <p14:sldIdLst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01"/>
    <p:restoredTop sz="94685"/>
  </p:normalViewPr>
  <p:slideViewPr>
    <p:cSldViewPr snapToGrid="0" snapToObjects="1">
      <p:cViewPr>
        <p:scale>
          <a:sx n="120" d="100"/>
          <a:sy n="120" d="100"/>
        </p:scale>
        <p:origin x="-71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F827-BF4F-384D-AF8B-12EF9B7A05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F827-BF4F-384D-AF8B-12EF9B7A05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29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03C6-6B2A-3D4E-ACBF-63391107FCA5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615D-AC37-794B-9CD1-917BECA41F70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1015-F320-0A4F-959E-3D859876C438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9092-98F8-3943-8253-FED67AD371E9}" type="datetime1">
              <a:rPr lang="en-US" smtClean="0"/>
              <a:t>2/1/17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0D5E-7767-5B4E-BF7E-AE3C5D61F3FF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0E0A-1609-FB44-8228-EEF5C54B5A55}" type="datetime1">
              <a:rPr lang="en-US" smtClean="0"/>
              <a:t>2/1/17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6A62-F6F0-FB4F-9669-760CD9DCEC73}" type="datetime1">
              <a:rPr lang="en-US" smtClean="0"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C88A-1865-1F43-A0DB-344805F7492E}" type="datetime1">
              <a:rPr lang="en-US" smtClean="0"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04B4-FF14-FF4D-B044-59094E9AC0F1}" type="datetime1">
              <a:rPr lang="en-US" smtClean="0"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2984A0-B2F5-2549-A24F-764B1F76A93B}" type="datetime1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0967-D635-1C4B-8010-EE130F91BB63}" type="datetime1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B27188E3-ED48-3E43-BB72-DB8091BEB4A5}" type="datetime1">
              <a:rPr lang="en-US" smtClean="0"/>
              <a:t>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Operating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THrough</a:t>
            </a:r>
            <a:r>
              <a:rPr lang="en-US" dirty="0" smtClean="0"/>
              <a:t> tracing, analysis and experimentation</a:t>
            </a:r>
          </a:p>
          <a:p>
            <a:r>
              <a:rPr lang="en-US" smtClean="0"/>
              <a:t>george </a:t>
            </a:r>
            <a:r>
              <a:rPr lang="en-US" dirty="0" err="1" smtClean="0"/>
              <a:t>neville-neil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purpose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... are for general-purpose computers</a:t>
            </a:r>
          </a:p>
          <a:p>
            <a:r>
              <a:rPr lang="en-US" dirty="0"/>
              <a:t>• Servers, workstations, mobile devices</a:t>
            </a:r>
          </a:p>
          <a:p>
            <a:r>
              <a:rPr lang="en-US" dirty="0"/>
              <a:t>• Run ‘applications’ – i.e., software unknown at design time</a:t>
            </a:r>
          </a:p>
          <a:p>
            <a:r>
              <a:rPr lang="en-US" dirty="0"/>
              <a:t>• Abstract the hardware, provide ‘class libraries’</a:t>
            </a:r>
          </a:p>
          <a:p>
            <a:r>
              <a:rPr lang="en-US" dirty="0"/>
              <a:t>• E.g., Windows, Mac OS X, Android, iOS, Linux, FreeBSD,</a:t>
            </a:r>
          </a:p>
          <a:p>
            <a:r>
              <a:rPr lang="en-US" dirty="0" smtClean="0"/>
              <a:t>...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General-purpose operating systems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space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</a:t>
            </a:r>
            <a:r>
              <a:rPr lang="en-US" dirty="0"/>
              <a:t>and remote </a:t>
            </a:r>
            <a:r>
              <a:rPr lang="en-US" dirty="0" smtClean="0"/>
              <a:t>shells</a:t>
            </a:r>
          </a:p>
          <a:p>
            <a:r>
              <a:rPr lang="en-US" dirty="0" smtClean="0"/>
              <a:t>management tools</a:t>
            </a:r>
          </a:p>
          <a:p>
            <a:r>
              <a:rPr lang="en-US" dirty="0" smtClean="0"/>
              <a:t>daemons</a:t>
            </a:r>
            <a:endParaRPr lang="en-US" dirty="0"/>
          </a:p>
          <a:p>
            <a:r>
              <a:rPr lang="en-US" dirty="0"/>
              <a:t>Run-time </a:t>
            </a:r>
            <a:r>
              <a:rPr lang="en-US" dirty="0" smtClean="0"/>
              <a:t>linker</a:t>
            </a:r>
          </a:p>
          <a:p>
            <a:r>
              <a:rPr lang="en-US" dirty="0" smtClean="0"/>
              <a:t>system libraries</a:t>
            </a:r>
          </a:p>
          <a:p>
            <a:r>
              <a:rPr lang="en-US" dirty="0" smtClean="0"/>
              <a:t>tracing </a:t>
            </a:r>
            <a:r>
              <a:rPr lang="en-US" dirty="0"/>
              <a:t>facilities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 </a:t>
            </a:r>
            <a:r>
              <a:rPr lang="en-US" dirty="0" smtClean="0"/>
              <a:t>calls</a:t>
            </a:r>
          </a:p>
          <a:p>
            <a:r>
              <a:rPr lang="en-US" dirty="0" err="1" smtClean="0"/>
              <a:t>hypercalls</a:t>
            </a:r>
            <a:endParaRPr lang="en-US" dirty="0" smtClean="0"/>
          </a:p>
          <a:p>
            <a:r>
              <a:rPr lang="en-US" dirty="0" smtClean="0"/>
              <a:t>remote </a:t>
            </a:r>
            <a:r>
              <a:rPr lang="en-US" dirty="0"/>
              <a:t>procedure call (RPC)</a:t>
            </a:r>
          </a:p>
          <a:p>
            <a:r>
              <a:rPr lang="en-US" dirty="0" smtClean="0"/>
              <a:t>Processes</a:t>
            </a:r>
          </a:p>
          <a:p>
            <a:r>
              <a:rPr lang="en-US" dirty="0" smtClean="0"/>
              <a:t>filesystems</a:t>
            </a:r>
          </a:p>
          <a:p>
            <a:r>
              <a:rPr lang="en-US" dirty="0" smtClean="0"/>
              <a:t>IPC</a:t>
            </a:r>
          </a:p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728822" y="1945758"/>
            <a:ext cx="0" cy="401477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4465976" y="3678864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Call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3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an operating system do?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</a:t>
            </a:r>
            <a:r>
              <a:rPr lang="en-US" dirty="0"/>
              <a:t>hardware-software surface (cf. compilers)</a:t>
            </a:r>
          </a:p>
          <a:p>
            <a:r>
              <a:rPr lang="en-US" dirty="0" smtClean="0"/>
              <a:t>System </a:t>
            </a:r>
            <a:r>
              <a:rPr lang="en-US" dirty="0"/>
              <a:t>management: bootstrap, shutdown, watchdogs</a:t>
            </a:r>
          </a:p>
          <a:p>
            <a:r>
              <a:rPr lang="en-US" dirty="0" smtClean="0"/>
              <a:t>Low-level </a:t>
            </a:r>
            <a:r>
              <a:rPr lang="en-US" dirty="0"/>
              <a:t>abstractions and services</a:t>
            </a:r>
          </a:p>
          <a:p>
            <a:pPr lvl="1"/>
            <a:r>
              <a:rPr lang="en-US" dirty="0" smtClean="0"/>
              <a:t>Programming</a:t>
            </a:r>
            <a:r>
              <a:rPr lang="en-US" dirty="0"/>
              <a:t>: processes, threads, IPC, program model</a:t>
            </a:r>
          </a:p>
          <a:p>
            <a:pPr lvl="1"/>
            <a:r>
              <a:rPr lang="en-US" dirty="0" smtClean="0"/>
              <a:t>Resource </a:t>
            </a:r>
            <a:r>
              <a:rPr lang="en-US" dirty="0"/>
              <a:t>sharing: scheduling, multiplexing, </a:t>
            </a:r>
            <a:r>
              <a:rPr lang="en-US" dirty="0" err="1"/>
              <a:t>virtualisation</a:t>
            </a:r>
            <a:endParaRPr lang="en-US" dirty="0"/>
          </a:p>
          <a:p>
            <a:pPr lvl="1"/>
            <a:r>
              <a:rPr lang="en-US" dirty="0" smtClean="0"/>
              <a:t>I/O</a:t>
            </a:r>
            <a:r>
              <a:rPr lang="en-US" dirty="0"/>
              <a:t>: device drivers, local/distributed filesystems, </a:t>
            </a:r>
            <a:r>
              <a:rPr lang="en-US" dirty="0" smtClean="0"/>
              <a:t>network stack</a:t>
            </a:r>
            <a:endParaRPr lang="en-US" dirty="0"/>
          </a:p>
          <a:p>
            <a:pPr lvl="1"/>
            <a:r>
              <a:rPr lang="en-US" dirty="0" smtClean="0"/>
              <a:t>Security</a:t>
            </a:r>
            <a:r>
              <a:rPr lang="en-US" dirty="0"/>
              <a:t>: authentication, encryption, permissions, </a:t>
            </a:r>
            <a:r>
              <a:rPr lang="en-US" dirty="0" smtClean="0"/>
              <a:t>labels, audit</a:t>
            </a:r>
          </a:p>
          <a:p>
            <a:pPr lvl="1"/>
            <a:r>
              <a:rPr lang="en-US" dirty="0" smtClean="0"/>
              <a:t>Local or remote access: console, window system, SSH</a:t>
            </a:r>
          </a:p>
          <a:p>
            <a:r>
              <a:rPr lang="en-US" dirty="0" smtClean="0"/>
              <a:t>Libraries</a:t>
            </a:r>
            <a:r>
              <a:rPr lang="en-US" dirty="0"/>
              <a:t>: math, protocols, RPC, cryptography, UI, </a:t>
            </a:r>
            <a:r>
              <a:rPr lang="en-US" dirty="0" smtClean="0"/>
              <a:t>multimedia</a:t>
            </a:r>
          </a:p>
          <a:p>
            <a:r>
              <a:rPr lang="en-US" dirty="0" smtClean="0"/>
              <a:t>Other stuff: system log, debugging, profiling, tracing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Functions of an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</a:t>
            </a:r>
            <a:r>
              <a:rPr lang="en-US" dirty="0"/>
              <a:t>the Programming Model </a:t>
            </a:r>
            <a:endParaRPr lang="en-US" dirty="0" smtClean="0"/>
          </a:p>
          <a:p>
            <a:r>
              <a:rPr lang="en-US" dirty="0" smtClean="0"/>
              <a:t>Protects </a:t>
            </a:r>
            <a:r>
              <a:rPr lang="en-US" dirty="0"/>
              <a:t>Programs from each other </a:t>
            </a:r>
            <a:endParaRPr lang="en-US" dirty="0" smtClean="0"/>
          </a:p>
          <a:p>
            <a:r>
              <a:rPr lang="en-US" dirty="0" smtClean="0"/>
              <a:t>Controls </a:t>
            </a:r>
            <a:r>
              <a:rPr lang="en-US" dirty="0"/>
              <a:t>access to hardware</a:t>
            </a:r>
          </a:p>
          <a:p>
            <a:r>
              <a:rPr lang="en-US" dirty="0" smtClean="0"/>
              <a:t>Ensures </a:t>
            </a:r>
            <a:r>
              <a:rPr lang="en-US" dirty="0"/>
              <a:t>fair sharing of </a:t>
            </a:r>
            <a:r>
              <a:rPr lang="en-US" dirty="0" smtClean="0"/>
              <a:t>resources</a:t>
            </a:r>
          </a:p>
          <a:p>
            <a:pPr algn="ctr"/>
            <a:r>
              <a:rPr lang="en-US" dirty="0" smtClean="0"/>
              <a:t>Does all these things efficiently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0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 Operating System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single large program</a:t>
            </a:r>
          </a:p>
          <a:p>
            <a:r>
              <a:rPr lang="en-US" dirty="0" smtClean="0"/>
              <a:t>Written in </a:t>
            </a:r>
            <a:r>
              <a:rPr lang="en-US" dirty="0"/>
              <a:t>the C language </a:t>
            </a:r>
            <a:endParaRPr lang="en-US" dirty="0" smtClean="0"/>
          </a:p>
          <a:p>
            <a:r>
              <a:rPr lang="en-US" dirty="0" smtClean="0"/>
              <a:t>Built </a:t>
            </a:r>
            <a:r>
              <a:rPr lang="en-US" dirty="0"/>
              <a:t>with make</a:t>
            </a:r>
          </a:p>
          <a:p>
            <a:r>
              <a:rPr lang="en-US" dirty="0" smtClean="0"/>
              <a:t>More </a:t>
            </a:r>
            <a:r>
              <a:rPr lang="en-US" dirty="0"/>
              <a:t>than 20, 000 files</a:t>
            </a:r>
          </a:p>
          <a:p>
            <a:r>
              <a:rPr lang="en-US" dirty="0" smtClean="0"/>
              <a:t>12</a:t>
            </a:r>
            <a:r>
              <a:rPr lang="en-US" dirty="0"/>
              <a:t>, 000, 000 lines of code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operating systems?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Key </a:t>
            </a:r>
            <a:r>
              <a:rPr lang="en-US" dirty="0"/>
              <a:t>interface between hardware and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Strong </a:t>
            </a:r>
            <a:r>
              <a:rPr lang="en-US" dirty="0"/>
              <a:t>influence on whole-system performance</a:t>
            </a:r>
          </a:p>
          <a:p>
            <a:r>
              <a:rPr lang="en-US" dirty="0" smtClean="0"/>
              <a:t>Critical </a:t>
            </a:r>
            <a:r>
              <a:rPr lang="en-US" dirty="0"/>
              <a:t>foundation for computer security</a:t>
            </a:r>
          </a:p>
          <a:p>
            <a:r>
              <a:rPr lang="en-US" dirty="0" smtClean="0"/>
              <a:t>Exciting </a:t>
            </a:r>
            <a:r>
              <a:rPr lang="en-US" dirty="0"/>
              <a:t>programming techniques, algorithms, problems</a:t>
            </a:r>
          </a:p>
          <a:p>
            <a:pPr lvl="1"/>
            <a:r>
              <a:rPr lang="en-US" dirty="0" smtClean="0"/>
              <a:t>Virtual </a:t>
            </a:r>
            <a:r>
              <a:rPr lang="en-US" dirty="0"/>
              <a:t>memory; network stacks; filesystems; runtime linkers; ...</a:t>
            </a:r>
          </a:p>
          <a:p>
            <a:r>
              <a:rPr lang="en-US" dirty="0" smtClean="0"/>
              <a:t>Co-evolves </a:t>
            </a:r>
            <a:r>
              <a:rPr lang="en-US" dirty="0"/>
              <a:t>with platforms, applications, users</a:t>
            </a:r>
          </a:p>
          <a:p>
            <a:r>
              <a:rPr lang="en-US" dirty="0" smtClean="0"/>
              <a:t>Multiple </a:t>
            </a:r>
            <a:r>
              <a:rPr lang="en-US" dirty="0"/>
              <a:t>active research communities</a:t>
            </a:r>
          </a:p>
          <a:p>
            <a:r>
              <a:rPr lang="en-US" dirty="0" smtClean="0"/>
              <a:t>Reusable </a:t>
            </a:r>
            <a:r>
              <a:rPr lang="en-US" dirty="0"/>
              <a:t>techniques for building complex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Boatloads </a:t>
            </a:r>
            <a:r>
              <a:rPr lang="en-US" dirty="0"/>
              <a:t>of fun (best text adventure ever)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FreeBSD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/>
              <a:t>Source</a:t>
            </a:r>
          </a:p>
          <a:p>
            <a:r>
              <a:rPr lang="en-US" dirty="0" smtClean="0"/>
              <a:t>Unix</a:t>
            </a:r>
            <a:endParaRPr lang="en-US" dirty="0"/>
          </a:p>
          <a:p>
            <a:r>
              <a:rPr lang="en-US" dirty="0" err="1" smtClean="0"/>
              <a:t>Posix</a:t>
            </a:r>
            <a:endParaRPr lang="en-US" dirty="0"/>
          </a:p>
          <a:p>
            <a:r>
              <a:rPr lang="en-US" dirty="0" smtClean="0"/>
              <a:t>Complete </a:t>
            </a:r>
            <a:r>
              <a:rPr lang="en-US" dirty="0"/>
              <a:t>System </a:t>
            </a:r>
            <a:endParaRPr lang="en-US" dirty="0" smtClean="0"/>
          </a:p>
          <a:p>
            <a:r>
              <a:rPr lang="en-US" dirty="0" smtClean="0"/>
              <a:t>20 </a:t>
            </a:r>
            <a:r>
              <a:rPr lang="en-US" dirty="0"/>
              <a:t>years of </a:t>
            </a:r>
            <a:r>
              <a:rPr lang="en-US" dirty="0" smtClean="0"/>
              <a:t>history</a:t>
            </a:r>
          </a:p>
          <a:p>
            <a:r>
              <a:rPr lang="en-US" dirty="0" smtClean="0"/>
              <a:t>Used in real systems around the world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History from the Operating System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/>
              <a:t>The Hardware Environment </a:t>
            </a:r>
            <a:endParaRPr lang="en-US" b="1" dirty="0" smtClean="0"/>
          </a:p>
          <a:p>
            <a:pPr lvl="1"/>
            <a:r>
              <a:rPr lang="en-US" dirty="0" smtClean="0"/>
              <a:t>Defines </a:t>
            </a:r>
            <a:r>
              <a:rPr lang="en-US" dirty="0"/>
              <a:t>what is possible. </a:t>
            </a:r>
            <a:endParaRPr lang="en-US" dirty="0" smtClean="0"/>
          </a:p>
          <a:p>
            <a:r>
              <a:rPr lang="en-US" b="1" dirty="0" smtClean="0"/>
              <a:t>Requirements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we asking the system to do?</a:t>
            </a:r>
          </a:p>
          <a:p>
            <a:r>
              <a:rPr lang="en-US" b="1" dirty="0"/>
              <a:t>Services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What </a:t>
            </a:r>
            <a:r>
              <a:rPr lang="en-US" dirty="0"/>
              <a:t>can the OS provide.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2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beginning: early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Wired </a:t>
            </a:r>
            <a:r>
              <a:rPr lang="en-US" dirty="0"/>
              <a:t>programs</a:t>
            </a:r>
          </a:p>
          <a:p>
            <a:r>
              <a:rPr lang="en-US" dirty="0" smtClean="0"/>
              <a:t>Highly </a:t>
            </a:r>
            <a:r>
              <a:rPr lang="en-US" dirty="0"/>
              <a:t>specialized to only one problem</a:t>
            </a:r>
          </a:p>
          <a:p>
            <a:r>
              <a:rPr lang="en-US" dirty="0" smtClean="0"/>
              <a:t>Armies </a:t>
            </a:r>
            <a:r>
              <a:rPr lang="en-US" dirty="0"/>
              <a:t>of programmers tend a single machine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3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Programmers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419" y="1449473"/>
            <a:ext cx="6520121" cy="434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2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grounding in systems principles</a:t>
            </a:r>
          </a:p>
          <a:p>
            <a:r>
              <a:rPr lang="en-US" dirty="0" smtClean="0"/>
              <a:t>A </a:t>
            </a:r>
            <a:r>
              <a:rPr lang="en-US" dirty="0"/>
              <a:t>grand tour of the Operating System</a:t>
            </a:r>
          </a:p>
          <a:p>
            <a:r>
              <a:rPr lang="en-US" dirty="0" smtClean="0"/>
              <a:t>Practical </a:t>
            </a:r>
            <a:r>
              <a:rPr lang="en-US" dirty="0"/>
              <a:t>insights into how the OS works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Computers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Processing </a:t>
            </a:r>
            <a:r>
              <a:rPr lang="en-US" dirty="0"/>
              <a:t>measured in </a:t>
            </a:r>
            <a:r>
              <a:rPr lang="en-US" dirty="0" err="1"/>
              <a:t>hundres</a:t>
            </a:r>
            <a:r>
              <a:rPr lang="en-US" dirty="0"/>
              <a:t> of Hz</a:t>
            </a:r>
          </a:p>
          <a:p>
            <a:r>
              <a:rPr lang="en-US" dirty="0" smtClean="0"/>
              <a:t>Tiny </a:t>
            </a:r>
            <a:r>
              <a:rPr lang="en-US" dirty="0"/>
              <a:t>memories</a:t>
            </a:r>
          </a:p>
          <a:p>
            <a:r>
              <a:rPr lang="en-US" dirty="0" smtClean="0"/>
              <a:t>Limited </a:t>
            </a:r>
            <a:r>
              <a:rPr lang="en-US" dirty="0"/>
              <a:t>to no input/output devices</a:t>
            </a:r>
          </a:p>
          <a:p>
            <a:r>
              <a:rPr lang="en-US" dirty="0" smtClean="0"/>
              <a:t>Not </a:t>
            </a:r>
            <a:r>
              <a:rPr lang="en-US" dirty="0"/>
              <a:t>much for an Operating System to do or provide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6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Mainframes and Batch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Standardized </a:t>
            </a:r>
            <a:r>
              <a:rPr lang="en-US" dirty="0"/>
              <a:t>input/output with cards</a:t>
            </a:r>
          </a:p>
          <a:p>
            <a:r>
              <a:rPr lang="en-US" dirty="0" smtClean="0"/>
              <a:t>One </a:t>
            </a:r>
            <a:r>
              <a:rPr lang="en-US" dirty="0"/>
              <a:t>program at a time (batch processing) • No interactive programming</a:t>
            </a:r>
          </a:p>
          <a:p>
            <a:r>
              <a:rPr lang="en-US" dirty="0" smtClean="0"/>
              <a:t>Early </a:t>
            </a:r>
            <a:r>
              <a:rPr lang="en-US" dirty="0"/>
              <a:t>disks and printers</a:t>
            </a:r>
          </a:p>
          <a:p>
            <a:r>
              <a:rPr lang="en-US" dirty="0" smtClean="0"/>
              <a:t>What </a:t>
            </a:r>
            <a:r>
              <a:rPr lang="en-US" dirty="0"/>
              <a:t>is a byte?</a:t>
            </a:r>
          </a:p>
          <a:p>
            <a:r>
              <a:rPr lang="en-US" dirty="0" smtClean="0"/>
              <a:t>The </a:t>
            </a:r>
            <a:r>
              <a:rPr lang="en-US" dirty="0"/>
              <a:t>rise of computer languages.</a:t>
            </a:r>
          </a:p>
          <a:p>
            <a:r>
              <a:rPr lang="en-US" dirty="0" smtClean="0"/>
              <a:t>Earliest </a:t>
            </a:r>
            <a:r>
              <a:rPr lang="en-US" dirty="0"/>
              <a:t>operating systems (monitors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5Mb of Source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04" y="1435394"/>
            <a:ext cx="3095152" cy="439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Mini-computers and Time Sharing Systems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Shrinking </a:t>
            </a:r>
            <a:r>
              <a:rPr lang="en-US" dirty="0"/>
              <a:t>hardware and affordable computing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CTSS</a:t>
            </a:r>
            <a:endParaRPr lang="en-US" dirty="0"/>
          </a:p>
          <a:p>
            <a:r>
              <a:rPr lang="en-US" dirty="0" smtClean="0"/>
              <a:t>MULTICS</a:t>
            </a:r>
            <a:endParaRPr lang="en-US" dirty="0"/>
          </a:p>
          <a:p>
            <a:r>
              <a:rPr lang="en-US" dirty="0" smtClean="0"/>
              <a:t>C</a:t>
            </a:r>
            <a:r>
              <a:rPr lang="en-US" dirty="0"/>
              <a:t>, the portable assembler</a:t>
            </a:r>
          </a:p>
          <a:p>
            <a:r>
              <a:rPr lang="en-US" dirty="0" smtClean="0"/>
              <a:t>UNIX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/>
              <a:t>D)</a:t>
            </a:r>
            <a:r>
              <a:rPr lang="en-US" dirty="0" err="1"/>
              <a:t>ARPANet</a:t>
            </a: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9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Unix Kernel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640387" y="3353298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97188" y="3625832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6951" y="2847699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0204" y="2157434"/>
            <a:ext cx="159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Everything Else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039647" y="2683447"/>
            <a:ext cx="2115878" cy="2254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Rise of the Microcomputer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LSI </a:t>
            </a:r>
            <a:r>
              <a:rPr lang="en-US" dirty="0"/>
              <a:t>shrinks hardware onto the first chip based processors • Moore’s Law</a:t>
            </a:r>
          </a:p>
          <a:p>
            <a:r>
              <a:rPr lang="en-US" dirty="0" smtClean="0"/>
              <a:t>Less </a:t>
            </a:r>
            <a:r>
              <a:rPr lang="en-US" dirty="0"/>
              <a:t>powerful than mini-computers</a:t>
            </a:r>
          </a:p>
          <a:p>
            <a:r>
              <a:rPr lang="en-US" dirty="0" smtClean="0"/>
              <a:t>8-bitting</a:t>
            </a:r>
            <a:endParaRPr lang="en-US" dirty="0"/>
          </a:p>
          <a:p>
            <a:r>
              <a:rPr lang="en-US" dirty="0" smtClean="0"/>
              <a:t>Single </a:t>
            </a:r>
            <a:r>
              <a:rPr lang="en-US" dirty="0"/>
              <a:t>user</a:t>
            </a:r>
          </a:p>
          <a:p>
            <a:r>
              <a:rPr lang="en-US" dirty="0" smtClean="0"/>
              <a:t>No </a:t>
            </a:r>
            <a:r>
              <a:rPr lang="en-US" dirty="0"/>
              <a:t>networking</a:t>
            </a:r>
          </a:p>
          <a:p>
            <a:r>
              <a:rPr lang="en-US" dirty="0" smtClean="0"/>
              <a:t>Operating </a:t>
            </a:r>
            <a:r>
              <a:rPr lang="en-US" dirty="0"/>
              <a:t>System is a monitor and </a:t>
            </a:r>
            <a:r>
              <a:rPr lang="en-US" dirty="0" err="1"/>
              <a:t>convience</a:t>
            </a:r>
            <a:r>
              <a:rPr lang="en-US" dirty="0"/>
              <a:t> routines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4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microcomputer 1982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85" y="1488657"/>
            <a:ext cx="6379389" cy="425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Workstations and Networking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VLSI </a:t>
            </a:r>
            <a:r>
              <a:rPr lang="en-US" dirty="0"/>
              <a:t>provides faster and more powerful CPUs </a:t>
            </a:r>
            <a:endParaRPr lang="en-US" dirty="0" smtClean="0"/>
          </a:p>
          <a:p>
            <a:r>
              <a:rPr lang="en-US" dirty="0" smtClean="0"/>
              <a:t>Graphical </a:t>
            </a:r>
            <a:r>
              <a:rPr lang="en-US" dirty="0"/>
              <a:t>Displays (X10 and X11)</a:t>
            </a:r>
          </a:p>
          <a:p>
            <a:r>
              <a:rPr lang="en-US" dirty="0" smtClean="0"/>
              <a:t>Ethernet</a:t>
            </a:r>
            <a:endParaRPr lang="en-US" dirty="0"/>
          </a:p>
          <a:p>
            <a:r>
              <a:rPr lang="en-US" dirty="0" smtClean="0"/>
              <a:t>TCP/IP</a:t>
            </a:r>
            <a:endParaRPr lang="en-US" dirty="0"/>
          </a:p>
          <a:p>
            <a:r>
              <a:rPr lang="en-US" dirty="0" smtClean="0"/>
              <a:t>UNIX </a:t>
            </a:r>
            <a:r>
              <a:rPr lang="en-US" dirty="0"/>
              <a:t>is the de-facto standard, sort of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3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 from the 1990s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60" y="1562987"/>
            <a:ext cx="6238653" cy="41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and Real Time Systems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Applied </a:t>
            </a:r>
            <a:r>
              <a:rPr lang="en-US" dirty="0"/>
              <a:t>kernel programming</a:t>
            </a:r>
          </a:p>
          <a:p>
            <a:r>
              <a:rPr lang="en-US" dirty="0" smtClean="0"/>
              <a:t>Tasks </a:t>
            </a:r>
            <a:r>
              <a:rPr lang="en-US" dirty="0"/>
              <a:t>have deadlines</a:t>
            </a:r>
          </a:p>
          <a:p>
            <a:r>
              <a:rPr lang="en-US" dirty="0" smtClean="0"/>
              <a:t>Failure </a:t>
            </a:r>
            <a:r>
              <a:rPr lang="en-US" dirty="0"/>
              <a:t>is not an option</a:t>
            </a:r>
          </a:p>
          <a:p>
            <a:r>
              <a:rPr lang="en-US" dirty="0" smtClean="0"/>
              <a:t>Often </a:t>
            </a:r>
            <a:r>
              <a:rPr lang="en-US" dirty="0"/>
              <a:t>forgo more expensive UNIX like features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4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 </a:t>
            </a:r>
            <a:r>
              <a:rPr lang="en-US" dirty="0"/>
              <a:t>Level Definitions</a:t>
            </a:r>
          </a:p>
          <a:p>
            <a:r>
              <a:rPr lang="en-US" dirty="0" smtClean="0"/>
              <a:t>History</a:t>
            </a:r>
            <a:endParaRPr lang="en-US" dirty="0"/>
          </a:p>
          <a:p>
            <a:r>
              <a:rPr lang="en-US" dirty="0" smtClean="0"/>
              <a:t>Introduction </a:t>
            </a:r>
            <a:r>
              <a:rPr lang="en-US" dirty="0"/>
              <a:t>to Tracing</a:t>
            </a:r>
          </a:p>
          <a:p>
            <a:r>
              <a:rPr lang="en-US" dirty="0" smtClean="0"/>
              <a:t>Lab </a:t>
            </a:r>
            <a:r>
              <a:rPr lang="en-US" dirty="0"/>
              <a:t>1: System Setup and First Traces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  <a:p>
            <a:r>
              <a:rPr lang="en-US" dirty="0" smtClean="0"/>
              <a:t>Processes</a:t>
            </a:r>
            <a:endParaRPr lang="en-US" dirty="0"/>
          </a:p>
          <a:p>
            <a:r>
              <a:rPr lang="en-US" dirty="0" smtClean="0"/>
              <a:t>Locking</a:t>
            </a:r>
            <a:endParaRPr lang="en-US" dirty="0"/>
          </a:p>
          <a:p>
            <a:r>
              <a:rPr lang="en-US" dirty="0" smtClean="0"/>
              <a:t>Scheduling</a:t>
            </a:r>
            <a:endParaRPr lang="en-US" dirty="0"/>
          </a:p>
          <a:p>
            <a:r>
              <a:rPr lang="en-US" dirty="0" smtClean="0"/>
              <a:t>Virtual </a:t>
            </a:r>
            <a:r>
              <a:rPr lang="en-US" dirty="0"/>
              <a:t>Memory</a:t>
            </a:r>
          </a:p>
          <a:p>
            <a:r>
              <a:rPr lang="en-US" dirty="0" smtClean="0"/>
              <a:t>Lab </a:t>
            </a:r>
            <a:r>
              <a:rPr lang="en-US" dirty="0"/>
              <a:t>2: Tracking Processes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06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Mobile Devices and the Ubiquitous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  <a:p>
            <a:r>
              <a:rPr lang="en-US" dirty="0" smtClean="0"/>
              <a:t>Always </a:t>
            </a:r>
            <a:r>
              <a:rPr lang="en-US" dirty="0"/>
              <a:t>connected</a:t>
            </a:r>
          </a:p>
          <a:p>
            <a:r>
              <a:rPr lang="en-US" dirty="0" smtClean="0"/>
              <a:t>A </a:t>
            </a:r>
            <a:r>
              <a:rPr lang="en-US" dirty="0"/>
              <a:t>return to single user, but with a multi-user OS </a:t>
            </a:r>
            <a:endParaRPr lang="en-US" dirty="0" smtClean="0"/>
          </a:p>
          <a:p>
            <a:r>
              <a:rPr lang="en-US" dirty="0" smtClean="0"/>
              <a:t>Programming </a:t>
            </a:r>
            <a:r>
              <a:rPr lang="en-US" dirty="0"/>
              <a:t>for power rather than speed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2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Multi-user </a:t>
            </a:r>
            <a:r>
              <a:rPr lang="en-US" dirty="0"/>
              <a:t>Unix like systems everywhere </a:t>
            </a:r>
            <a:endParaRPr lang="en-US" dirty="0" smtClean="0"/>
          </a:p>
          <a:p>
            <a:r>
              <a:rPr lang="en-US" dirty="0" smtClean="0"/>
              <a:t>Continued </a:t>
            </a:r>
            <a:r>
              <a:rPr lang="en-US" dirty="0"/>
              <a:t>use of C for OS development </a:t>
            </a:r>
            <a:endParaRPr lang="en-US" dirty="0" smtClean="0"/>
          </a:p>
          <a:p>
            <a:r>
              <a:rPr lang="en-US" dirty="0" smtClean="0"/>
              <a:t>Heterogeneous </a:t>
            </a:r>
            <a:r>
              <a:rPr lang="en-US" dirty="0"/>
              <a:t>environments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8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does data move in a real world system</a:t>
            </a:r>
            <a:r>
              <a:rPr lang="en-US" dirty="0" smtClean="0"/>
              <a:t>?</a:t>
            </a:r>
          </a:p>
          <a:p>
            <a:r>
              <a:rPr lang="en-US" dirty="0" smtClean="0"/>
              <a:t>Serving </a:t>
            </a:r>
            <a:r>
              <a:rPr lang="en-US" dirty="0"/>
              <a:t>Data from Storage to Clients</a:t>
            </a:r>
          </a:p>
          <a:p>
            <a:r>
              <a:rPr lang="en-US" b="1" dirty="0"/>
              <a:t>Program</a:t>
            </a:r>
            <a:r>
              <a:rPr lang="en-US" dirty="0"/>
              <a:t> Web Server</a:t>
            </a:r>
          </a:p>
          <a:p>
            <a:r>
              <a:rPr lang="en-US" b="1" dirty="0"/>
              <a:t>Stored Data</a:t>
            </a:r>
            <a:r>
              <a:rPr lang="en-US" dirty="0"/>
              <a:t> Filesystem </a:t>
            </a:r>
            <a:endParaRPr lang="en-US" dirty="0" smtClean="0"/>
          </a:p>
          <a:p>
            <a:r>
              <a:rPr lang="en-US" b="1" dirty="0" smtClean="0"/>
              <a:t>Communication </a:t>
            </a:r>
            <a:r>
              <a:rPr lang="en-US" dirty="0" smtClean="0"/>
              <a:t>Network Stack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0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Philosophies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</a:t>
            </a:r>
            <a:r>
              <a:rPr lang="en-US" dirty="0"/>
              <a:t>is a byte stream</a:t>
            </a:r>
          </a:p>
          <a:p>
            <a:r>
              <a:rPr lang="en-US" dirty="0" smtClean="0"/>
              <a:t>Do </a:t>
            </a:r>
            <a:r>
              <a:rPr lang="en-US" dirty="0"/>
              <a:t>a small number of things well</a:t>
            </a:r>
          </a:p>
          <a:p>
            <a:r>
              <a:rPr lang="en-US" dirty="0" smtClean="0"/>
              <a:t>Build </a:t>
            </a:r>
            <a:r>
              <a:rPr lang="en-US" dirty="0"/>
              <a:t>complex systems out of simple building blocks </a:t>
            </a:r>
            <a:endParaRPr lang="en-US" dirty="0" smtClean="0"/>
          </a:p>
          <a:p>
            <a:r>
              <a:rPr lang="en-US" dirty="0" smtClean="0"/>
              <a:t>Swiss </a:t>
            </a:r>
            <a:r>
              <a:rPr lang="en-US" dirty="0"/>
              <a:t>Army Knife vs. Toolbox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OS kernel is one, large program. 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than 50, 000 functions.</a:t>
            </a:r>
          </a:p>
          <a:p>
            <a:r>
              <a:rPr lang="en-US" dirty="0" smtClean="0"/>
              <a:t>5677 </a:t>
            </a:r>
            <a:r>
              <a:rPr lang="en-US" dirty="0"/>
              <a:t>files</a:t>
            </a:r>
          </a:p>
          <a:p>
            <a:r>
              <a:rPr lang="en-US" dirty="0" smtClean="0"/>
              <a:t>5</a:t>
            </a:r>
            <a:r>
              <a:rPr lang="en-US" dirty="0"/>
              <a:t>, 131, 552 lines of C </a:t>
            </a:r>
            <a:r>
              <a:rPr lang="en-US" dirty="0" smtClean="0"/>
              <a:t>code just for the kernel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unique programming environment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and Implementation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US" b="1" dirty="0"/>
              <a:t>Fast</a:t>
            </a:r>
            <a:r>
              <a:rPr lang="en-US" dirty="0"/>
              <a:t> Low overhead, high </a:t>
            </a:r>
            <a:r>
              <a:rPr lang="en-US" dirty="0" err="1"/>
              <a:t>performaance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b="1" dirty="0"/>
              <a:t>Safe</a:t>
            </a:r>
            <a:r>
              <a:rPr lang="en-US" dirty="0"/>
              <a:t> Secure, tractable</a:t>
            </a:r>
          </a:p>
          <a:p>
            <a:pPr>
              <a:lnSpc>
                <a:spcPct val="200000"/>
              </a:lnSpc>
            </a:pPr>
            <a:r>
              <a:rPr lang="en-US" b="1" dirty="0"/>
              <a:t>Flexible</a:t>
            </a:r>
            <a:r>
              <a:rPr lang="en-US" dirty="0"/>
              <a:t> Can be used by many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0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vs. Kernel Space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space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</a:t>
            </a:r>
            <a:r>
              <a:rPr lang="en-US" dirty="0"/>
              <a:t>and remote </a:t>
            </a:r>
            <a:r>
              <a:rPr lang="en-US" dirty="0" smtClean="0"/>
              <a:t>shells</a:t>
            </a:r>
          </a:p>
          <a:p>
            <a:r>
              <a:rPr lang="en-US" dirty="0" smtClean="0"/>
              <a:t>management tools</a:t>
            </a:r>
          </a:p>
          <a:p>
            <a:r>
              <a:rPr lang="en-US" dirty="0" smtClean="0"/>
              <a:t>daemons</a:t>
            </a:r>
            <a:endParaRPr lang="en-US" dirty="0"/>
          </a:p>
          <a:p>
            <a:r>
              <a:rPr lang="en-US" dirty="0"/>
              <a:t>Run-time </a:t>
            </a:r>
            <a:r>
              <a:rPr lang="en-US" dirty="0" smtClean="0"/>
              <a:t>linker</a:t>
            </a:r>
          </a:p>
          <a:p>
            <a:r>
              <a:rPr lang="en-US" dirty="0" smtClean="0"/>
              <a:t>system libraries</a:t>
            </a:r>
          </a:p>
          <a:p>
            <a:r>
              <a:rPr lang="en-US" dirty="0" smtClean="0"/>
              <a:t>tracing </a:t>
            </a:r>
            <a:r>
              <a:rPr lang="en-US" dirty="0"/>
              <a:t>facilities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 </a:t>
            </a:r>
            <a:r>
              <a:rPr lang="en-US" dirty="0" smtClean="0"/>
              <a:t>calls</a:t>
            </a:r>
          </a:p>
          <a:p>
            <a:r>
              <a:rPr lang="en-US" dirty="0" err="1" smtClean="0"/>
              <a:t>hypercalls</a:t>
            </a:r>
            <a:endParaRPr lang="en-US" dirty="0" smtClean="0"/>
          </a:p>
          <a:p>
            <a:r>
              <a:rPr lang="en-US" dirty="0" smtClean="0"/>
              <a:t>remote </a:t>
            </a:r>
            <a:r>
              <a:rPr lang="en-US" dirty="0"/>
              <a:t>procedure call (RPC)</a:t>
            </a:r>
          </a:p>
          <a:p>
            <a:r>
              <a:rPr lang="en-US" dirty="0" smtClean="0"/>
              <a:t>Processes</a:t>
            </a:r>
          </a:p>
          <a:p>
            <a:r>
              <a:rPr lang="en-US" dirty="0" smtClean="0"/>
              <a:t>filesystems</a:t>
            </a:r>
          </a:p>
          <a:p>
            <a:r>
              <a:rPr lang="en-US" dirty="0" smtClean="0"/>
              <a:t>IPC</a:t>
            </a:r>
          </a:p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728822" y="1945758"/>
            <a:ext cx="0" cy="401477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4465976" y="3678864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Call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5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Calls: The Operating System’s API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Border </a:t>
            </a:r>
            <a:r>
              <a:rPr lang="en-US" dirty="0"/>
              <a:t>between User and Kernel Space </a:t>
            </a:r>
            <a:endParaRPr lang="en-US" dirty="0" smtClean="0"/>
          </a:p>
          <a:p>
            <a:r>
              <a:rPr lang="en-US" dirty="0" smtClean="0"/>
              <a:t>Everything </a:t>
            </a:r>
            <a:r>
              <a:rPr lang="en-US" dirty="0"/>
              <a:t>that can be done with the OS </a:t>
            </a:r>
            <a:endParaRPr lang="en-US" dirty="0" smtClean="0"/>
          </a:p>
          <a:p>
            <a:r>
              <a:rPr lang="en-US" dirty="0" smtClean="0"/>
              <a:t>open</a:t>
            </a:r>
            <a:r>
              <a:rPr lang="en-US" dirty="0"/>
              <a:t>(), read(), write(), close() </a:t>
            </a:r>
            <a:endParaRPr lang="en-US" dirty="0" smtClean="0"/>
          </a:p>
          <a:p>
            <a:r>
              <a:rPr lang="en-US" dirty="0" smtClean="0"/>
              <a:t>Over </a:t>
            </a:r>
            <a:r>
              <a:rPr lang="en-US" dirty="0"/>
              <a:t>1000 separate interfaces</a:t>
            </a:r>
          </a:p>
          <a:p>
            <a:r>
              <a:rPr lang="en-US" dirty="0" smtClean="0"/>
              <a:t>Section </a:t>
            </a:r>
            <a:r>
              <a:rPr lang="en-US" dirty="0"/>
              <a:t>2 of the manual </a:t>
            </a:r>
            <a:r>
              <a:rPr lang="en-US" dirty="0" smtClean="0"/>
              <a:t>set</a:t>
            </a:r>
          </a:p>
          <a:p>
            <a:pPr lvl="1"/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&gt; man 2 open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/>
              <a:t>is the </a:t>
            </a:r>
            <a:r>
              <a:rPr lang="en-US" dirty="0" smtClean="0"/>
              <a:t>programming language</a:t>
            </a:r>
          </a:p>
          <a:p>
            <a:pPr lvl="1"/>
            <a:r>
              <a:rPr lang="en-US" dirty="0" smtClean="0"/>
              <a:t>Simple </a:t>
            </a:r>
            <a:r>
              <a:rPr lang="en-US" dirty="0"/>
              <a:t>data structures</a:t>
            </a:r>
          </a:p>
          <a:p>
            <a:r>
              <a:rPr lang="en-US" dirty="0" smtClean="0"/>
              <a:t>Lists</a:t>
            </a:r>
            <a:endParaRPr lang="en-US" dirty="0"/>
          </a:p>
          <a:p>
            <a:r>
              <a:rPr lang="en-US" dirty="0" smtClean="0"/>
              <a:t>Hash </a:t>
            </a:r>
            <a:r>
              <a:rPr lang="en-US" dirty="0"/>
              <a:t>Tables</a:t>
            </a:r>
          </a:p>
          <a:p>
            <a:r>
              <a:rPr lang="en-US" dirty="0" smtClean="0"/>
              <a:t>Hand </a:t>
            </a:r>
            <a:r>
              <a:rPr lang="en-US" dirty="0"/>
              <a:t>crafted classes and objects </a:t>
            </a:r>
            <a:endParaRPr lang="en-US" dirty="0" smtClean="0"/>
          </a:p>
          <a:p>
            <a:r>
              <a:rPr lang="en-US" dirty="0" smtClean="0"/>
              <a:t>Programming </a:t>
            </a:r>
            <a:r>
              <a:rPr lang="en-US" dirty="0"/>
              <a:t>without a net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7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Competing Kernel Architectures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Micro-Kernel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Kernel </a:t>
            </a:r>
            <a:r>
              <a:rPr lang="en-US" dirty="0"/>
              <a:t>is Only a Scheduler</a:t>
            </a:r>
          </a:p>
          <a:p>
            <a:r>
              <a:rPr lang="en-US" dirty="0" smtClean="0"/>
              <a:t>Services </a:t>
            </a:r>
            <a:r>
              <a:rPr lang="en-US" dirty="0"/>
              <a:t>Model</a:t>
            </a:r>
          </a:p>
          <a:p>
            <a:r>
              <a:rPr lang="en-US" dirty="0" smtClean="0"/>
              <a:t>in-kernel </a:t>
            </a:r>
            <a:r>
              <a:rPr lang="en-US" dirty="0"/>
              <a:t>IPC</a:t>
            </a:r>
          </a:p>
          <a:p>
            <a:r>
              <a:rPr lang="en-US" dirty="0" smtClean="0"/>
              <a:t>POSIX </a:t>
            </a:r>
            <a:r>
              <a:rPr lang="en-US" dirty="0"/>
              <a:t>as a service</a:t>
            </a:r>
          </a:p>
          <a:p>
            <a:r>
              <a:rPr lang="en-US" dirty="0" smtClean="0"/>
              <a:t>Mach</a:t>
            </a:r>
            <a:r>
              <a:rPr lang="en-US" dirty="0"/>
              <a:t>, </a:t>
            </a:r>
            <a:r>
              <a:rPr lang="en-US" dirty="0" err="1"/>
              <a:t>Barrelfish</a:t>
            </a:r>
            <a:r>
              <a:rPr lang="en-US" dirty="0"/>
              <a:t>, L4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Monolithic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/>
              <a:t>big program 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/>
              <a:t>Calls</a:t>
            </a:r>
          </a:p>
          <a:p>
            <a:r>
              <a:rPr lang="en-US" dirty="0" smtClean="0"/>
              <a:t>System </a:t>
            </a:r>
            <a:r>
              <a:rPr lang="en-US" dirty="0"/>
              <a:t>Call API</a:t>
            </a:r>
          </a:p>
          <a:p>
            <a:r>
              <a:rPr lang="en-US" dirty="0" smtClean="0"/>
              <a:t>FreeBSD</a:t>
            </a:r>
            <a:r>
              <a:rPr lang="en-US" dirty="0"/>
              <a:t>, Linux, Windows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9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3: Communication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  <a:p>
            <a:r>
              <a:rPr lang="en-US" dirty="0" smtClean="0"/>
              <a:t>Inter </a:t>
            </a:r>
            <a:r>
              <a:rPr lang="en-US" dirty="0"/>
              <a:t>Process Communication</a:t>
            </a:r>
          </a:p>
          <a:p>
            <a:r>
              <a:rPr lang="en-US" dirty="0" smtClean="0"/>
              <a:t>Sockets </a:t>
            </a:r>
            <a:r>
              <a:rPr lang="en-US" dirty="0"/>
              <a:t>and </a:t>
            </a:r>
            <a:r>
              <a:rPr lang="en-US" dirty="0" smtClean="0"/>
              <a:t>Network Communication </a:t>
            </a:r>
          </a:p>
          <a:p>
            <a:r>
              <a:rPr lang="en-US" dirty="0" smtClean="0"/>
              <a:t>Lab </a:t>
            </a:r>
            <a:r>
              <a:rPr lang="en-US" dirty="0"/>
              <a:t>3: TCP Connection Setup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Day 4: storing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Storage </a:t>
            </a:r>
            <a:r>
              <a:rPr lang="en-US" dirty="0"/>
              <a:t>Overview</a:t>
            </a:r>
          </a:p>
          <a:p>
            <a:r>
              <a:rPr lang="en-US" dirty="0" smtClean="0"/>
              <a:t>Naming </a:t>
            </a:r>
            <a:r>
              <a:rPr lang="en-US" dirty="0"/>
              <a:t>and Location</a:t>
            </a:r>
          </a:p>
          <a:p>
            <a:r>
              <a:rPr lang="en-US" dirty="0" smtClean="0"/>
              <a:t>Virtual </a:t>
            </a:r>
            <a:r>
              <a:rPr lang="en-US" dirty="0"/>
              <a:t>Filesystem Layer</a:t>
            </a:r>
          </a:p>
          <a:p>
            <a:r>
              <a:rPr lang="en-US" dirty="0" smtClean="0"/>
              <a:t>Storing </a:t>
            </a:r>
            <a:r>
              <a:rPr lang="en-US" dirty="0"/>
              <a:t>and Retrieving Data</a:t>
            </a:r>
          </a:p>
          <a:p>
            <a:r>
              <a:rPr lang="en-US" dirty="0" smtClean="0"/>
              <a:t>Lab </a:t>
            </a:r>
            <a:r>
              <a:rPr lang="en-US" dirty="0"/>
              <a:t>4: Reading a file from disk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4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What an Operating System Does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2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Debugging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Blinking </a:t>
            </a:r>
            <a:r>
              <a:rPr lang="en-US" dirty="0"/>
              <a:t>lights</a:t>
            </a:r>
          </a:p>
          <a:p>
            <a:r>
              <a:rPr lang="en-US" dirty="0" smtClean="0"/>
              <a:t>Radio </a:t>
            </a:r>
            <a:r>
              <a:rPr lang="en-US" dirty="0"/>
              <a:t>Frequency Interference (AM Radio) </a:t>
            </a:r>
            <a:endParaRPr lang="en-US" dirty="0" smtClean="0"/>
          </a:p>
          <a:p>
            <a:r>
              <a:rPr lang="en-US" dirty="0" smtClean="0"/>
              <a:t>print </a:t>
            </a:r>
            <a:r>
              <a:rPr lang="en-US" dirty="0"/>
              <a:t>statements</a:t>
            </a:r>
          </a:p>
          <a:p>
            <a:r>
              <a:rPr lang="en-US" dirty="0" smtClean="0"/>
              <a:t>Trace </a:t>
            </a:r>
            <a:r>
              <a:rPr lang="en-US" dirty="0"/>
              <a:t>Instructions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DTrace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dynamic tracing framework for software </a:t>
            </a:r>
            <a:endParaRPr lang="en-US" dirty="0" smtClean="0"/>
          </a:p>
          <a:p>
            <a:r>
              <a:rPr lang="en-US" dirty="0" smtClean="0"/>
              <a:t>Low </a:t>
            </a:r>
            <a:r>
              <a:rPr lang="en-US" dirty="0"/>
              <a:t>impact on overall system performance </a:t>
            </a:r>
            <a:endParaRPr lang="en-US" dirty="0" smtClean="0"/>
          </a:p>
          <a:p>
            <a:r>
              <a:rPr lang="en-US" dirty="0" smtClean="0"/>
              <a:t>Does </a:t>
            </a:r>
            <a:r>
              <a:rPr lang="en-US" dirty="0"/>
              <a:t>not incur costs when not in 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3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</a:t>
            </a:r>
            <a:r>
              <a:rPr lang="en-US" dirty="0" err="1" smtClean="0"/>
              <a:t>DTrace</a:t>
            </a:r>
            <a:r>
              <a:rPr lang="en-US" dirty="0" smtClean="0"/>
              <a:t> show 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a function is being called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function’s arguments</a:t>
            </a:r>
          </a:p>
          <a:p>
            <a:r>
              <a:rPr lang="en-US" dirty="0" smtClean="0"/>
              <a:t>The </a:t>
            </a:r>
            <a:r>
              <a:rPr lang="en-US" dirty="0"/>
              <a:t>frequency of function calls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whole lot more...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7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1 </a:t>
            </a:r>
            <a:r>
              <a:rPr lang="en-US" dirty="0" err="1"/>
              <a:t>dtrace</a:t>
            </a:r>
            <a:r>
              <a:rPr lang="en-US" dirty="0"/>
              <a:t> −n </a:t>
            </a:r>
            <a:r>
              <a:rPr lang="en-US" dirty="0" err="1"/>
              <a:t>syscall</a:t>
            </a:r>
            <a:r>
              <a:rPr lang="en-US" dirty="0"/>
              <a:t> :::</a:t>
            </a:r>
          </a:p>
          <a:p>
            <a:r>
              <a:rPr lang="en-US" dirty="0"/>
              <a:t>2 </a:t>
            </a:r>
            <a:r>
              <a:rPr lang="en-US" dirty="0" err="1"/>
              <a:t>dtrace</a:t>
            </a:r>
            <a:r>
              <a:rPr lang="en-US" dirty="0"/>
              <a:t> : description ’ </a:t>
            </a:r>
            <a:r>
              <a:rPr lang="en-US" dirty="0" err="1"/>
              <a:t>syscall</a:t>
            </a:r>
            <a:r>
              <a:rPr lang="en-US" dirty="0"/>
              <a:t> : : : ’ matched 2148 probes</a:t>
            </a:r>
          </a:p>
          <a:p>
            <a:r>
              <a:rPr lang="en-US" dirty="0"/>
              <a:t>3 CPU</a:t>
            </a:r>
          </a:p>
          <a:p>
            <a:r>
              <a:rPr lang="en-US" dirty="0"/>
              <a:t>4 1</a:t>
            </a:r>
          </a:p>
          <a:p>
            <a:r>
              <a:rPr lang="en-US" dirty="0"/>
              <a:t>5 1</a:t>
            </a:r>
          </a:p>
          <a:p>
            <a:r>
              <a:rPr lang="en-US" dirty="0"/>
              <a:t>6 1</a:t>
            </a:r>
          </a:p>
          <a:p>
            <a:r>
              <a:rPr lang="en-US" dirty="0"/>
              <a:t>7 1</a:t>
            </a:r>
          </a:p>
          <a:p>
            <a:r>
              <a:rPr lang="en-US" dirty="0"/>
              <a:t>8 1</a:t>
            </a:r>
          </a:p>
          <a:p>
            <a:r>
              <a:rPr lang="en-US" dirty="0"/>
              <a:t>9 1</a:t>
            </a:r>
          </a:p>
          <a:p>
            <a:r>
              <a:rPr lang="en-US" dirty="0"/>
              <a:t>10 1</a:t>
            </a:r>
          </a:p>
          <a:p>
            <a:r>
              <a:rPr lang="en-US" dirty="0"/>
              <a:t>11 1</a:t>
            </a:r>
          </a:p>
          <a:p>
            <a:r>
              <a:rPr lang="en-US" dirty="0"/>
              <a:t>ID 51079 51078 51079 51078 51079 51632 51633 51784</a:t>
            </a:r>
          </a:p>
          <a:p>
            <a:r>
              <a:rPr lang="en-US" dirty="0"/>
              <a:t>FUNCTION : NAME </a:t>
            </a:r>
            <a:r>
              <a:rPr lang="en-US" dirty="0" err="1"/>
              <a:t>ioctl</a:t>
            </a:r>
            <a:r>
              <a:rPr lang="en-US" dirty="0"/>
              <a:t> :return </a:t>
            </a:r>
            <a:r>
              <a:rPr lang="en-US" dirty="0" err="1"/>
              <a:t>ioctl</a:t>
            </a:r>
            <a:r>
              <a:rPr lang="en-US" dirty="0"/>
              <a:t> : entry </a:t>
            </a:r>
            <a:r>
              <a:rPr lang="en-US" dirty="0" err="1"/>
              <a:t>ioctl</a:t>
            </a:r>
            <a:r>
              <a:rPr lang="en-US" dirty="0"/>
              <a:t> :return </a:t>
            </a:r>
            <a:r>
              <a:rPr lang="en-US" dirty="0" err="1"/>
              <a:t>ioctl</a:t>
            </a:r>
            <a:r>
              <a:rPr lang="en-US" dirty="0"/>
              <a:t> : entry </a:t>
            </a:r>
            <a:r>
              <a:rPr lang="en-US" dirty="0" err="1"/>
              <a:t>ioctl</a:t>
            </a:r>
            <a:r>
              <a:rPr lang="en-US" dirty="0"/>
              <a:t> :return </a:t>
            </a:r>
            <a:r>
              <a:rPr lang="en-US" dirty="0" err="1"/>
              <a:t>sigprocmask</a:t>
            </a:r>
            <a:r>
              <a:rPr lang="en-US" dirty="0"/>
              <a:t> : entry </a:t>
            </a:r>
            <a:r>
              <a:rPr lang="en-US" dirty="0" err="1"/>
              <a:t>sigprocmask</a:t>
            </a:r>
            <a:r>
              <a:rPr lang="en-US" dirty="0"/>
              <a:t> : return </a:t>
            </a:r>
            <a:r>
              <a:rPr lang="en-US" dirty="0" err="1"/>
              <a:t>sigaction</a:t>
            </a:r>
            <a:r>
              <a:rPr lang="en-US" dirty="0"/>
              <a:t> : entry</a:t>
            </a:r>
          </a:p>
          <a:p>
            <a:r>
              <a:rPr lang="en-US" dirty="0"/>
              <a:t>• Look at all system calls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8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DTrace</a:t>
            </a:r>
            <a:r>
              <a:rPr lang="en-US" dirty="0" smtClean="0"/>
              <a:t>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</a:t>
            </a:r>
            <a:r>
              <a:rPr lang="en-US" dirty="0"/>
              <a:t>probes are added to the system</a:t>
            </a:r>
          </a:p>
          <a:p>
            <a:r>
              <a:rPr lang="en-US" dirty="0" smtClean="0"/>
              <a:t>The </a:t>
            </a:r>
            <a:r>
              <a:rPr lang="en-US" dirty="0"/>
              <a:t>probes are activated using the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dtrace</a:t>
            </a:r>
            <a:r>
              <a:rPr lang="en-US" dirty="0"/>
              <a:t> program</a:t>
            </a:r>
          </a:p>
          <a:p>
            <a:r>
              <a:rPr lang="en-US" dirty="0" smtClean="0"/>
              <a:t>A </a:t>
            </a:r>
            <a:r>
              <a:rPr lang="en-US" dirty="0"/>
              <a:t>small number of assembly instructions are modified at run-time to get the system to run in the </a:t>
            </a:r>
            <a:r>
              <a:rPr lang="en-US" dirty="0" smtClean="0"/>
              <a:t>probe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1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complex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dtrace</a:t>
            </a:r>
            <a:r>
              <a:rPr lang="en-US" dirty="0"/>
              <a:t> −n ’</a:t>
            </a:r>
            <a:r>
              <a:rPr lang="en-US" dirty="0" err="1"/>
              <a:t>syscall</a:t>
            </a:r>
            <a:r>
              <a:rPr lang="en-US" dirty="0"/>
              <a:t>::</a:t>
            </a:r>
            <a:r>
              <a:rPr lang="en-US" dirty="0" err="1"/>
              <a:t>write:entry</a:t>
            </a:r>
            <a:r>
              <a:rPr lang="en-US" dirty="0"/>
              <a:t> /arg2 != 0/ { </a:t>
            </a:r>
            <a:r>
              <a:rPr lang="en-US" dirty="0" err="1"/>
              <a:t>printf</a:t>
            </a:r>
            <a:r>
              <a:rPr lang="en-US" dirty="0"/>
              <a:t>("write size % d\n", arg2); } ’ </a:t>
            </a:r>
            <a:r>
              <a:rPr lang="en-US" dirty="0" err="1"/>
              <a:t>dtrace</a:t>
            </a:r>
            <a:r>
              <a:rPr lang="en-US" dirty="0"/>
              <a:t>: description ’</a:t>
            </a:r>
            <a:r>
              <a:rPr lang="en-US" dirty="0" err="1"/>
              <a:t>syscall</a:t>
            </a:r>
            <a:r>
              <a:rPr lang="en-US" dirty="0"/>
              <a:t>::</a:t>
            </a:r>
            <a:r>
              <a:rPr lang="en-US" dirty="0" err="1"/>
              <a:t>write:entry</a:t>
            </a:r>
            <a:r>
              <a:rPr lang="en-US" dirty="0"/>
              <a:t> ’ matched 2 probes</a:t>
            </a:r>
          </a:p>
          <a:p>
            <a:r>
              <a:rPr lang="en-US" dirty="0"/>
              <a:t>            CPU 50978</a:t>
            </a:r>
          </a:p>
          <a:p>
            <a:r>
              <a:rPr lang="en-US" dirty="0"/>
              <a:t>write : entry write : entry write : entry</a:t>
            </a:r>
          </a:p>
          <a:p>
            <a:r>
              <a:rPr lang="en-US" dirty="0"/>
              <a:t>write write write</a:t>
            </a:r>
          </a:p>
          <a:p>
            <a:r>
              <a:rPr lang="en-US" dirty="0"/>
              <a:t>size 1 size 55 size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4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DTrace</a:t>
            </a:r>
            <a:r>
              <a:rPr lang="en-US" dirty="0" smtClean="0"/>
              <a:t> Glossary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Probe</a:t>
            </a:r>
            <a:r>
              <a:rPr lang="en-US" dirty="0" smtClean="0"/>
              <a:t> - A </a:t>
            </a:r>
            <a:r>
              <a:rPr lang="en-US" dirty="0"/>
              <a:t>way of specifying what to trace</a:t>
            </a:r>
          </a:p>
          <a:p>
            <a:r>
              <a:rPr lang="en-US" b="1" dirty="0" smtClean="0"/>
              <a:t>Provider</a:t>
            </a:r>
            <a:r>
              <a:rPr lang="en-US" dirty="0" smtClean="0"/>
              <a:t> - </a:t>
            </a:r>
            <a:r>
              <a:rPr lang="en-US" dirty="0" err="1" smtClean="0"/>
              <a:t>DTrace</a:t>
            </a:r>
            <a:r>
              <a:rPr lang="en-US" dirty="0" smtClean="0"/>
              <a:t> </a:t>
            </a:r>
            <a:r>
              <a:rPr lang="en-US" dirty="0"/>
              <a:t>defined module that provides information about something in the system</a:t>
            </a:r>
          </a:p>
          <a:p>
            <a:r>
              <a:rPr lang="en-US" b="1" dirty="0" smtClean="0"/>
              <a:t>Module</a:t>
            </a:r>
            <a:r>
              <a:rPr lang="en-US" dirty="0" smtClean="0"/>
              <a:t> - A </a:t>
            </a:r>
            <a:r>
              <a:rPr lang="en-US" dirty="0"/>
              <a:t>software module, such as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kernel</a:t>
            </a:r>
          </a:p>
          <a:p>
            <a:r>
              <a:rPr lang="en-US" b="1" dirty="0" smtClean="0"/>
              <a:t>Function</a:t>
            </a:r>
            <a:r>
              <a:rPr lang="en-US" dirty="0" smtClean="0"/>
              <a:t> - A </a:t>
            </a:r>
            <a:r>
              <a:rPr lang="en-US" dirty="0"/>
              <a:t>function in a module, such as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ether_input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/>
              <a:t>Predicate</a:t>
            </a:r>
            <a:r>
              <a:rPr lang="en-US" dirty="0" smtClean="0"/>
              <a:t> - A </a:t>
            </a:r>
            <a:r>
              <a:rPr lang="en-US" dirty="0"/>
              <a:t>way of filtering </a:t>
            </a:r>
            <a:r>
              <a:rPr lang="en-US" dirty="0" err="1"/>
              <a:t>DTrace</a:t>
            </a:r>
            <a:r>
              <a:rPr lang="en-US" dirty="0"/>
              <a:t> probes</a:t>
            </a:r>
          </a:p>
          <a:p>
            <a:r>
              <a:rPr lang="en-US" b="1" dirty="0" smtClean="0"/>
              <a:t>Action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The set </a:t>
            </a:r>
            <a:r>
              <a:rPr lang="en-US" dirty="0"/>
              <a:t>of D language statements carried out when a probe is matched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3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fbt</a:t>
            </a:r>
            <a:r>
              <a:rPr lang="en-US" dirty="0" smtClean="0"/>
              <a:t> 		Function </a:t>
            </a:r>
            <a:r>
              <a:rPr lang="en-US" dirty="0"/>
              <a:t>Boundary Tracing (50413) </a:t>
            </a:r>
            <a:endParaRPr lang="en-US" dirty="0" smtClean="0"/>
          </a:p>
          <a:p>
            <a:r>
              <a:rPr lang="en-US" b="1" dirty="0" err="1" smtClean="0"/>
              <a:t>syscall</a:t>
            </a:r>
            <a:r>
              <a:rPr lang="en-US" dirty="0" smtClean="0"/>
              <a:t> 	System </a:t>
            </a:r>
            <a:r>
              <a:rPr lang="en-US" dirty="0"/>
              <a:t>Calls (2148)</a:t>
            </a:r>
          </a:p>
          <a:p>
            <a:r>
              <a:rPr lang="en-US" b="1" dirty="0"/>
              <a:t>profile</a:t>
            </a:r>
            <a:r>
              <a:rPr lang="en-US" dirty="0"/>
              <a:t> </a:t>
            </a:r>
            <a:r>
              <a:rPr lang="en-US" dirty="0" smtClean="0"/>
              <a:t>	Timing </a:t>
            </a:r>
            <a:r>
              <a:rPr lang="en-US" dirty="0"/>
              <a:t>source</a:t>
            </a:r>
          </a:p>
          <a:p>
            <a:r>
              <a:rPr lang="en-US" b="1" dirty="0" smtClean="0"/>
              <a:t>proc		</a:t>
            </a:r>
            <a:r>
              <a:rPr lang="en-US" dirty="0" smtClean="0"/>
              <a:t>Process </a:t>
            </a:r>
            <a:r>
              <a:rPr lang="en-US" dirty="0"/>
              <a:t>Operations</a:t>
            </a:r>
          </a:p>
          <a:p>
            <a:r>
              <a:rPr lang="en-US" b="1" dirty="0" err="1"/>
              <a:t>sched</a:t>
            </a:r>
            <a:r>
              <a:rPr lang="en-US" dirty="0"/>
              <a:t> </a:t>
            </a:r>
            <a:r>
              <a:rPr lang="en-US" dirty="0" smtClean="0"/>
              <a:t>		Scheduler</a:t>
            </a:r>
          </a:p>
          <a:p>
            <a:r>
              <a:rPr lang="en-US" b="1" dirty="0" err="1" smtClean="0"/>
              <a:t>io</a:t>
            </a:r>
            <a:r>
              <a:rPr lang="en-US" dirty="0" smtClean="0"/>
              <a:t> 		I/O </a:t>
            </a:r>
            <a:r>
              <a:rPr lang="en-US" dirty="0"/>
              <a:t>calls</a:t>
            </a:r>
          </a:p>
          <a:p>
            <a:r>
              <a:rPr lang="en-US" b="1" dirty="0" err="1"/>
              <a:t>ip</a:t>
            </a:r>
            <a:r>
              <a:rPr lang="en-US" dirty="0"/>
              <a:t> </a:t>
            </a:r>
            <a:r>
              <a:rPr lang="en-US" dirty="0" smtClean="0"/>
              <a:t>		Internet </a:t>
            </a:r>
            <a:r>
              <a:rPr lang="en-US" dirty="0"/>
              <a:t>Protocol </a:t>
            </a:r>
            <a:endParaRPr lang="en-US" dirty="0" smtClean="0"/>
          </a:p>
          <a:p>
            <a:r>
              <a:rPr lang="en-US" b="1" dirty="0" err="1" smtClean="0"/>
              <a:t>udp</a:t>
            </a:r>
            <a:r>
              <a:rPr lang="en-US" dirty="0" smtClean="0"/>
              <a:t> 		UDP</a:t>
            </a:r>
            <a:endParaRPr lang="en-US" dirty="0"/>
          </a:p>
          <a:p>
            <a:r>
              <a:rPr lang="en-US" b="1" dirty="0" err="1"/>
              <a:t>tcp</a:t>
            </a:r>
            <a:r>
              <a:rPr lang="en-US" dirty="0"/>
              <a:t> </a:t>
            </a:r>
            <a:r>
              <a:rPr lang="en-US" dirty="0" smtClean="0"/>
              <a:t>		TCP</a:t>
            </a:r>
            <a:endParaRPr lang="en-US" dirty="0"/>
          </a:p>
          <a:p>
            <a:r>
              <a:rPr lang="en-US" b="1" dirty="0" err="1"/>
              <a:t>vfs</a:t>
            </a:r>
            <a:r>
              <a:rPr lang="en-US" dirty="0"/>
              <a:t> </a:t>
            </a:r>
            <a:r>
              <a:rPr lang="en-US" dirty="0" smtClean="0"/>
              <a:t>		Filesystem </a:t>
            </a:r>
            <a:r>
              <a:rPr lang="en-US" dirty="0"/>
              <a:t>Routines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Disecting</a:t>
            </a:r>
            <a:r>
              <a:rPr lang="en-US" dirty="0" smtClean="0"/>
              <a:t> a Probe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syscall</a:t>
            </a:r>
            <a:r>
              <a:rPr lang="en-US" dirty="0"/>
              <a:t>::</a:t>
            </a:r>
            <a:r>
              <a:rPr lang="en-US" dirty="0" err="1"/>
              <a:t>write:entry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Provider </a:t>
            </a:r>
            <a:r>
              <a:rPr lang="en-US" dirty="0" err="1"/>
              <a:t>syscall</a:t>
            </a:r>
            <a:endParaRPr lang="en-US" dirty="0"/>
          </a:p>
          <a:p>
            <a:pPr lvl="1"/>
            <a:r>
              <a:rPr lang="en-US" dirty="0"/>
              <a:t>Module None </a:t>
            </a:r>
            <a:endParaRPr lang="en-US" dirty="0" smtClean="0"/>
          </a:p>
          <a:p>
            <a:pPr lvl="1"/>
            <a:r>
              <a:rPr lang="en-US" dirty="0" smtClean="0"/>
              <a:t>Function </a:t>
            </a:r>
            <a:r>
              <a:rPr lang="en-US" dirty="0"/>
              <a:t>write </a:t>
            </a:r>
            <a:endParaRPr lang="en-US" dirty="0" smtClean="0"/>
          </a:p>
          <a:p>
            <a:pPr lvl="1"/>
            <a:r>
              <a:rPr lang="en-US" dirty="0" smtClean="0"/>
              <a:t>Name </a:t>
            </a:r>
            <a:r>
              <a:rPr lang="en-US" dirty="0"/>
              <a:t>entry</a:t>
            </a:r>
          </a:p>
          <a:p>
            <a:r>
              <a:rPr lang="en-US" dirty="0" err="1" smtClean="0"/>
              <a:t>fbt:kernel:ether_input:entry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Provider </a:t>
            </a:r>
            <a:r>
              <a:rPr lang="en-US" dirty="0" err="1"/>
              <a:t>fbt</a:t>
            </a:r>
            <a:endParaRPr lang="en-US" dirty="0"/>
          </a:p>
          <a:p>
            <a:pPr lvl="1"/>
            <a:r>
              <a:rPr lang="en-US" dirty="0"/>
              <a:t>Module kernel </a:t>
            </a:r>
            <a:endParaRPr lang="en-US" dirty="0" smtClean="0"/>
          </a:p>
          <a:p>
            <a:pPr lvl="1"/>
            <a:r>
              <a:rPr lang="en-US" dirty="0" smtClean="0"/>
              <a:t>Function </a:t>
            </a:r>
            <a:r>
              <a:rPr lang="en-US" dirty="0" err="1"/>
              <a:t>ether_input</a:t>
            </a:r>
            <a:endParaRPr lang="en-US" dirty="0"/>
          </a:p>
          <a:p>
            <a:pPr lvl="1"/>
            <a:r>
              <a:rPr lang="en-US" dirty="0"/>
              <a:t>Name entry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9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5: Whole system 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Serving </a:t>
            </a:r>
            <a:r>
              <a:rPr lang="en-US" dirty="0"/>
              <a:t>Web Content</a:t>
            </a:r>
          </a:p>
          <a:p>
            <a:r>
              <a:rPr lang="en-US" dirty="0" smtClean="0"/>
              <a:t>NGINX</a:t>
            </a:r>
            <a:endParaRPr lang="en-US" dirty="0"/>
          </a:p>
          <a:p>
            <a:r>
              <a:rPr lang="en-US" dirty="0" smtClean="0"/>
              <a:t>Review</a:t>
            </a:r>
            <a:endParaRPr lang="en-US" dirty="0"/>
          </a:p>
          <a:p>
            <a:r>
              <a:rPr lang="en-US" dirty="0" smtClean="0"/>
              <a:t>Final </a:t>
            </a:r>
            <a:r>
              <a:rPr lang="en-US" dirty="0"/>
              <a:t>Exam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51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DTrace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kernel with </a:t>
            </a:r>
            <a:r>
              <a:rPr lang="en-US" dirty="0" err="1"/>
              <a:t>DTrace</a:t>
            </a:r>
            <a:r>
              <a:rPr lang="en-US" dirty="0"/>
              <a:t> support built </a:t>
            </a:r>
            <a:r>
              <a:rPr lang="en-US" dirty="0" smtClean="0"/>
              <a:t>in</a:t>
            </a:r>
          </a:p>
          <a:p>
            <a:pPr lvl="1"/>
            <a:r>
              <a:rPr lang="en-US" dirty="0" smtClean="0"/>
              <a:t>Default </a:t>
            </a:r>
            <a:r>
              <a:rPr lang="en-US" dirty="0"/>
              <a:t>on FreeBSD 10 or later</a:t>
            </a:r>
          </a:p>
          <a:p>
            <a:r>
              <a:rPr lang="en-US" dirty="0" smtClean="0"/>
              <a:t>The </a:t>
            </a:r>
            <a:r>
              <a:rPr lang="en-US" dirty="0"/>
              <a:t>ability to </a:t>
            </a:r>
            <a:r>
              <a:rPr lang="en-US" dirty="0" err="1"/>
              <a:t>sudo</a:t>
            </a:r>
            <a:r>
              <a:rPr lang="en-US" dirty="0"/>
              <a:t> or be root</a:t>
            </a:r>
          </a:p>
          <a:p>
            <a:r>
              <a:rPr lang="en-US" dirty="0" smtClean="0"/>
              <a:t>The </a:t>
            </a:r>
            <a:r>
              <a:rPr lang="en-US" dirty="0"/>
              <a:t>complete command syntax is covered in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dtrace</a:t>
            </a:r>
            <a:r>
              <a:rPr lang="en-US" dirty="0"/>
              <a:t> manual page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325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Probes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Listing </a:t>
            </a:r>
            <a:r>
              <a:rPr lang="en-US" dirty="0"/>
              <a:t>all the probes gets you 50000 to choose from </a:t>
            </a:r>
            <a:endParaRPr lang="en-US" dirty="0" smtClean="0"/>
          </a:p>
          <a:p>
            <a:r>
              <a:rPr lang="en-US" dirty="0" smtClean="0"/>
              <a:t>Judicious </a:t>
            </a:r>
            <a:r>
              <a:rPr lang="en-US" dirty="0"/>
              <a:t>use of providers, modules and grep</a:t>
            </a:r>
          </a:p>
          <a:p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dtrace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-l -P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syscall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590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• Use verbose (-v) mode to find probe arguments</a:t>
            </a:r>
          </a:p>
          <a:p>
            <a:r>
              <a:rPr lang="en-US" dirty="0"/>
              <a:t>•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dtrace</a:t>
            </a:r>
            <a:r>
              <a:rPr lang="en-US" dirty="0"/>
              <a:t> -lv -f </a:t>
            </a:r>
            <a:r>
              <a:rPr lang="en-US" dirty="0" err="1"/>
              <a:t>syscall:freebsd:read</a:t>
            </a:r>
            <a:endParaRPr lang="en-US" dirty="0"/>
          </a:p>
          <a:p>
            <a:r>
              <a:rPr lang="en-US" dirty="0"/>
              <a:t> ID   PROVIDER</a:t>
            </a:r>
          </a:p>
          <a:p>
            <a:r>
              <a:rPr lang="en-US" dirty="0"/>
              <a:t>57177   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Argument Types</a:t>
            </a:r>
          </a:p>
          <a:p>
            <a:r>
              <a:rPr lang="en-US" dirty="0" err="1"/>
              <a:t>args</a:t>
            </a:r>
            <a:r>
              <a:rPr lang="en-US" dirty="0"/>
              <a:t>[0]: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err="1"/>
              <a:t>args</a:t>
            </a:r>
            <a:r>
              <a:rPr lang="en-US" dirty="0"/>
              <a:t>[1]: void *</a:t>
            </a:r>
          </a:p>
          <a:p>
            <a:r>
              <a:rPr lang="en-US" dirty="0" err="1"/>
              <a:t>args</a:t>
            </a:r>
            <a:r>
              <a:rPr lang="en-US" dirty="0"/>
              <a:t>[2]: </a:t>
            </a:r>
            <a:r>
              <a:rPr lang="en-US" dirty="0" err="1"/>
              <a:t>size_t</a:t>
            </a:r>
            <a:endParaRPr lang="en-US" dirty="0"/>
          </a:p>
          <a:p>
            <a:r>
              <a:rPr lang="en-US" dirty="0"/>
              <a:t>MODULE</a:t>
            </a:r>
          </a:p>
          <a:p>
            <a:r>
              <a:rPr lang="en-US" dirty="0"/>
              <a:t> </a:t>
            </a:r>
            <a:r>
              <a:rPr lang="en-US" dirty="0" err="1"/>
              <a:t>freebsd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5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powerful subset of C</a:t>
            </a:r>
          </a:p>
          <a:p>
            <a:r>
              <a:rPr lang="en-US" dirty="0" smtClean="0"/>
              <a:t>Includes </a:t>
            </a:r>
            <a:r>
              <a:rPr lang="en-US" dirty="0"/>
              <a:t>features specific to </a:t>
            </a:r>
            <a:r>
              <a:rPr lang="en-US" dirty="0" err="1"/>
              <a:t>DTrace</a:t>
            </a:r>
            <a:r>
              <a:rPr lang="en-US" dirty="0"/>
              <a:t>, such as aggregations</a:t>
            </a:r>
          </a:p>
          <a:p>
            <a:r>
              <a:rPr lang="en-US" dirty="0" smtClean="0"/>
              <a:t>Anything </a:t>
            </a:r>
            <a:r>
              <a:rPr lang="en-US" dirty="0"/>
              <a:t>beyond some simple debugging usually required a D </a:t>
            </a:r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188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DTrace</a:t>
            </a:r>
            <a:r>
              <a:rPr lang="en-US" dirty="0" smtClean="0"/>
              <a:t> One-Liners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A set of useful single line </a:t>
            </a:r>
            <a:r>
              <a:rPr lang="en-US" dirty="0" smtClean="0"/>
              <a:t>scripts</a:t>
            </a:r>
          </a:p>
          <a:p>
            <a:r>
              <a:rPr lang="en-US" dirty="0" smtClean="0"/>
              <a:t> </a:t>
            </a:r>
            <a:r>
              <a:rPr lang="en-US" dirty="0"/>
              <a:t># Trace f </a:t>
            </a:r>
            <a:r>
              <a:rPr lang="en-US" dirty="0" err="1"/>
              <a:t>i</a:t>
            </a:r>
            <a:r>
              <a:rPr lang="en-US" dirty="0"/>
              <a:t> l e opens with process and filename :</a:t>
            </a:r>
          </a:p>
          <a:p>
            <a:r>
              <a:rPr lang="en-US" dirty="0" err="1"/>
              <a:t>dtrace</a:t>
            </a:r>
            <a:r>
              <a:rPr lang="en-US" dirty="0"/>
              <a:t> −n ’</a:t>
            </a:r>
            <a:r>
              <a:rPr lang="en-US" dirty="0" err="1"/>
              <a:t>syscall</a:t>
            </a:r>
            <a:r>
              <a:rPr lang="en-US" dirty="0"/>
              <a:t> ::open∗:entry { </a:t>
            </a:r>
            <a:r>
              <a:rPr lang="en-US" dirty="0" err="1"/>
              <a:t>printf</a:t>
            </a:r>
            <a:r>
              <a:rPr lang="en-US" dirty="0"/>
              <a:t>("%s %s", </a:t>
            </a:r>
            <a:r>
              <a:rPr lang="en-US" dirty="0" err="1"/>
              <a:t>execname</a:t>
            </a:r>
            <a:r>
              <a:rPr lang="en-US" dirty="0"/>
              <a:t>, </a:t>
            </a:r>
            <a:r>
              <a:rPr lang="en-US" dirty="0" err="1"/>
              <a:t>copyinstr</a:t>
            </a:r>
            <a:r>
              <a:rPr lang="en-US" dirty="0"/>
              <a:t>(arg0)); } ’ # Count system calls by program name:</a:t>
            </a:r>
          </a:p>
          <a:p>
            <a:r>
              <a:rPr lang="en-US" dirty="0" err="1"/>
              <a:t>dtrace</a:t>
            </a:r>
            <a:r>
              <a:rPr lang="en-US" dirty="0"/>
              <a:t>−n ’</a:t>
            </a:r>
            <a:r>
              <a:rPr lang="en-US" dirty="0" err="1"/>
              <a:t>syscall</a:t>
            </a:r>
            <a:r>
              <a:rPr lang="en-US" dirty="0"/>
              <a:t>:::entry {@[</a:t>
            </a:r>
            <a:r>
              <a:rPr lang="en-US" dirty="0" err="1"/>
              <a:t>execname</a:t>
            </a:r>
            <a:r>
              <a:rPr lang="en-US" dirty="0"/>
              <a:t>] = count(); }’</a:t>
            </a:r>
          </a:p>
          <a:p>
            <a:r>
              <a:rPr lang="en-US" dirty="0"/>
              <a:t># Count system calls by </a:t>
            </a:r>
            <a:r>
              <a:rPr lang="en-US" dirty="0" err="1"/>
              <a:t>syscall</a:t>
            </a:r>
            <a:r>
              <a:rPr lang="en-US" dirty="0"/>
              <a:t> :</a:t>
            </a:r>
          </a:p>
          <a:p>
            <a:r>
              <a:rPr lang="en-US" dirty="0" err="1"/>
              <a:t>dtrace</a:t>
            </a:r>
            <a:r>
              <a:rPr lang="en-US" dirty="0"/>
              <a:t> −n ’</a:t>
            </a:r>
            <a:r>
              <a:rPr lang="en-US" dirty="0" err="1"/>
              <a:t>syscall</a:t>
            </a:r>
            <a:r>
              <a:rPr lang="en-US" dirty="0"/>
              <a:t> ::: entry { @[</a:t>
            </a:r>
            <a:r>
              <a:rPr lang="en-US" dirty="0" err="1"/>
              <a:t>probefunc</a:t>
            </a:r>
            <a:r>
              <a:rPr lang="en-US" dirty="0"/>
              <a:t>] = count(); } ’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48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dtrace</a:t>
            </a:r>
            <a:r>
              <a:rPr lang="en-US" dirty="0"/>
              <a:t> −n ’</a:t>
            </a:r>
            <a:r>
              <a:rPr lang="en-US" dirty="0" err="1"/>
              <a:t>syscall</a:t>
            </a:r>
            <a:r>
              <a:rPr lang="en-US" dirty="0"/>
              <a:t> ::: entry { @[</a:t>
            </a:r>
            <a:r>
              <a:rPr lang="en-US" dirty="0" err="1"/>
              <a:t>probefunc</a:t>
            </a:r>
            <a:r>
              <a:rPr lang="en-US" dirty="0"/>
              <a:t>] = count(); } 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     </a:t>
            </a:r>
            <a:r>
              <a:rPr lang="en-US" dirty="0" err="1"/>
              <a:t>dtrace</a:t>
            </a:r>
            <a:r>
              <a:rPr lang="en-US" dirty="0"/>
              <a:t> : description ^C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fstat</a:t>
            </a:r>
            <a:r>
              <a:rPr lang="en-US" dirty="0"/>
              <a:t> </a:t>
            </a:r>
            <a:r>
              <a:rPr lang="en-US" dirty="0" err="1"/>
              <a:t>setitimer</a:t>
            </a:r>
            <a:r>
              <a:rPr lang="en-US" dirty="0"/>
              <a:t> </a:t>
            </a:r>
            <a:r>
              <a:rPr lang="en-US" dirty="0" err="1"/>
              <a:t>getpid</a:t>
            </a:r>
            <a:r>
              <a:rPr lang="en-US" dirty="0"/>
              <a:t> read </a:t>
            </a:r>
            <a:r>
              <a:rPr lang="en-US" dirty="0" err="1"/>
              <a:t>sigreturn</a:t>
            </a:r>
            <a:r>
              <a:rPr lang="en-US" dirty="0"/>
              <a:t> write </a:t>
            </a:r>
            <a:r>
              <a:rPr lang="en-US" dirty="0" err="1"/>
              <a:t>getsockopt</a:t>
            </a:r>
            <a:r>
              <a:rPr lang="en-US" dirty="0"/>
              <a:t> select </a:t>
            </a:r>
            <a:r>
              <a:rPr lang="en-US" dirty="0" err="1"/>
              <a:t>sigaction</a:t>
            </a:r>
            <a:r>
              <a:rPr lang="en-US" dirty="0"/>
              <a:t> _</a:t>
            </a:r>
            <a:r>
              <a:rPr lang="en-US" dirty="0" err="1"/>
              <a:t>umtx_op</a:t>
            </a:r>
            <a:r>
              <a:rPr lang="en-US" dirty="0"/>
              <a:t> __</a:t>
            </a:r>
            <a:r>
              <a:rPr lang="en-US" dirty="0" err="1"/>
              <a:t>sysctl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munmap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mmap</a:t>
            </a:r>
            <a:r>
              <a:rPr lang="en-US" dirty="0"/>
              <a:t> </a:t>
            </a:r>
            <a:r>
              <a:rPr lang="en-US" dirty="0" err="1"/>
              <a:t>sigprocmask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clock_gettime</a:t>
            </a:r>
            <a:r>
              <a:rPr lang="en-US" dirty="0"/>
              <a:t> </a:t>
            </a:r>
            <a:r>
              <a:rPr lang="en-US" dirty="0" err="1"/>
              <a:t>ioctl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’ </a:t>
            </a:r>
            <a:r>
              <a:rPr lang="en-US" dirty="0" err="1"/>
              <a:t>syscall</a:t>
            </a:r>
            <a:r>
              <a:rPr lang="en-US" dirty="0"/>
              <a:t> : : : entry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matched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1072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probes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 1 1 2 2 2 3 4 6 6 7 8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18 19 23 42 45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196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syscall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:::entry { @[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probefunc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] = count();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dirty="0" smtClean="0"/>
              <a:t>The </a:t>
            </a:r>
            <a:r>
              <a:rPr lang="en-US" dirty="0"/>
              <a:t>@[</a:t>
            </a:r>
            <a:r>
              <a:rPr lang="en-US" dirty="0" err="1"/>
              <a:t>probefunc</a:t>
            </a:r>
            <a:r>
              <a:rPr lang="en-US" dirty="0"/>
              <a:t>] syntax</a:t>
            </a:r>
          </a:p>
          <a:p>
            <a:r>
              <a:rPr lang="en-US" dirty="0" smtClean="0"/>
              <a:t>Aggregates </a:t>
            </a:r>
            <a:r>
              <a:rPr lang="en-US" dirty="0"/>
              <a:t>data during a run for later output</a:t>
            </a:r>
          </a:p>
          <a:p>
            <a:r>
              <a:rPr lang="en-US" dirty="0" smtClean="0"/>
              <a:t>Extremely </a:t>
            </a:r>
            <a:r>
              <a:rPr lang="en-US" dirty="0"/>
              <a:t>powerful feature of D language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435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# Summarize requested write() sizes by program name, as power−of−2 distributions (bytes): </a:t>
            </a:r>
            <a:r>
              <a:rPr lang="en-US" dirty="0" err="1"/>
              <a:t>dtrace</a:t>
            </a:r>
            <a:r>
              <a:rPr lang="en-US" dirty="0"/>
              <a:t>−n ’</a:t>
            </a:r>
            <a:r>
              <a:rPr lang="en-US" dirty="0" err="1"/>
              <a:t>syscall</a:t>
            </a:r>
            <a:r>
              <a:rPr lang="en-US" dirty="0"/>
              <a:t>::</a:t>
            </a:r>
            <a:r>
              <a:rPr lang="en-US" dirty="0" err="1"/>
              <a:t>write:entry</a:t>
            </a:r>
            <a:r>
              <a:rPr lang="en-US" dirty="0"/>
              <a:t> {@[</a:t>
            </a:r>
            <a:r>
              <a:rPr lang="en-US" dirty="0" err="1"/>
              <a:t>execname</a:t>
            </a:r>
            <a:r>
              <a:rPr lang="en-US" dirty="0"/>
              <a:t>] = quantize(arg2); }’</a:t>
            </a:r>
          </a:p>
          <a:p>
            <a:r>
              <a:rPr lang="en-US" dirty="0" err="1"/>
              <a:t>dtrace</a:t>
            </a:r>
            <a:r>
              <a:rPr lang="en-US" dirty="0"/>
              <a:t>: description ’</a:t>
            </a:r>
            <a:r>
              <a:rPr lang="en-US" dirty="0" err="1"/>
              <a:t>syscall</a:t>
            </a:r>
            <a:r>
              <a:rPr lang="en-US" dirty="0"/>
              <a:t>::</a:t>
            </a:r>
            <a:r>
              <a:rPr lang="en-US" dirty="0" err="1"/>
              <a:t>write:entry</a:t>
            </a:r>
            <a:r>
              <a:rPr lang="en-US" dirty="0"/>
              <a:t> ’ matched 2 probes</a:t>
            </a:r>
          </a:p>
          <a:p>
            <a:r>
              <a:rPr lang="en-US" dirty="0"/>
              <a:t>^C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 71|0 82|1 94| 17</a:t>
            </a:r>
          </a:p>
          <a:p>
            <a:r>
              <a:rPr lang="en-US" dirty="0"/>
              <a:t>      10 11 12 13 14</a:t>
            </a:r>
          </a:p>
          <a:p>
            <a:r>
              <a:rPr lang="en-US" dirty="0"/>
              <a:t>8 |@@ 841 16 |@@@@@@@@@@@@@ 6940 32 |@@@@@@@@@@@@@@@@@@@@@@@@@ 13666 64 | 59</a:t>
            </a:r>
          </a:p>
          <a:p>
            <a:r>
              <a:rPr lang="en-US" dirty="0"/>
              <a:t>128 |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669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Probing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out how we got where we are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stack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dirty="0" smtClean="0"/>
              <a:t>routine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482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called </a:t>
            </a:r>
            <a:r>
              <a:rPr lang="en-US" dirty="0" err="1" smtClean="0"/>
              <a:t>malloc</a:t>
            </a:r>
            <a:r>
              <a:rPr lang="en-US" dirty="0" smtClean="0"/>
              <a:t>()?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29371 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dirty="0"/>
              <a:t>: entry </a:t>
            </a:r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‘ cloneuio+0x2c</a:t>
            </a:r>
          </a:p>
          <a:p>
            <a:r>
              <a:rPr lang="en-US" dirty="0"/>
              <a:t>kernel ‘ vn_io_fault1+0x3b </a:t>
            </a:r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‘ vn_io_fault+0x18b </a:t>
            </a:r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‘ dofileread+0x95 </a:t>
            </a:r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‘ kern_readv+0x68 </a:t>
            </a:r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‘ sys_read+0x63</a:t>
            </a:r>
          </a:p>
          <a:p>
            <a:r>
              <a:rPr lang="en-US" dirty="0"/>
              <a:t>kernel ‘ amd64_syscall+0x351 </a:t>
            </a:r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‘0 xffffffff80d0aa6b</a:t>
            </a:r>
          </a:p>
          <a:p>
            <a:r>
              <a:rPr lang="en-US" dirty="0"/>
              <a:t>• Read upwards from the bottom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5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Work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/>
              <a:t>Tracing</a:t>
            </a:r>
            <a:r>
              <a:rPr lang="en-US" dirty="0"/>
              <a:t> Systems Setup, Begin using </a:t>
            </a:r>
            <a:r>
              <a:rPr lang="en-US" dirty="0" err="1"/>
              <a:t>DTrace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Processes</a:t>
            </a:r>
            <a:r>
              <a:rPr lang="en-US" dirty="0" smtClean="0"/>
              <a:t> </a:t>
            </a:r>
            <a:r>
              <a:rPr lang="en-US" dirty="0"/>
              <a:t>Tracing the Process Life Cycle</a:t>
            </a:r>
          </a:p>
          <a:p>
            <a:r>
              <a:rPr lang="en-US" b="1" dirty="0"/>
              <a:t>Communication</a:t>
            </a:r>
            <a:r>
              <a:rPr lang="en-US" dirty="0"/>
              <a:t> Networking and TCP </a:t>
            </a:r>
            <a:endParaRPr lang="en-US" dirty="0" smtClean="0"/>
          </a:p>
          <a:p>
            <a:r>
              <a:rPr lang="en-US" b="1" dirty="0" smtClean="0"/>
              <a:t>Storage</a:t>
            </a:r>
            <a:r>
              <a:rPr lang="en-US" dirty="0" smtClean="0"/>
              <a:t> </a:t>
            </a:r>
            <a:r>
              <a:rPr lang="en-US" dirty="0"/>
              <a:t>Storing and Retrieving Data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DTrace</a:t>
            </a:r>
            <a:r>
              <a:rPr lang="en-US" dirty="0" smtClean="0"/>
              <a:t>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open source set of tools written to use D scripts </a:t>
            </a:r>
            <a:endParaRPr lang="en-US" dirty="0" smtClean="0"/>
          </a:p>
          <a:p>
            <a:pPr lvl="1"/>
            <a:r>
              <a:rPr lang="en-US" dirty="0" smtClean="0"/>
              <a:t>Originally </a:t>
            </a:r>
            <a:r>
              <a:rPr lang="en-US" dirty="0"/>
              <a:t>specific to Solaris</a:t>
            </a:r>
          </a:p>
          <a:p>
            <a:r>
              <a:rPr lang="en-US" dirty="0" smtClean="0"/>
              <a:t>Now a part of </a:t>
            </a:r>
            <a:r>
              <a:rPr lang="en-US" dirty="0" err="1" smtClean="0"/>
              <a:t>OpenDTrace</a:t>
            </a:r>
            <a:endParaRPr lang="en-US" dirty="0" smtClean="0"/>
          </a:p>
          <a:p>
            <a:r>
              <a:rPr lang="en-US" dirty="0" smtClean="0"/>
              <a:t>Exists </a:t>
            </a:r>
            <a:r>
              <a:rPr lang="en-US" dirty="0"/>
              <a:t>as a FreeBSD port and package</a:t>
            </a:r>
          </a:p>
          <a:p>
            <a:r>
              <a:rPr lang="en-US" dirty="0" smtClean="0"/>
              <a:t>Currently </a:t>
            </a:r>
            <a:r>
              <a:rPr lang="en-US" dirty="0"/>
              <a:t>being updated with new scripts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199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script: </a:t>
            </a:r>
            <a:r>
              <a:rPr lang="en-US" dirty="0" err="1" smtClean="0"/>
              <a:t>hotkernel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1 ./ </a:t>
            </a:r>
            <a:r>
              <a:rPr lang="en-US" dirty="0" err="1"/>
              <a:t>hotkernel</a:t>
            </a:r>
            <a:endParaRPr lang="en-US" dirty="0"/>
          </a:p>
          <a:p>
            <a:r>
              <a:rPr lang="en-US" dirty="0"/>
              <a:t>2 Sampling... Hit Ctrl−C to end.</a:t>
            </a:r>
          </a:p>
          <a:p>
            <a:r>
              <a:rPr lang="en-US" dirty="0"/>
              <a:t>3 ^C</a:t>
            </a:r>
          </a:p>
          <a:p>
            <a:r>
              <a:rPr lang="en-US" dirty="0"/>
              <a:t>4 FUNCTION</a:t>
            </a:r>
          </a:p>
          <a:p>
            <a:r>
              <a:rPr lang="en-US" dirty="0"/>
              <a:t>5 kernel ‘ lookup</a:t>
            </a:r>
          </a:p>
          <a:p>
            <a:r>
              <a:rPr lang="en-US" dirty="0"/>
              <a:t>6 kernel ‘ </a:t>
            </a:r>
            <a:r>
              <a:rPr lang="en-US" dirty="0" err="1"/>
              <a:t>unlock_mtx</a:t>
            </a:r>
            <a:endParaRPr lang="en-US" dirty="0"/>
          </a:p>
          <a:p>
            <a:r>
              <a:rPr lang="en-US" dirty="0"/>
              <a:t>7 kernel ‘ _</a:t>
            </a:r>
            <a:r>
              <a:rPr lang="en-US" dirty="0" err="1"/>
              <a:t>vm_page_deactivate</a:t>
            </a:r>
            <a:endParaRPr lang="en-US" dirty="0"/>
          </a:p>
          <a:p>
            <a:r>
              <a:rPr lang="en-US" dirty="0"/>
              <a:t>8 ...</a:t>
            </a:r>
          </a:p>
          <a:p>
            <a:r>
              <a:rPr lang="en-US" dirty="0"/>
              <a:t>9 kernel ‘ amd64_syscall</a:t>
            </a:r>
          </a:p>
          <a:p>
            <a:r>
              <a:rPr lang="en-US" dirty="0"/>
              <a:t>10 k e r n e l ‘ </a:t>
            </a:r>
            <a:r>
              <a:rPr lang="en-US" dirty="0" err="1"/>
              <a:t>pmap_remove_pages</a:t>
            </a:r>
            <a:endParaRPr lang="en-US" dirty="0"/>
          </a:p>
          <a:p>
            <a:r>
              <a:rPr lang="en-US" dirty="0"/>
              <a:t>11 kernel ‘ </a:t>
            </a:r>
            <a:r>
              <a:rPr lang="en-US" dirty="0" err="1"/>
              <a:t>hpet_get_timecount</a:t>
            </a:r>
            <a:endParaRPr lang="en-US" dirty="0"/>
          </a:p>
          <a:p>
            <a:r>
              <a:rPr lang="en-US" dirty="0"/>
              <a:t>12 kernel ‘ </a:t>
            </a:r>
            <a:r>
              <a:rPr lang="en-US" dirty="0" err="1"/>
              <a:t>pagezero</a:t>
            </a:r>
            <a:endParaRPr lang="en-US" dirty="0"/>
          </a:p>
          <a:p>
            <a:r>
              <a:rPr lang="en-US" dirty="0"/>
              <a:t>13 kernel ‘0 xffffffff80</a:t>
            </a:r>
          </a:p>
          <a:p>
            <a:r>
              <a:rPr lang="en-US" dirty="0"/>
              <a:t>14 kernel ‘ </a:t>
            </a:r>
            <a:r>
              <a:rPr lang="en-US" dirty="0" err="1"/>
              <a:t>spinlock_exit</a:t>
            </a:r>
            <a:endParaRPr lang="en-US" dirty="0"/>
          </a:p>
          <a:p>
            <a:r>
              <a:rPr lang="en-US" dirty="0"/>
              <a:t>15 kernel ‘ acpi_cpu_c1</a:t>
            </a:r>
          </a:p>
          <a:p>
            <a:r>
              <a:rPr lang="en-US" dirty="0"/>
              <a:t>COUNT PCNT 1 0.1% 1 0.1% 1 0.1%</a:t>
            </a:r>
          </a:p>
          <a:p>
            <a:r>
              <a:rPr lang="en-US" dirty="0"/>
              <a:t>9 0.5%</a:t>
            </a:r>
          </a:p>
          <a:p>
            <a:r>
              <a:rPr lang="en-US" dirty="0"/>
              <a:t>9 0.5% 13 0.7% 15 0.8% 34 1.9%</a:t>
            </a:r>
          </a:p>
          <a:p>
            <a:r>
              <a:rPr lang="en-US" dirty="0"/>
              <a:t>486 27.0% 965 53.6%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183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Filtering </a:t>
            </a:r>
            <a:r>
              <a:rPr lang="en-US" dirty="0"/>
              <a:t>probes based on relevant data</a:t>
            </a:r>
          </a:p>
          <a:p>
            <a:r>
              <a:rPr lang="en-US" dirty="0" smtClean="0"/>
              <a:t>Useful </a:t>
            </a:r>
            <a:r>
              <a:rPr lang="en-US" dirty="0"/>
              <a:t>for excluding common conditions</a:t>
            </a:r>
          </a:p>
          <a:p>
            <a:r>
              <a:rPr lang="en-US" dirty="0" smtClean="0"/>
              <a:t>/</a:t>
            </a:r>
            <a:r>
              <a:rPr lang="en-US" dirty="0"/>
              <a:t>arg0 != 0/ Ignore a normal return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55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a Specific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pid</a:t>
            </a:r>
            <a:r>
              <a:rPr lang="en-US" dirty="0" smtClean="0"/>
              <a:t> </a:t>
            </a:r>
            <a:r>
              <a:rPr lang="en-US" dirty="0"/>
              <a:t>is used to track a Process ID </a:t>
            </a:r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/>
              <a:t>in predicates</a:t>
            </a:r>
          </a:p>
          <a:p>
            <a:r>
              <a:rPr lang="en-US" dirty="0" smtClean="0"/>
              <a:t>/</a:t>
            </a:r>
            <a:r>
              <a:rPr lang="en-US" dirty="0" err="1"/>
              <a:t>pid</a:t>
            </a:r>
            <a:r>
              <a:rPr lang="en-US" dirty="0"/>
              <a:t> == 1234/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788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Program Under </a:t>
            </a:r>
            <a:r>
              <a:rPr lang="en-US" dirty="0" err="1" smtClean="0"/>
              <a:t>DTrace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DTrace</a:t>
            </a:r>
            <a:r>
              <a:rPr lang="en-US" dirty="0" smtClean="0"/>
              <a:t> </a:t>
            </a:r>
            <a:r>
              <a:rPr lang="en-US" dirty="0"/>
              <a:t>is most often used on running systems </a:t>
            </a:r>
            <a:endParaRPr lang="en-US" dirty="0" smtClean="0"/>
          </a:p>
          <a:p>
            <a:r>
              <a:rPr lang="en-US" dirty="0" err="1" smtClean="0"/>
              <a:t>DTrace</a:t>
            </a:r>
            <a:r>
              <a:rPr lang="en-US" dirty="0" smtClean="0"/>
              <a:t> </a:t>
            </a:r>
            <a:r>
              <a:rPr lang="en-US" dirty="0"/>
              <a:t>can be attached at runtime to a program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dtrace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-p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pid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...</a:t>
            </a:r>
          </a:p>
          <a:p>
            <a:r>
              <a:rPr lang="en-US" dirty="0" smtClean="0"/>
              <a:t>Run </a:t>
            </a:r>
            <a:r>
              <a:rPr lang="en-US" dirty="0"/>
              <a:t>a program completely under the control of </a:t>
            </a:r>
            <a:r>
              <a:rPr lang="en-US" dirty="0" err="1"/>
              <a:t>DTrace</a:t>
            </a:r>
            <a:endParaRPr lang="en-US" dirty="0"/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dtrace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-c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...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819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too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Overly </a:t>
            </a:r>
            <a:r>
              <a:rPr lang="en-US" dirty="0"/>
              <a:t>broad probes slow down the system</a:t>
            </a:r>
          </a:p>
          <a:p>
            <a:r>
              <a:rPr lang="en-US" dirty="0" smtClean="0"/>
              <a:t>Watching </a:t>
            </a:r>
            <a:r>
              <a:rPr lang="en-US" dirty="0"/>
              <a:t>everything in the kernel </a:t>
            </a:r>
            <a:endParaRPr lang="en-US" dirty="0" smtClean="0"/>
          </a:p>
          <a:p>
            <a:r>
              <a:rPr lang="en-US" dirty="0" smtClean="0"/>
              <a:t>Registering </a:t>
            </a:r>
            <a:r>
              <a:rPr lang="en-US" dirty="0"/>
              <a:t>a probe on a module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43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Probe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/>
              <a:t>probe point has a cost</a:t>
            </a:r>
          </a:p>
          <a:p>
            <a:r>
              <a:rPr lang="en-US" dirty="0" smtClean="0"/>
              <a:t>Every </a:t>
            </a:r>
            <a:r>
              <a:rPr lang="en-US" dirty="0"/>
              <a:t>action has a reaction</a:t>
            </a:r>
          </a:p>
          <a:p>
            <a:r>
              <a:rPr lang="en-US" dirty="0" smtClean="0"/>
              <a:t>Any </a:t>
            </a:r>
            <a:r>
              <a:rPr lang="en-US" dirty="0"/>
              <a:t>action code requires time to run </a:t>
            </a:r>
            <a:endParaRPr lang="en-US" dirty="0" smtClean="0"/>
          </a:p>
          <a:p>
            <a:r>
              <a:rPr lang="en-US" dirty="0" smtClean="0"/>
              <a:t>Impacts </a:t>
            </a:r>
            <a:r>
              <a:rPr lang="en-US" dirty="0"/>
              <a:t>system performance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814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Into the Laboratory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r>
              <a:rPr lang="en-US" smtClean="0"/>
              <a:t>to begin Lab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5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computers do?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arenR"/>
            </a:pPr>
            <a:r>
              <a:rPr lang="en-US" b="1" dirty="0"/>
              <a:t>Processing</a:t>
            </a:r>
            <a:r>
              <a:rPr lang="en-US" dirty="0"/>
              <a:t> Converting information from one form to another. </a:t>
            </a:r>
            <a:endParaRPr lang="en-US" dirty="0" smtClean="0"/>
          </a:p>
          <a:p>
            <a:pPr marL="457200" indent="-457200">
              <a:buFont typeface="+mj-lt"/>
              <a:buAutoNum type="arabicParenR"/>
            </a:pPr>
            <a:r>
              <a:rPr lang="en-US" b="1" dirty="0" smtClean="0"/>
              <a:t>Communication</a:t>
            </a:r>
            <a:r>
              <a:rPr lang="en-US" dirty="0" smtClean="0"/>
              <a:t> </a:t>
            </a:r>
            <a:r>
              <a:rPr lang="en-US" dirty="0"/>
              <a:t>Moving information between one or </a:t>
            </a:r>
            <a:r>
              <a:rPr lang="en-US" dirty="0" smtClean="0"/>
              <a:t>more systems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/>
              <a:t>Storage</a:t>
            </a:r>
            <a:r>
              <a:rPr lang="en-US" dirty="0"/>
              <a:t> Maintaining information over time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3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[An OS is] </a:t>
            </a:r>
            <a:r>
              <a:rPr lang="en-US" dirty="0" smtClean="0"/>
              <a:t>the low-level </a:t>
            </a:r>
            <a:r>
              <a:rPr lang="en-US" dirty="0"/>
              <a:t>software that supports a computer’s basic functions, such as scheduling tasks and controlling peripherals. - Google hive </a:t>
            </a:r>
            <a:r>
              <a:rPr lang="en-US" dirty="0" smtClean="0"/>
              <a:t>mind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4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" id="{567CD34F-8C25-AE48-800D-72123D3B90C9}" vid="{CA665514-E0ED-3348-B1CE-09C2839DC1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teachbsd</Template>
  <TotalTime>92</TotalTime>
  <Words>2319</Words>
  <Application>Microsoft Macintosh PowerPoint</Application>
  <PresentationFormat>Widescreen</PresentationFormat>
  <Paragraphs>508</Paragraphs>
  <Slides>67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Calibri</vt:lpstr>
      <vt:lpstr>Courier</vt:lpstr>
      <vt:lpstr>Courier New</vt:lpstr>
      <vt:lpstr>Gill Sans MT</vt:lpstr>
      <vt:lpstr>Mangal</vt:lpstr>
      <vt:lpstr>FreeBSDFoundation</vt:lpstr>
      <vt:lpstr>Introduction to Operating Systems</vt:lpstr>
      <vt:lpstr>Objectives</vt:lpstr>
      <vt:lpstr>Course Outline</vt:lpstr>
      <vt:lpstr>Course Outline</vt:lpstr>
      <vt:lpstr>Course Outline</vt:lpstr>
      <vt:lpstr>Lab Work</vt:lpstr>
      <vt:lpstr>What do computers do?</vt:lpstr>
      <vt:lpstr>What is an Operating System?</vt:lpstr>
      <vt:lpstr>What is an Operating System?</vt:lpstr>
      <vt:lpstr>General purpose operating systems</vt:lpstr>
      <vt:lpstr>General-purpose operating systems</vt:lpstr>
      <vt:lpstr>What does an operating system do?</vt:lpstr>
      <vt:lpstr>Key Functions of an Operating System</vt:lpstr>
      <vt:lpstr>What an Operating System is</vt:lpstr>
      <vt:lpstr>Why study operating systems?</vt:lpstr>
      <vt:lpstr>FreeBSD</vt:lpstr>
      <vt:lpstr>Computer History from the Operating System Perspective</vt:lpstr>
      <vt:lpstr>In the beginning: early computers</vt:lpstr>
      <vt:lpstr>The First Programmers</vt:lpstr>
      <vt:lpstr>Early Computers</vt:lpstr>
      <vt:lpstr>Mainframes and Batch Processing</vt:lpstr>
      <vt:lpstr>5Mb of Source Code</vt:lpstr>
      <vt:lpstr>Mini-computers and Time Sharing Systems</vt:lpstr>
      <vt:lpstr>The Unix Kernel</vt:lpstr>
      <vt:lpstr>The Rise of the Microcomputer</vt:lpstr>
      <vt:lpstr>A typical microcomputer 1982</vt:lpstr>
      <vt:lpstr>Workstations and Networking</vt:lpstr>
      <vt:lpstr>Workstation from the 1990s</vt:lpstr>
      <vt:lpstr>Embedded and Real Time Systems</vt:lpstr>
      <vt:lpstr>Mobile Devices and the Ubiquitous Internet</vt:lpstr>
      <vt:lpstr>Today</vt:lpstr>
      <vt:lpstr>Our Challenge</vt:lpstr>
      <vt:lpstr>UNIX Philosophies</vt:lpstr>
      <vt:lpstr>Some Special Considerations</vt:lpstr>
      <vt:lpstr>Design and Implementation Requirements</vt:lpstr>
      <vt:lpstr>User vs. Kernel Space</vt:lpstr>
      <vt:lpstr>System Calls: The Operating System’s API</vt:lpstr>
      <vt:lpstr>OS Programming</vt:lpstr>
      <vt:lpstr>Competing Kernel Architectures</vt:lpstr>
      <vt:lpstr>Review: What an Operating System Does</vt:lpstr>
      <vt:lpstr>A Brief History of Debugging Methods</vt:lpstr>
      <vt:lpstr>What is DTrace?</vt:lpstr>
      <vt:lpstr>What can DTrace show me?</vt:lpstr>
      <vt:lpstr>A Simple Example</vt:lpstr>
      <vt:lpstr>How does DTrace Work?</vt:lpstr>
      <vt:lpstr>A more complex example</vt:lpstr>
      <vt:lpstr>DTrace Glossary</vt:lpstr>
      <vt:lpstr>Providers</vt:lpstr>
      <vt:lpstr>Disecting a Probe</vt:lpstr>
      <vt:lpstr>DTrace Requirements</vt:lpstr>
      <vt:lpstr>Finding Probes</vt:lpstr>
      <vt:lpstr>Probe Arguments</vt:lpstr>
      <vt:lpstr>The D Language</vt:lpstr>
      <vt:lpstr>DTrace One-Liners</vt:lpstr>
      <vt:lpstr>Count System Calls</vt:lpstr>
      <vt:lpstr>Aggregations</vt:lpstr>
      <vt:lpstr>Quantization</vt:lpstr>
      <vt:lpstr>Probing the stack</vt:lpstr>
      <vt:lpstr>Who called malloc()?</vt:lpstr>
      <vt:lpstr>DTrace Toolkit</vt:lpstr>
      <vt:lpstr>An example script: hotkernel</vt:lpstr>
      <vt:lpstr>Predicates</vt:lpstr>
      <vt:lpstr>Tracing a Specific Process</vt:lpstr>
      <vt:lpstr>Running a Program Under DTrace</vt:lpstr>
      <vt:lpstr>Going too far</vt:lpstr>
      <vt:lpstr>The Probe Effect</vt:lpstr>
      <vt:lpstr>Into the Laboratory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</dc:title>
  <dc:creator>George Neville-Neil</dc:creator>
  <cp:lastModifiedBy>George Neville-Neil</cp:lastModifiedBy>
  <cp:revision>25</cp:revision>
  <dcterms:created xsi:type="dcterms:W3CDTF">2016-12-03T03:31:42Z</dcterms:created>
  <dcterms:modified xsi:type="dcterms:W3CDTF">2017-02-02T04:55:01Z</dcterms:modified>
</cp:coreProperties>
</file>