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62787-C9A2-CB44-8026-A8DC61A67F3D}">
          <p14:sldIdLst>
            <p14:sldId id="256"/>
            <p14:sldId id="257"/>
            <p14:sldId id="259"/>
          </p14:sldIdLst>
        </p14:section>
        <p14:section name="Processes" id="{8251A225-EE4C-9E48-80EB-E623EB6AA225}">
          <p14:sldIdLst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Mutual Exclusion and Locking" id="{E1DA934C-E875-F946-AC15-A5F56BF3BD66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1"/>
    <p:restoredTop sz="94685"/>
  </p:normalViewPr>
  <p:slideViewPr>
    <p:cSldViewPr snapToGrid="0" snapToObjects="1">
      <p:cViewPr>
        <p:scale>
          <a:sx n="120" d="100"/>
          <a:sy n="120" d="100"/>
        </p:scale>
        <p:origin x="-13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8" d="100"/>
          <a:sy n="98" d="100"/>
        </p:scale>
        <p:origin x="290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o we use a wild card?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3C6-6B2A-3D4E-ACBF-63391107FCA5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0967-D635-1C4B-8010-EE130F91BB63}" type="datetime1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615D-AC37-794B-9CD1-917BECA41F70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1015-F320-0A4F-959E-3D859876C438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092-98F8-3943-8253-FED67AD371E9}" type="datetime1">
              <a:rPr lang="en-US" smtClean="0"/>
              <a:t>12/5/16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81989"/>
            <a:ext cx="10058400" cy="19586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092-98F8-3943-8253-FED67AD371E9}" type="datetime1">
              <a:rPr lang="en-US" smtClean="0"/>
              <a:t>12/5/16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097280" y="3690780"/>
            <a:ext cx="10058400" cy="195865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0D5E-7767-5B4E-BF7E-AE3C5D61F3FF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0E0A-1609-FB44-8228-EEF5C54B5A55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6A62-F6F0-FB4F-9669-760CD9DCEC73}" type="datetime1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C88A-1865-1F43-A0DB-344805F7492E}" type="datetime1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4B4-FF14-FF4D-B044-59094E9AC0F1}" type="datetime1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2984A0-B2F5-2549-A24F-764B1F76A93B}" type="datetime1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B27188E3-ED48-3E43-BB72-DB8091BEB4A5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THrough</a:t>
            </a:r>
            <a:r>
              <a:rPr lang="en-US" dirty="0" smtClean="0"/>
              <a:t> tracing, analysis and experimentation</a:t>
            </a:r>
          </a:p>
          <a:p>
            <a:r>
              <a:rPr lang="en-US" dirty="0" err="1" smtClean="0"/>
              <a:t>gnn@freebsd.org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with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proc</a:t>
            </a:r>
            <a:r>
              <a:rPr lang="en-US" dirty="0" smtClean="0"/>
              <a:t> Provider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71286"/>
              </p:ext>
            </p:extLst>
          </p:nvPr>
        </p:nvGraphicFramePr>
        <p:xfrm>
          <a:off x="2062480" y="2427601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exec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Program</a:t>
                      </a:r>
                      <a:r>
                        <a:rPr lang="en-US" b="0" baseline="0" dirty="0" smtClean="0"/>
                        <a:t> execution attempt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exec-failure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start failed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exec-success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successfully</a:t>
                      </a:r>
                      <a:r>
                        <a:rPr lang="en-US" baseline="0" dirty="0" smtClean="0"/>
                        <a:t> started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Program</a:t>
                      </a:r>
                      <a:r>
                        <a:rPr lang="en-US" b="0" baseline="0" dirty="0" smtClean="0"/>
                        <a:t> terminated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signal-send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 signal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signal-clear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Cleared a signal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signal-discard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Signal ignored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17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/>
              <a:t>over CPU resources</a:t>
            </a:r>
          </a:p>
          <a:p>
            <a:r>
              <a:rPr lang="en-US" dirty="0" smtClean="0"/>
              <a:t>Which </a:t>
            </a:r>
            <a:r>
              <a:rPr lang="en-US" dirty="0"/>
              <a:t>process or thread can run now?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9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Scheduler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Decides </a:t>
            </a:r>
            <a:r>
              <a:rPr lang="en-US" dirty="0"/>
              <a:t>which thread gets to run</a:t>
            </a:r>
          </a:p>
          <a:p>
            <a:r>
              <a:rPr lang="en-US" dirty="0" smtClean="0"/>
              <a:t>The </a:t>
            </a:r>
            <a:r>
              <a:rPr lang="en-US" dirty="0"/>
              <a:t>thread is the </a:t>
            </a:r>
            <a:r>
              <a:rPr lang="en-US" dirty="0" err="1"/>
              <a:t>scheduable</a:t>
            </a:r>
            <a:r>
              <a:rPr lang="en-US" dirty="0"/>
              <a:t> entity </a:t>
            </a:r>
            <a:endParaRPr lang="en-US" dirty="0" smtClean="0"/>
          </a:p>
          <a:p>
            <a:r>
              <a:rPr lang="en-US" dirty="0" smtClean="0"/>
              <a:t>Chooses </a:t>
            </a:r>
            <a:r>
              <a:rPr lang="en-US" dirty="0"/>
              <a:t>a processor/core</a:t>
            </a:r>
          </a:p>
          <a:p>
            <a:r>
              <a:rPr lang="en-US" dirty="0" smtClean="0"/>
              <a:t>Can </a:t>
            </a:r>
            <a:r>
              <a:rPr lang="en-US" dirty="0"/>
              <a:t>be overridden by </a:t>
            </a:r>
            <a:r>
              <a:rPr lang="en-US" dirty="0" err="1"/>
              <a:t>cpuset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6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927878"/>
              </p:ext>
            </p:extLst>
          </p:nvPr>
        </p:nvGraphicFramePr>
        <p:xfrm>
          <a:off x="1096963" y="1582738"/>
          <a:ext cx="100584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Being created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RUNNABLE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SLEEPING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Awaiting</a:t>
                      </a:r>
                      <a:r>
                        <a:rPr lang="en-US" baseline="0" dirty="0" smtClean="0"/>
                        <a:t> some 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STOPPED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ZOMBIE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the process of dying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5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Classes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519054"/>
              </p:ext>
            </p:extLst>
          </p:nvPr>
        </p:nvGraphicFramePr>
        <p:xfrm>
          <a:off x="1096963" y="1582738"/>
          <a:ext cx="10058400" cy="22250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Priority</a:t>
                      </a:r>
                      <a:r>
                        <a:rPr lang="en-US" b="1" baseline="0" dirty="0" smtClean="0"/>
                        <a:t> Range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Usage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0-47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ITHD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</a:t>
                      </a:r>
                      <a:r>
                        <a:rPr lang="en-US" baseline="0" dirty="0" smtClean="0"/>
                        <a:t> thread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48-79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REALTIME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88-119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 threads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120-223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TIMESHARE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user programs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224-255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when nothing else does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3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 Provider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44005"/>
              </p:ext>
            </p:extLst>
          </p:nvPr>
        </p:nvGraphicFramePr>
        <p:xfrm>
          <a:off x="1096963" y="1582738"/>
          <a:ext cx="10058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on-</a:t>
                      </a:r>
                      <a:r>
                        <a:rPr lang="en-US" b="1" dirty="0" err="1" smtClean="0"/>
                        <a:t>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moves onto a 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off-</a:t>
                      </a:r>
                      <a:r>
                        <a:rPr lang="en-US" b="1" dirty="0" err="1" smtClean="0"/>
                        <a:t>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moves</a:t>
                      </a:r>
                      <a:r>
                        <a:rPr lang="en-US" baseline="0" dirty="0" smtClean="0"/>
                        <a:t> off of a 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remain-</a:t>
                      </a:r>
                      <a:r>
                        <a:rPr lang="en-US" b="1" dirty="0" err="1" smtClean="0"/>
                        <a:t>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remains on 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change-</a:t>
                      </a:r>
                      <a:r>
                        <a:rPr lang="en-US" b="1" dirty="0" err="1" smtClean="0"/>
                        <a:t>pri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changed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fbt:kernel:cpu_idle:entry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r>
                        <a:rPr lang="en-US" baseline="0" dirty="0" smtClean="0"/>
                        <a:t> went idle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5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</a:t>
            </a:r>
            <a:r>
              <a:rPr lang="en-US" dirty="0"/>
              <a:t>all believe they own the computer</a:t>
            </a:r>
          </a:p>
          <a:p>
            <a:r>
              <a:rPr lang="en-US" dirty="0" smtClean="0"/>
              <a:t>Context </a:t>
            </a:r>
            <a:r>
              <a:rPr lang="en-US" dirty="0"/>
              <a:t>switching maintains this fiction</a:t>
            </a:r>
          </a:p>
          <a:p>
            <a:r>
              <a:rPr lang="en-US" dirty="0" smtClean="0"/>
              <a:t>Requires </a:t>
            </a:r>
            <a:r>
              <a:rPr lang="en-US" dirty="0"/>
              <a:t>saving and restoring state</a:t>
            </a:r>
          </a:p>
          <a:p>
            <a:r>
              <a:rPr lang="en-US" dirty="0" smtClean="0"/>
              <a:t>Common </a:t>
            </a:r>
            <a:r>
              <a:rPr lang="en-US" dirty="0"/>
              <a:t>measure of operating system performance </a:t>
            </a:r>
            <a:endParaRPr lang="en-US" dirty="0" smtClean="0"/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cswstat.d</a:t>
            </a:r>
            <a:r>
              <a:rPr lang="en-US" dirty="0" smtClean="0"/>
              <a:t> </a:t>
            </a:r>
            <a:r>
              <a:rPr lang="en-US" dirty="0"/>
              <a:t>measures overall context switching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2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dirty="0" smtClean="0"/>
              <a:t>Locking</a:t>
            </a:r>
            <a:r>
              <a:rPr lang="en-US" dirty="0" smtClean="0"/>
              <a:t>, and 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Protection </a:t>
            </a:r>
            <a:r>
              <a:rPr lang="en-US" dirty="0"/>
              <a:t>of shared resources</a:t>
            </a:r>
          </a:p>
          <a:p>
            <a:r>
              <a:rPr lang="en-US" dirty="0" smtClean="0"/>
              <a:t>Prevent </a:t>
            </a:r>
            <a:r>
              <a:rPr lang="en-US" dirty="0"/>
              <a:t>incorrect updates</a:t>
            </a:r>
          </a:p>
          <a:p>
            <a:r>
              <a:rPr lang="en-US" dirty="0" smtClean="0"/>
              <a:t>Required </a:t>
            </a:r>
            <a:r>
              <a:rPr lang="en-US" dirty="0"/>
              <a:t>in OS kernels before multi-core systems</a:t>
            </a:r>
          </a:p>
          <a:p>
            <a:pPr lvl="1"/>
            <a:r>
              <a:rPr lang="en-US" dirty="0" smtClean="0"/>
              <a:t>Devices </a:t>
            </a:r>
            <a:r>
              <a:rPr lang="en-US" dirty="0"/>
              <a:t>are a source of asynchronous events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and Safety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53" y="3479505"/>
            <a:ext cx="2362200" cy="5715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214770" y="4051005"/>
            <a:ext cx="9940910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00466" y="423847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5799" y="423847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11132" y="423847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3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75" y="2074898"/>
            <a:ext cx="384089" cy="25329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69" y="2074898"/>
            <a:ext cx="384089" cy="25329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07" y="3479505"/>
            <a:ext cx="236220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75" y="2087199"/>
            <a:ext cx="384089" cy="25329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08" y="3479505"/>
            <a:ext cx="2362200" cy="571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2074898"/>
            <a:ext cx="384089" cy="25329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65" y="2074898"/>
            <a:ext cx="384089" cy="25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0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CPUs, Cores, Threads and Locking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 </a:t>
            </a:r>
            <a:r>
              <a:rPr lang="en-US" dirty="0"/>
              <a:t>the end of frequency scaling</a:t>
            </a:r>
          </a:p>
          <a:p>
            <a:r>
              <a:rPr lang="en-US" dirty="0" smtClean="0"/>
              <a:t>One </a:t>
            </a:r>
            <a:r>
              <a:rPr lang="en-US" dirty="0"/>
              <a:t>CPU die has many cores</a:t>
            </a:r>
          </a:p>
          <a:p>
            <a:r>
              <a:rPr lang="en-US" dirty="0" smtClean="0"/>
              <a:t>The </a:t>
            </a:r>
            <a:r>
              <a:rPr lang="en-US" dirty="0"/>
              <a:t>number of cores increases year on year</a:t>
            </a:r>
          </a:p>
          <a:p>
            <a:r>
              <a:rPr lang="en-US" dirty="0" smtClean="0"/>
              <a:t>ARMv8 </a:t>
            </a:r>
            <a:r>
              <a:rPr lang="en-US" dirty="0"/>
              <a:t>has 48 cores per die, 96 cores per system</a:t>
            </a:r>
          </a:p>
          <a:p>
            <a:r>
              <a:rPr lang="en-US" dirty="0" smtClean="0"/>
              <a:t>The </a:t>
            </a:r>
            <a:r>
              <a:rPr lang="en-US" dirty="0"/>
              <a:t>kernel may now be the largest multi-threaded program in history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  <a:p>
            <a:r>
              <a:rPr lang="en-US" dirty="0" smtClean="0"/>
              <a:t>UNIX </a:t>
            </a:r>
            <a:r>
              <a:rPr lang="en-US" dirty="0"/>
              <a:t>Like Systems</a:t>
            </a:r>
          </a:p>
          <a:p>
            <a:r>
              <a:rPr lang="en-US" dirty="0" smtClean="0"/>
              <a:t>Debugging </a:t>
            </a:r>
            <a:r>
              <a:rPr lang="en-US" dirty="0"/>
              <a:t>and Tracing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2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hardware threads</a:t>
            </a:r>
          </a:p>
          <a:p>
            <a:r>
              <a:rPr lang="en-US" dirty="0" smtClean="0"/>
              <a:t>Protection </a:t>
            </a:r>
            <a:r>
              <a:rPr lang="en-US" dirty="0"/>
              <a:t>for kernel shared state</a:t>
            </a:r>
          </a:p>
          <a:p>
            <a:r>
              <a:rPr lang="en-US" dirty="0" smtClean="0"/>
              <a:t>The </a:t>
            </a:r>
            <a:r>
              <a:rPr lang="en-US" dirty="0"/>
              <a:t>kernel’s lists and hash tables</a:t>
            </a:r>
          </a:p>
          <a:p>
            <a:r>
              <a:rPr lang="en-US" dirty="0" smtClean="0"/>
              <a:t>Locking </a:t>
            </a:r>
            <a:r>
              <a:rPr lang="en-US" dirty="0"/>
              <a:t>required for multi-core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locked in the kernel?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  <a:p>
            <a:r>
              <a:rPr lang="en-US" dirty="0" smtClean="0"/>
              <a:t>File </a:t>
            </a:r>
            <a:r>
              <a:rPr lang="en-US" dirty="0"/>
              <a:t>Systems</a:t>
            </a:r>
          </a:p>
          <a:p>
            <a:r>
              <a:rPr lang="en-US" dirty="0" smtClean="0"/>
              <a:t>Name </a:t>
            </a:r>
            <a:r>
              <a:rPr lang="en-US" dirty="0"/>
              <a:t>Cache</a:t>
            </a:r>
          </a:p>
          <a:p>
            <a:r>
              <a:rPr lang="en-US" dirty="0" smtClean="0"/>
              <a:t>Network </a:t>
            </a:r>
            <a:r>
              <a:rPr lang="en-US" dirty="0"/>
              <a:t>Sockets </a:t>
            </a:r>
            <a:endParaRPr lang="en-US" dirty="0" smtClean="0"/>
          </a:p>
          <a:p>
            <a:r>
              <a:rPr lang="en-US" dirty="0" smtClean="0"/>
              <a:t>Routing </a:t>
            </a:r>
            <a:r>
              <a:rPr lang="en-US" dirty="0"/>
              <a:t>Tables</a:t>
            </a:r>
          </a:p>
          <a:p>
            <a:r>
              <a:rPr lang="en-US" dirty="0" smtClean="0"/>
              <a:t>Interface </a:t>
            </a:r>
            <a:r>
              <a:rPr lang="en-US" dirty="0"/>
              <a:t>Lists</a:t>
            </a:r>
          </a:p>
          <a:p>
            <a:r>
              <a:rPr lang="en-US" dirty="0" smtClean="0"/>
              <a:t>Firewall </a:t>
            </a:r>
            <a:r>
              <a:rPr lang="en-US" dirty="0"/>
              <a:t>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/>
              <a:t>Memory System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Device Drivers</a:t>
            </a:r>
          </a:p>
          <a:p>
            <a:r>
              <a:rPr lang="en-US" dirty="0" smtClean="0"/>
              <a:t>Timers </a:t>
            </a:r>
            <a:r>
              <a:rPr lang="en-US" dirty="0"/>
              <a:t>and Callouts</a:t>
            </a:r>
          </a:p>
          <a:p>
            <a:r>
              <a:rPr lang="en-US" dirty="0" smtClean="0"/>
              <a:t>Terminals </a:t>
            </a:r>
            <a:r>
              <a:rPr lang="en-US" dirty="0"/>
              <a:t>and Console </a:t>
            </a:r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Protocol Lists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shared resource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lock?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data </a:t>
            </a:r>
            <a:r>
              <a:rPr lang="en-US" dirty="0" smtClean="0"/>
              <a:t>structure </a:t>
            </a:r>
            <a:r>
              <a:rPr lang="en-US" dirty="0"/>
              <a:t>that </a:t>
            </a:r>
            <a:r>
              <a:rPr lang="en-US" dirty="0" smtClean="0"/>
              <a:t>serializes access </a:t>
            </a:r>
            <a:r>
              <a:rPr lang="en-US" dirty="0"/>
              <a:t>to a resource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 of Locking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515826"/>
              </p:ext>
            </p:extLst>
          </p:nvPr>
        </p:nvGraphicFramePr>
        <p:xfrm>
          <a:off x="1096963" y="1582738"/>
          <a:ext cx="10058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Deadlock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unable to make forward 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Starvation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part of the system always gets the</a:t>
                      </a:r>
                      <a:r>
                        <a:rPr lang="en-US" baseline="0" dirty="0" smtClean="0"/>
                        <a:t> lock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3619" y="659219"/>
            <a:ext cx="2030818" cy="1807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8171" y="659219"/>
            <a:ext cx="2030818" cy="1807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3619" y="3211033"/>
            <a:ext cx="2030818" cy="19244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smtClean="0"/>
              <a:t>Data 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78171" y="3211033"/>
            <a:ext cx="2030818" cy="192449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smtClean="0"/>
              <a:t>Data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87155" y="1239820"/>
            <a:ext cx="2203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 takes a lock</a:t>
            </a:r>
          </a:p>
          <a:p>
            <a:r>
              <a:rPr lang="en-US" dirty="0" smtClean="0"/>
              <a:t>on Shared Data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64634" y="1239820"/>
            <a:ext cx="2202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 takes a lock</a:t>
            </a:r>
          </a:p>
          <a:p>
            <a:r>
              <a:rPr lang="en-US" dirty="0" smtClean="0"/>
              <a:t>on Shared Data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0.18359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8.33333E-7 0.380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19818 -0.000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3.75E-6 0.380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 </a:t>
            </a:r>
            <a:r>
              <a:rPr lang="en-US" dirty="0"/>
              <a:t>of useful abstractions</a:t>
            </a:r>
          </a:p>
          <a:p>
            <a:r>
              <a:rPr lang="en-US" dirty="0" smtClean="0"/>
              <a:t>Generic </a:t>
            </a:r>
            <a:r>
              <a:rPr lang="en-US" dirty="0"/>
              <a:t>interface to varied hardware resources </a:t>
            </a:r>
            <a:endParaRPr lang="en-US" dirty="0" smtClean="0"/>
          </a:p>
          <a:p>
            <a:r>
              <a:rPr lang="en-US" dirty="0" smtClean="0"/>
              <a:t>Controller </a:t>
            </a:r>
            <a:r>
              <a:rPr lang="en-US" dirty="0"/>
              <a:t>of resources</a:t>
            </a:r>
          </a:p>
          <a:p>
            <a:r>
              <a:rPr lang="en-US" dirty="0" smtClean="0"/>
              <a:t>Provider </a:t>
            </a:r>
            <a:r>
              <a:rPr lang="en-US" dirty="0"/>
              <a:t>of basic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3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model and its evolution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do programs come from?</a:t>
            </a:r>
          </a:p>
          <a:p>
            <a:r>
              <a:rPr lang="en-US" dirty="0" smtClean="0"/>
              <a:t>Traps </a:t>
            </a:r>
            <a:r>
              <a:rPr lang="en-US" dirty="0"/>
              <a:t>and system calls</a:t>
            </a:r>
          </a:p>
          <a:p>
            <a:r>
              <a:rPr lang="en-US" dirty="0" smtClean="0"/>
              <a:t>An </a:t>
            </a:r>
            <a:r>
              <a:rPr lang="en-US" dirty="0"/>
              <a:t>introduction to virtual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Processes and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code in a single address space</a:t>
            </a:r>
          </a:p>
          <a:p>
            <a:r>
              <a:rPr lang="en-US" dirty="0" smtClean="0"/>
              <a:t>No </a:t>
            </a:r>
            <a:r>
              <a:rPr lang="en-US" dirty="0"/>
              <a:t>memory protection</a:t>
            </a:r>
          </a:p>
          <a:p>
            <a:r>
              <a:rPr lang="en-US" dirty="0" smtClean="0"/>
              <a:t>Each </a:t>
            </a:r>
            <a:r>
              <a:rPr lang="en-US" dirty="0"/>
              <a:t>program must cooperate with all others </a:t>
            </a:r>
            <a:endParaRPr lang="en-US" dirty="0" smtClean="0"/>
          </a:p>
          <a:p>
            <a:r>
              <a:rPr lang="en-US" dirty="0" smtClean="0"/>
              <a:t>Core </a:t>
            </a:r>
            <a:r>
              <a:rPr lang="en-US" dirty="0"/>
              <a:t>wars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4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/>
              <a:t>for code</a:t>
            </a:r>
          </a:p>
          <a:p>
            <a:r>
              <a:rPr lang="en-US" dirty="0" smtClean="0"/>
              <a:t>Protective </a:t>
            </a:r>
            <a:r>
              <a:rPr lang="en-US" dirty="0"/>
              <a:t>shell between competing programs</a:t>
            </a:r>
          </a:p>
          <a:p>
            <a:r>
              <a:rPr lang="en-US" dirty="0" smtClean="0"/>
              <a:t>The </a:t>
            </a:r>
            <a:r>
              <a:rPr lang="en-US" i="1" dirty="0"/>
              <a:t>defining abstraction </a:t>
            </a:r>
            <a:r>
              <a:rPr lang="en-US" dirty="0"/>
              <a:t>on which all modern computing rests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Files</a:t>
            </a:r>
          </a:p>
          <a:p>
            <a:r>
              <a:rPr lang="en-US" dirty="0" smtClean="0"/>
              <a:t>Process </a:t>
            </a:r>
            <a:r>
              <a:rPr lang="en-US" dirty="0"/>
              <a:t>Statistics</a:t>
            </a:r>
          </a:p>
          <a:p>
            <a:r>
              <a:rPr lang="en-US" dirty="0" smtClean="0"/>
              <a:t>Resource </a:t>
            </a:r>
            <a:r>
              <a:rPr lang="en-US" dirty="0"/>
              <a:t>Limits</a:t>
            </a:r>
          </a:p>
          <a:p>
            <a:r>
              <a:rPr lang="en-US" dirty="0" smtClean="0"/>
              <a:t>Signal </a:t>
            </a:r>
            <a:r>
              <a:rPr lang="en-US" dirty="0"/>
              <a:t>Actions</a:t>
            </a:r>
          </a:p>
          <a:p>
            <a:r>
              <a:rPr lang="en-US" dirty="0" smtClean="0"/>
              <a:t>Process </a:t>
            </a:r>
            <a:r>
              <a:rPr lang="en-US" dirty="0"/>
              <a:t>Identifier (PID)</a:t>
            </a:r>
          </a:p>
          <a:p>
            <a:r>
              <a:rPr lang="en-US" dirty="0" smtClean="0"/>
              <a:t>Lists </a:t>
            </a:r>
            <a:r>
              <a:rPr lang="en-US" dirty="0"/>
              <a:t>of related processes</a:t>
            </a:r>
          </a:p>
          <a:p>
            <a:r>
              <a:rPr lang="en-US" dirty="0" smtClean="0"/>
              <a:t>Many </a:t>
            </a:r>
            <a:r>
              <a:rPr lang="en-US" dirty="0"/>
              <a:t>Locks and </a:t>
            </a:r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  <a:p>
            <a:r>
              <a:rPr lang="en-US" dirty="0" smtClean="0"/>
              <a:t>Alarms </a:t>
            </a:r>
            <a:r>
              <a:rPr lang="en-US" dirty="0"/>
              <a:t>and Timers </a:t>
            </a:r>
            <a:endParaRPr lang="en-US" dirty="0" smtClean="0"/>
          </a:p>
          <a:p>
            <a:r>
              <a:rPr lang="en-US" dirty="0" smtClean="0"/>
              <a:t>Resource </a:t>
            </a:r>
            <a:r>
              <a:rPr lang="en-US" dirty="0"/>
              <a:t>Usage</a:t>
            </a:r>
          </a:p>
          <a:p>
            <a:r>
              <a:rPr lang="en-US" dirty="0" smtClean="0"/>
              <a:t>Threads</a:t>
            </a:r>
            <a:endParaRPr lang="en-US" dirty="0"/>
          </a:p>
          <a:p>
            <a:r>
              <a:rPr lang="en-US" dirty="0" smtClean="0"/>
              <a:t>Debugging</a:t>
            </a:r>
            <a:endParaRPr lang="en-US" dirty="0"/>
          </a:p>
          <a:p>
            <a:r>
              <a:rPr lang="en-US" dirty="0" smtClean="0"/>
              <a:t>Security</a:t>
            </a:r>
            <a:endParaRPr lang="en-US" dirty="0"/>
          </a:p>
          <a:p>
            <a:r>
              <a:rPr lang="en-US" dirty="0" smtClean="0"/>
              <a:t>112 </a:t>
            </a:r>
            <a:r>
              <a:rPr lang="en-US" dirty="0"/>
              <a:t>total fields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Lifecycle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the Process Lifecycle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DTrace</a:t>
            </a:r>
            <a:r>
              <a:rPr lang="en-US" dirty="0"/>
              <a:t> can follow all system calls</a:t>
            </a:r>
          </a:p>
          <a:p>
            <a:r>
              <a:rPr lang="en-US" dirty="0"/>
              <a:t>Tracing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fork()</a:t>
            </a:r>
            <a:r>
              <a:rPr lang="en-US" dirty="0">
                <a:ea typeface="Courier" charset="0"/>
                <a:cs typeface="Courier" charset="0"/>
              </a:rPr>
              <a:t> system call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−n ’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syscall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::∗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fork:entry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{ @forks[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execname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 = count();} ’</a:t>
            </a:r>
          </a:p>
          <a:p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: description ’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syscall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::∗ fork : entry </a:t>
            </a:r>
            <a:r>
              <a:rPr lang="en-US" sz="1800" dirty="0" smtClean="0"/>
              <a:t>’ matched 8 probes</a:t>
            </a:r>
            <a:endParaRPr lang="en-US" sz="1800" dirty="0"/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^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</a:p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csh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7031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04005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137</TotalTime>
  <Words>690</Words>
  <Application>Microsoft Macintosh PowerPoint</Application>
  <PresentationFormat>Widescreen</PresentationFormat>
  <Paragraphs>196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Courier</vt:lpstr>
      <vt:lpstr>Gill Sans MT</vt:lpstr>
      <vt:lpstr>FreeBSDFoundation</vt:lpstr>
      <vt:lpstr>Introduction to Operating Systems</vt:lpstr>
      <vt:lpstr>Review</vt:lpstr>
      <vt:lpstr>Review: What is an Operating System?</vt:lpstr>
      <vt:lpstr>The process model</vt:lpstr>
      <vt:lpstr>Before Processes and Virtual Memory</vt:lpstr>
      <vt:lpstr>What is a process?</vt:lpstr>
      <vt:lpstr>Process Contents</vt:lpstr>
      <vt:lpstr>The Process Lifecycle</vt:lpstr>
      <vt:lpstr>Observing the Process Lifecycle</vt:lpstr>
      <vt:lpstr>Tracing with the proc Provider</vt:lpstr>
      <vt:lpstr>Scheduling</vt:lpstr>
      <vt:lpstr>The Scheduler </vt:lpstr>
      <vt:lpstr>Process States</vt:lpstr>
      <vt:lpstr>Scheduling Classes</vt:lpstr>
      <vt:lpstr>Sched Provider</vt:lpstr>
      <vt:lpstr>Context Switching</vt:lpstr>
      <vt:lpstr>What is Locking, and why do we need it?</vt:lpstr>
      <vt:lpstr>Locking and Safety</vt:lpstr>
      <vt:lpstr>CPUs, Cores, Threads and Locking</vt:lpstr>
      <vt:lpstr>Locking Overview</vt:lpstr>
      <vt:lpstr>What is locked in the kernel?</vt:lpstr>
      <vt:lpstr>What is a lock?</vt:lpstr>
      <vt:lpstr>The Problems of Locking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44</cp:revision>
  <dcterms:created xsi:type="dcterms:W3CDTF">2016-12-03T03:31:42Z</dcterms:created>
  <dcterms:modified xsi:type="dcterms:W3CDTF">2016-12-05T00:56:15Z</dcterms:modified>
</cp:coreProperties>
</file>