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0" r:id="rId16"/>
    <p:sldId id="261" r:id="rId17"/>
    <p:sldId id="262" r:id="rId18"/>
    <p:sldId id="26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405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/>
              <a:t>Neville-Neil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Trade Offs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</a:t>
            </a:r>
            <a:r>
              <a:rPr lang="mr-IN" dirty="0" smtClean="0"/>
              <a:t>–</a:t>
            </a:r>
            <a:r>
              <a:rPr lang="en-US" dirty="0" smtClean="0"/>
              <a:t> Bytes per block</a:t>
            </a:r>
          </a:p>
          <a:p>
            <a:r>
              <a:rPr lang="en-US" dirty="0" smtClean="0"/>
              <a:t>Indirect Blocks </a:t>
            </a:r>
            <a:r>
              <a:rPr lang="mr-IN" dirty="0" smtClean="0"/>
              <a:t>–</a:t>
            </a:r>
            <a:r>
              <a:rPr lang="en-US" dirty="0" smtClean="0"/>
              <a:t> How many blocks can we reference?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open(”foo”)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open()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 up the file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</a:t>
            </a:r>
            <a:r>
              <a:rPr lang="en-US" dirty="0" err="1" smtClean="0"/>
              <a:t>users’s</a:t>
            </a:r>
            <a:r>
              <a:rPr lang="en-US" dirty="0" smtClean="0"/>
              <a:t> permissions against the file 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Kernel records the fact that the file is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Per-process file descriptor allocated and returned to the caller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data is moved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 </a:t>
            </a:r>
            <a:r>
              <a:rPr lang="mr-IN" dirty="0" smtClean="0"/>
              <a:t>–</a:t>
            </a:r>
            <a:r>
              <a:rPr lang="en-US" dirty="0" smtClean="0"/>
              <a:t> the opposite of 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file descriptor from the process</a:t>
            </a:r>
          </a:p>
          <a:p>
            <a:pPr lvl="1"/>
            <a:r>
              <a:rPr lang="en-US" dirty="0" smtClean="0"/>
              <a:t>It can now be re-used</a:t>
            </a:r>
          </a:p>
          <a:p>
            <a:r>
              <a:rPr lang="en-US" dirty="0" smtClean="0"/>
              <a:t>Tells the kernel it can free </a:t>
            </a:r>
            <a:r>
              <a:rPr lang="en-US" dirty="0" err="1" smtClean="0"/>
              <a:t>reources</a:t>
            </a:r>
            <a:endParaRPr lang="en-US" dirty="0" smtClean="0"/>
          </a:p>
          <a:p>
            <a:pPr lvl="1"/>
            <a:r>
              <a:rPr lang="en-US" dirty="0" smtClean="0"/>
              <a:t>But only if absolutely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meta-data</a:t>
            </a:r>
          </a:p>
          <a:p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Make a new file</a:t>
            </a:r>
          </a:p>
          <a:p>
            <a:r>
              <a:rPr lang="en-US" dirty="0" smtClean="0"/>
              <a:t>Delete </a:t>
            </a:r>
            <a:r>
              <a:rPr lang="mr-IN" dirty="0" smtClean="0"/>
              <a:t>–</a:t>
            </a:r>
            <a:r>
              <a:rPr lang="en-US" dirty="0" smtClean="0"/>
              <a:t> Remove a file</a:t>
            </a:r>
          </a:p>
          <a:p>
            <a:r>
              <a:rPr lang="en-US" dirty="0" smtClean="0"/>
              <a:t>Rename </a:t>
            </a:r>
            <a:r>
              <a:rPr lang="mr-IN" dirty="0" smtClean="0"/>
              <a:t>–</a:t>
            </a:r>
            <a:r>
              <a:rPr lang="en-US" dirty="0" smtClean="0"/>
              <a:t> Change the name of a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Renaming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most complex operation in filesystems</a:t>
            </a:r>
          </a:p>
          <a:p>
            <a:r>
              <a:rPr lang="en-US" dirty="0" smtClean="0"/>
              <a:t>Idempotent directory updates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1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Updates required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3517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by step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Rights check </a:t>
            </a:r>
          </a:p>
          <a:p>
            <a:r>
              <a:t>Lock containing directory</a:t>
            </a:r>
          </a:p>
          <a:p>
            <a:r>
              <a:t>Inode?</a:t>
            </a:r>
          </a:p>
        </p:txBody>
      </p:sp>
    </p:spTree>
    <p:extLst>
      <p:ext uri="{BB962C8B-B14F-4D97-AF65-F5344CB8AC3E}">
        <p14:creationId xmlns:p14="http://schemas.microsoft.com/office/powerpoint/2010/main" val="13881648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Within a directory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9988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Between directories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9191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Other Subsystems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Virtural</a:t>
            </a:r>
            <a:r>
              <a:rPr lang="en-US" dirty="0" smtClean="0"/>
              <a:t> Memory </a:t>
            </a:r>
            <a:r>
              <a:rPr lang="mr-IN" dirty="0" smtClean="0"/>
              <a:t>–</a:t>
            </a:r>
            <a:r>
              <a:rPr lang="en-US" dirty="0" smtClean="0"/>
              <a:t> VNODES and VM Objects</a:t>
            </a:r>
          </a:p>
          <a:p>
            <a:r>
              <a:rPr lang="en-US" dirty="0" smtClean="0"/>
              <a:t>Buffer Cache</a:t>
            </a:r>
          </a:p>
          <a:p>
            <a:r>
              <a:rPr lang="en-US" dirty="0" smtClean="0"/>
              <a:t>Name Cache</a:t>
            </a:r>
          </a:p>
          <a:p>
            <a:r>
              <a:rPr lang="en-US" dirty="0" smtClean="0"/>
              <a:t>Networking </a:t>
            </a:r>
            <a:r>
              <a:rPr lang="mr-IN" dirty="0" smtClean="0"/>
              <a:t>–</a:t>
            </a:r>
            <a:r>
              <a:rPr lang="en-US" dirty="0" smtClean="0"/>
              <a:t> Network File System (NFS)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082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Translate a human name to a location of stored data</a:t>
            </a:r>
          </a:p>
          <a:p>
            <a:r>
              <a:rPr lang="en-US" dirty="0" err="1" smtClean="0"/>
              <a:t>namei</a:t>
            </a:r>
            <a:r>
              <a:rPr lang="en-US" dirty="0" smtClean="0"/>
              <a:t>() is the interface</a:t>
            </a:r>
          </a:p>
          <a:p>
            <a:r>
              <a:rPr lang="en-US" dirty="0" smtClean="0"/>
              <a:t>Names are not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005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names are being looked 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1404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Speeds up searching</a:t>
            </a:r>
          </a:p>
          <a:p>
            <a:r>
              <a:rPr lang="en-US" dirty="0" smtClean="0"/>
              <a:t>Maintains positive and negative results</a:t>
            </a:r>
          </a:p>
          <a:p>
            <a:r>
              <a:rPr lang="en-US" dirty="0" smtClean="0"/>
              <a:t>Invalidation on changes in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170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Cache Efficiency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8289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missing the name cache?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65913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Cache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 </a:t>
            </a:r>
            <a:r>
              <a:rPr lang="en-US" dirty="0" err="1"/>
              <a:t>enter_negative</a:t>
            </a:r>
            <a:r>
              <a:rPr lang="en-US" dirty="0"/>
              <a:t> </a:t>
            </a:r>
            <a:r>
              <a:rPr lang="en-US" dirty="0" err="1"/>
              <a:t>lookup:hit</a:t>
            </a:r>
            <a:endParaRPr lang="en-US" dirty="0"/>
          </a:p>
          <a:p>
            <a:r>
              <a:rPr lang="en-US" dirty="0" err="1"/>
              <a:t>lookup:hit-negative</a:t>
            </a:r>
            <a:endParaRPr lang="en-US" dirty="0"/>
          </a:p>
          <a:p>
            <a:r>
              <a:rPr lang="en-US" dirty="0" err="1"/>
              <a:t>lookup:miss</a:t>
            </a:r>
            <a:r>
              <a:rPr lang="en-US" dirty="0"/>
              <a:t> purge </a:t>
            </a:r>
            <a:r>
              <a:rPr lang="en-US" dirty="0" err="1"/>
              <a:t>purge_negative</a:t>
            </a:r>
            <a:r>
              <a:rPr lang="en-US" dirty="0"/>
              <a:t> zap</a:t>
            </a:r>
          </a:p>
          <a:p>
            <a:r>
              <a:rPr lang="en-US" dirty="0" err="1"/>
              <a:t>zap_negative</a:t>
            </a:r>
            <a:endParaRPr lang="en-US" dirty="0"/>
          </a:p>
          <a:p>
            <a:r>
              <a:rPr lang="en-US" dirty="0"/>
              <a:t>Add a positive entry Add a negative entry Name found in positive cache</a:t>
            </a:r>
          </a:p>
          <a:p>
            <a:r>
              <a:rPr lang="en-US" dirty="0"/>
              <a:t>Name found in negative cache</a:t>
            </a:r>
          </a:p>
          <a:p>
            <a:r>
              <a:rPr lang="en-US" dirty="0"/>
              <a:t>Name not found in cache Remove positive entry Remove negative entry Remove positive entry with or without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/>
              <a:t>Remove negative entry with or without </a:t>
            </a:r>
            <a:r>
              <a:rPr lang="en-US" dirty="0" err="1"/>
              <a:t>vnode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0484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negative entries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5080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 </a:t>
            </a:r>
            <a:r>
              <a:rPr lang="mr-IN" dirty="0" smtClean="0"/>
              <a:t>–</a:t>
            </a:r>
            <a:r>
              <a:rPr lang="en-US" dirty="0" smtClean="0"/>
              <a:t> Contain files</a:t>
            </a:r>
          </a:p>
          <a:p>
            <a:r>
              <a:rPr lang="en-US" dirty="0" smtClean="0"/>
              <a:t>Files </a:t>
            </a:r>
            <a:r>
              <a:rPr lang="mr-IN" dirty="0" smtClean="0"/>
              <a:t>–</a:t>
            </a:r>
            <a:r>
              <a:rPr lang="en-US" dirty="0" smtClean="0"/>
              <a:t> Contain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933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structure for all storage</a:t>
            </a:r>
          </a:p>
          <a:p>
            <a:r>
              <a:rPr lang="en-US" dirty="0" smtClean="0"/>
              <a:t>Many things </a:t>
            </a:r>
            <a:r>
              <a:rPr lang="en-US" dirty="0"/>
              <a:t>have an associated </a:t>
            </a:r>
            <a:r>
              <a:rPr lang="en-US" dirty="0" err="1"/>
              <a:t>vnode</a:t>
            </a:r>
            <a:endParaRPr lang="en-US" dirty="0"/>
          </a:p>
          <a:p>
            <a:pPr lvl="1"/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Directories</a:t>
            </a:r>
            <a:endParaRPr lang="en-US" dirty="0"/>
          </a:p>
          <a:p>
            <a:pPr lvl="1"/>
            <a:r>
              <a:rPr lang="en-US" dirty="0" smtClean="0"/>
              <a:t>Block </a:t>
            </a:r>
            <a:r>
              <a:rPr lang="en-US" dirty="0"/>
              <a:t>Devices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/>
              <a:t>Devices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Sockets</a:t>
            </a:r>
          </a:p>
          <a:p>
            <a:pPr lvl="1"/>
            <a:r>
              <a:rPr lang="en-US" dirty="0" smtClean="0"/>
              <a:t>FIFOs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2523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Classic, kernel OO structure</a:t>
            </a:r>
          </a:p>
          <a:p>
            <a:r>
              <a:rPr lang="en-US" dirty="0" smtClean="0"/>
              <a:t>After </a:t>
            </a:r>
            <a:r>
              <a:rPr lang="en-US" dirty="0"/>
              <a:t>a path or name is looked up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something with a </a:t>
            </a:r>
            <a:r>
              <a:rPr lang="en-US" dirty="0" err="1"/>
              <a:t>vnode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, close, read,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9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1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VNODE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8655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for transforming storage requests</a:t>
            </a:r>
          </a:p>
          <a:p>
            <a:r>
              <a:rPr lang="en-US" dirty="0"/>
              <a:t>• Object Oriented</a:t>
            </a:r>
          </a:p>
          <a:p>
            <a:r>
              <a:rPr lang="en-US" dirty="0"/>
              <a:t>• Shuttles I/O requests between filesystems and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4688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MBR Master Boot Record </a:t>
            </a:r>
            <a:endParaRPr lang="en-US" dirty="0" smtClean="0"/>
          </a:p>
          <a:p>
            <a:r>
              <a:rPr lang="en-US" dirty="0" smtClean="0"/>
              <a:t>BSD </a:t>
            </a:r>
            <a:r>
              <a:rPr lang="en-US" dirty="0"/>
              <a:t>BSD Slice</a:t>
            </a:r>
          </a:p>
          <a:p>
            <a:r>
              <a:rPr lang="en-US" dirty="0"/>
              <a:t>ELI Encryption </a:t>
            </a:r>
            <a:endParaRPr lang="en-US" dirty="0" smtClean="0"/>
          </a:p>
          <a:p>
            <a:r>
              <a:rPr lang="en-US" dirty="0" smtClean="0"/>
              <a:t>MIRROR </a:t>
            </a:r>
            <a:r>
              <a:rPr lang="en-US" dirty="0"/>
              <a:t>Disk mirroring</a:t>
            </a:r>
          </a:p>
          <a:p>
            <a:r>
              <a:rPr lang="en-US" dirty="0"/>
              <a:t>JOURNAL Journaling </a:t>
            </a:r>
            <a:endParaRPr lang="en-US" dirty="0" smtClean="0"/>
          </a:p>
          <a:p>
            <a:r>
              <a:rPr lang="en-US" dirty="0" smtClean="0"/>
              <a:t>RAID </a:t>
            </a:r>
            <a:r>
              <a:rPr lang="en-US" dirty="0"/>
              <a:t>Software RAID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31512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70004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-n ::</a:t>
            </a:r>
            <a:r>
              <a:rPr lang="en-US" dirty="0" err="1"/>
              <a:t>g_io:entry</a:t>
            </a:r>
            <a:endParaRPr lang="en-US" dirty="0"/>
          </a:p>
          <a:p>
            <a:r>
              <a:rPr lang="en-US" dirty="0"/>
              <a:t>This gets us the most likely 8 routines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12288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NFS: The Network Filesystem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by Sun Microsystems in the 1980s </a:t>
            </a:r>
            <a:endParaRPr lang="en-US" dirty="0" smtClean="0"/>
          </a:p>
          <a:p>
            <a:r>
              <a:rPr lang="en-US" dirty="0" smtClean="0"/>
              <a:t>Applies </a:t>
            </a:r>
            <a:r>
              <a:rPr lang="en-US" dirty="0"/>
              <a:t>UNIX semantics to networked files</a:t>
            </a:r>
          </a:p>
          <a:p>
            <a:r>
              <a:rPr lang="en-US" dirty="0" smtClean="0"/>
              <a:t>Version </a:t>
            </a:r>
            <a:r>
              <a:rPr lang="en-US" dirty="0"/>
              <a:t>2, 3 and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37760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Review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45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UFS2: FreeBSD</a:t>
            </a:r>
          </a:p>
          <a:p>
            <a:r>
              <a:rPr lang="en-US" dirty="0" smtClean="0"/>
              <a:t>EXT4: Linux</a:t>
            </a:r>
          </a:p>
          <a:p>
            <a:r>
              <a:rPr lang="en-US" dirty="0" smtClean="0"/>
              <a:t>NTFS: Windows</a:t>
            </a:r>
          </a:p>
          <a:p>
            <a:r>
              <a:rPr lang="en-US" dirty="0" smtClean="0"/>
              <a:t>FAT: DOS</a:t>
            </a:r>
          </a:p>
          <a:p>
            <a:r>
              <a:rPr lang="en-US" dirty="0" smtClean="0"/>
              <a:t>ZFS: </a:t>
            </a:r>
            <a:r>
              <a:rPr lang="en-US" dirty="0" err="1" smtClean="0"/>
              <a:t>Illumos</a:t>
            </a:r>
            <a:r>
              <a:rPr lang="en-US" dirty="0" smtClean="0"/>
              <a:t> and FreeBSD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Storage and Retrieval of User Data</a:t>
            </a:r>
          </a:p>
          <a:p>
            <a:r>
              <a:rPr lang="en-US" dirty="0" smtClean="0"/>
              <a:t>Scalable: Files, Data, Disks,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Reliable: “Destroy data once and no one trusts you again.” </a:t>
            </a:r>
            <a:r>
              <a:rPr lang="mr-IN" dirty="0" smtClean="0"/>
              <a:t>–</a:t>
            </a:r>
            <a:r>
              <a:rPr lang="en-US" dirty="0" smtClean="0"/>
              <a:t> 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Smallest piece of stored data</a:t>
            </a:r>
          </a:p>
          <a:p>
            <a:r>
              <a:rPr lang="en-US" dirty="0" smtClean="0"/>
              <a:t>File A collection of blocks</a:t>
            </a:r>
          </a:p>
          <a:p>
            <a:r>
              <a:rPr lang="en-US" dirty="0" smtClean="0"/>
              <a:t>Directory A collection of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stored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: open, close, read, write</a:t>
            </a:r>
          </a:p>
          <a:p>
            <a:r>
              <a:rPr lang="en-US" dirty="0" smtClean="0"/>
              <a:t>filesystem: </a:t>
            </a:r>
            <a:r>
              <a:rPr lang="en-US" dirty="0" err="1" smtClean="0"/>
              <a:t>vnode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physical media: GEOM layer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Filesystems of 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r>
              <a:rPr lang="en-US" dirty="0" smtClean="0"/>
              <a:t>A bit of journaling</a:t>
            </a:r>
          </a:p>
          <a:p>
            <a:r>
              <a:rPr lang="en-US" dirty="0" smtClean="0"/>
              <a:t>ZFS</a:t>
            </a:r>
          </a:p>
          <a:p>
            <a:pPr lvl="1"/>
            <a:r>
              <a:rPr lang="en-US" dirty="0" smtClean="0"/>
              <a:t>Large storage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Snapshots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1070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20</TotalTime>
  <Words>657</Words>
  <Application>Microsoft Macintosh PowerPoint</Application>
  <PresentationFormat>Widescreen</PresentationFormat>
  <Paragraphs>184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Corbel</vt:lpstr>
      <vt:lpstr>Gill Sans MT</vt:lpstr>
      <vt:lpstr>Mangal</vt:lpstr>
      <vt:lpstr>FreeBSDFoundation</vt:lpstr>
      <vt:lpstr>Introduction to Operating Systems</vt:lpstr>
      <vt:lpstr>Review</vt:lpstr>
      <vt:lpstr>Storing Information</vt:lpstr>
      <vt:lpstr>What is a Filesystem?</vt:lpstr>
      <vt:lpstr>Examples</vt:lpstr>
      <vt:lpstr>Goals</vt:lpstr>
      <vt:lpstr>Glossary</vt:lpstr>
      <vt:lpstr>Access to stored data</vt:lpstr>
      <vt:lpstr>Filesystems of FreeBSD</vt:lpstr>
      <vt:lpstr>Parameters and Trade Offs </vt:lpstr>
      <vt:lpstr>A walk through open()</vt:lpstr>
      <vt:lpstr>close() – the opposite of open()</vt:lpstr>
      <vt:lpstr>File Management Operations</vt:lpstr>
      <vt:lpstr>Renaming</vt:lpstr>
      <vt:lpstr>Updates required</vt:lpstr>
      <vt:lpstr>Step by step</vt:lpstr>
      <vt:lpstr>Within a directory</vt:lpstr>
      <vt:lpstr>Between directories</vt:lpstr>
      <vt:lpstr>Interactions with Other Subsystems</vt:lpstr>
      <vt:lpstr>Naming</vt:lpstr>
      <vt:lpstr>Name Lookup</vt:lpstr>
      <vt:lpstr>Name Cache</vt:lpstr>
      <vt:lpstr>Measuring Cache Efficiency</vt:lpstr>
      <vt:lpstr>Who is missing the name cache?</vt:lpstr>
      <vt:lpstr>Name Cache Module</vt:lpstr>
      <vt:lpstr>Adding negative entries</vt:lpstr>
      <vt:lpstr>Directories and Files</vt:lpstr>
      <vt:lpstr>The VNODE</vt:lpstr>
      <vt:lpstr>VNODE Operations</vt:lpstr>
      <vt:lpstr>Visualizing VNODE Operations</vt:lpstr>
      <vt:lpstr>GEOM Overview</vt:lpstr>
      <vt:lpstr>GEOM Layers</vt:lpstr>
      <vt:lpstr>A Visual Example</vt:lpstr>
      <vt:lpstr>Performing I/O</vt:lpstr>
      <vt:lpstr>NFS: The Network Filesystem</vt:lpstr>
      <vt:lpstr>Storage Review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6</cp:revision>
  <dcterms:created xsi:type="dcterms:W3CDTF">2017-02-02T04:19:30Z</dcterms:created>
  <dcterms:modified xsi:type="dcterms:W3CDTF">2017-02-02T04:40:27Z</dcterms:modified>
</cp:coreProperties>
</file>