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3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80" r:id="rId9"/>
    <p:sldId id="281" r:id="rId10"/>
    <p:sldId id="282" r:id="rId11"/>
    <p:sldId id="28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91" r:id="rId22"/>
    <p:sldId id="273" r:id="rId23"/>
    <p:sldId id="274" r:id="rId24"/>
    <p:sldId id="275" r:id="rId25"/>
    <p:sldId id="276" r:id="rId26"/>
    <p:sldId id="278" r:id="rId27"/>
    <p:sldId id="279" r:id="rId28"/>
    <p:sldId id="284" r:id="rId29"/>
    <p:sldId id="292" r:id="rId30"/>
    <p:sldId id="287" r:id="rId31"/>
    <p:sldId id="286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562787-C9A2-CB44-8026-A8DC61A67F3D}">
          <p14:sldIdLst>
            <p14:sldId id="256"/>
            <p14:sldId id="257"/>
            <p14:sldId id="259"/>
          </p14:sldIdLst>
        </p14:section>
        <p14:section name="Processes" id="{8251A225-EE4C-9E48-80EB-E623EB6AA225}">
          <p14:sldIdLst>
            <p14:sldId id="258"/>
            <p14:sldId id="260"/>
            <p14:sldId id="261"/>
            <p14:sldId id="262"/>
            <p14:sldId id="280"/>
            <p14:sldId id="281"/>
            <p14:sldId id="282"/>
            <p14:sldId id="28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Mutual Exclusion and Locking" id="{E1DA934C-E875-F946-AC15-A5F56BF3BD66}">
          <p14:sldIdLst>
            <p14:sldId id="272"/>
            <p14:sldId id="291"/>
            <p14:sldId id="273"/>
            <p14:sldId id="274"/>
            <p14:sldId id="275"/>
            <p14:sldId id="276"/>
            <p14:sldId id="278"/>
            <p14:sldId id="279"/>
            <p14:sldId id="284"/>
            <p14:sldId id="292"/>
            <p14:sldId id="287"/>
            <p14:sldId id="286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22"/>
    <p:restoredTop sz="94685"/>
  </p:normalViewPr>
  <p:slideViewPr>
    <p:cSldViewPr snapToGrid="0" snapToObjects="1">
      <p:cViewPr>
        <p:scale>
          <a:sx n="120" d="100"/>
          <a:sy n="120" d="100"/>
        </p:scale>
        <p:origin x="-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8" d="100"/>
          <a:sy n="98" d="100"/>
        </p:scale>
        <p:origin x="290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2/22/17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6F827-BF4F-384D-AF8B-12EF9B7A05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1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o we use a wild card?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6F827-BF4F-384D-AF8B-12EF9B7A05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16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03C6-6B2A-3D4E-ACBF-63391107FCA5}" type="datetime1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0967-D635-1C4B-8010-EE130F91BB63}" type="datetime1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615D-AC37-794B-9CD1-917BECA41F70}" type="datetime1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1015-F320-0A4F-959E-3D859876C438}" type="datetime1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9092-98F8-3943-8253-FED67AD371E9}" type="datetime1">
              <a:rPr lang="en-US" smtClean="0"/>
              <a:t>2/22/17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81989"/>
            <a:ext cx="10058400" cy="19586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9092-98F8-3943-8253-FED67AD371E9}" type="datetime1">
              <a:rPr lang="en-US" smtClean="0"/>
              <a:t>2/22/17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1097280" y="3690780"/>
            <a:ext cx="10058400" cy="195865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0D5E-7767-5B4E-BF7E-AE3C5D61F3FF}" type="datetime1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0E0A-1609-FB44-8228-EEF5C54B5A55}" type="datetime1">
              <a:rPr lang="en-US" smtClean="0"/>
              <a:t>2/22/17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6A62-F6F0-FB4F-9669-760CD9DCEC73}" type="datetime1">
              <a:rPr lang="en-US" smtClean="0"/>
              <a:t>2/22/17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C88A-1865-1F43-A0DB-344805F7492E}" type="datetime1">
              <a:rPr lang="en-US" smtClean="0"/>
              <a:t>2/22/17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04B4-FF14-FF4D-B044-59094E9AC0F1}" type="datetime1">
              <a:rPr lang="en-US" smtClean="0"/>
              <a:t>2/22/17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62984A0-B2F5-2549-A24F-764B1F76A93B}" type="datetime1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B27188E3-ED48-3E43-BB72-DB8091BEB4A5}" type="datetime1">
              <a:rPr lang="en-US" smtClean="0"/>
              <a:t>2/22/17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gi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Operating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THrough</a:t>
            </a:r>
            <a:r>
              <a:rPr lang="en-US" dirty="0" smtClean="0"/>
              <a:t> tracing, analysis and experimentation</a:t>
            </a:r>
          </a:p>
          <a:p>
            <a:r>
              <a:rPr lang="en-US" dirty="0" err="1" smtClean="0"/>
              <a:t>gnn@freebsd.org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UNIX process life cycle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26" y="1544638"/>
            <a:ext cx="4756785" cy="432435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fork()</a:t>
            </a:r>
          </a:p>
          <a:p>
            <a:pPr lvl="1"/>
            <a:r>
              <a:rPr lang="en-US" smtClean="0"/>
              <a:t>Child inherits address space and other properties</a:t>
            </a:r>
          </a:p>
          <a:p>
            <a:pPr lvl="1"/>
            <a:r>
              <a:rPr lang="en-US" smtClean="0"/>
              <a:t>Program prepares process for new binary (e.g., stdio)</a:t>
            </a:r>
          </a:p>
          <a:p>
            <a:pPr lvl="1"/>
            <a:r>
              <a:rPr lang="en-US" smtClean="0"/>
              <a:t>Copy-on-Write (COW)</a:t>
            </a:r>
          </a:p>
          <a:p>
            <a:r>
              <a:rPr lang="en-US" smtClean="0"/>
              <a:t>execve()</a:t>
            </a:r>
          </a:p>
          <a:p>
            <a:pPr lvl="1"/>
            <a:r>
              <a:rPr lang="en-US" smtClean="0"/>
              <a:t>Kernel replaces address space, loads new binary, starts execution</a:t>
            </a:r>
          </a:p>
          <a:p>
            <a:r>
              <a:rPr lang="en-US" smtClean="0"/>
              <a:t>exit()</a:t>
            </a:r>
          </a:p>
          <a:p>
            <a:pPr lvl="1"/>
            <a:r>
              <a:rPr lang="en-US" smtClean="0"/>
              <a:t>Process can terminate self (or be terminated)</a:t>
            </a:r>
          </a:p>
          <a:p>
            <a:r>
              <a:rPr lang="en-US" smtClean="0"/>
              <a:t>wait4() (et al)</a:t>
            </a:r>
          </a:p>
          <a:p>
            <a:pPr lvl="1"/>
            <a:r>
              <a:rPr lang="en-US" smtClean="0"/>
              <a:t>Parent can await exit status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3 - The Process Model (1)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1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the process model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54" y="1951630"/>
            <a:ext cx="5119205" cy="319165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6752" y="1352551"/>
            <a:ext cx="3042599" cy="500380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1980s</a:t>
            </a:r>
            <a:r>
              <a:rPr lang="en-US" dirty="0" smtClean="0"/>
              <a:t>: Code, heap, and stack</a:t>
            </a:r>
          </a:p>
          <a:p>
            <a:r>
              <a:rPr lang="en-US" b="1" dirty="0" smtClean="0"/>
              <a:t>1990s</a:t>
            </a:r>
            <a:r>
              <a:rPr lang="en-US" dirty="0" smtClean="0"/>
              <a:t>: Dynamic linking, threading</a:t>
            </a:r>
          </a:p>
          <a:p>
            <a:r>
              <a:rPr lang="en-US" b="1" dirty="0" smtClean="0"/>
              <a:t>2000s</a:t>
            </a:r>
            <a:r>
              <a:rPr lang="en-US" dirty="0" smtClean="0"/>
              <a:t>: Scalable memory allocators implement multiple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arenas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/>
              <a:t>(e.g., as in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jemalloc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Co-evolution with virtual memory research</a:t>
            </a:r>
          </a:p>
          <a:p>
            <a:pPr lvl="1"/>
            <a:r>
              <a:rPr lang="en-US" dirty="0" err="1" smtClean="0"/>
              <a:t>Acetta</a:t>
            </a:r>
            <a:r>
              <a:rPr lang="en-US" dirty="0" smtClean="0"/>
              <a:t>, et al: </a:t>
            </a:r>
            <a:r>
              <a:rPr lang="en-US" i="1" dirty="0" smtClean="0"/>
              <a:t>Mach</a:t>
            </a:r>
            <a:r>
              <a:rPr lang="en-US" dirty="0" smtClean="0"/>
              <a:t> microkernel (1986)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Nararro</a:t>
            </a:r>
            <a:r>
              <a:rPr lang="en-US" dirty="0" smtClean="0"/>
              <a:t>, et al </a:t>
            </a:r>
            <a:r>
              <a:rPr lang="en-US" i="1" dirty="0" err="1" smtClean="0"/>
              <a:t>Superpages</a:t>
            </a:r>
            <a:r>
              <a:rPr lang="en-US" dirty="0" smtClean="0"/>
              <a:t> (2002)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3 - The Process Model (1)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2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Observing the Process Lifecycle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DTrace</a:t>
            </a:r>
            <a:r>
              <a:rPr lang="en-US" dirty="0"/>
              <a:t> can follow all system calls</a:t>
            </a:r>
          </a:p>
          <a:p>
            <a:r>
              <a:rPr lang="en-US" dirty="0"/>
              <a:t>Tracing the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fork()</a:t>
            </a:r>
            <a:r>
              <a:rPr lang="en-US" dirty="0">
                <a:ea typeface="Courier" charset="0"/>
                <a:cs typeface="Courier" charset="0"/>
              </a:rPr>
              <a:t> system call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dtrace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−n ’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syscall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::∗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fork:entry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{ @forks[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execname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] = count();} ’</a:t>
            </a:r>
          </a:p>
          <a:p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dtrace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: description ’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syscall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::∗ fork : entry </a:t>
            </a:r>
            <a:r>
              <a:rPr lang="en-US" sz="1800" dirty="0" smtClean="0"/>
              <a:t>’ matched 8 probes</a:t>
            </a:r>
            <a:endParaRPr lang="en-US" sz="1800" dirty="0"/>
          </a:p>
          <a:p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^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C</a:t>
            </a:r>
          </a:p>
          <a:p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csh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 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7031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80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with the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proc</a:t>
            </a:r>
            <a:r>
              <a:rPr lang="en-US" dirty="0" smtClean="0"/>
              <a:t> Provider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771286"/>
              </p:ext>
            </p:extLst>
          </p:nvPr>
        </p:nvGraphicFramePr>
        <p:xfrm>
          <a:off x="2062480" y="2427601"/>
          <a:ext cx="8128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exec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Program</a:t>
                      </a:r>
                      <a:r>
                        <a:rPr lang="en-US" b="0" baseline="0" dirty="0" smtClean="0"/>
                        <a:t> execution attempt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exec-failure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start failed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exec-success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successfully</a:t>
                      </a:r>
                      <a:r>
                        <a:rPr lang="en-US" baseline="0" dirty="0" smtClean="0"/>
                        <a:t> started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Program</a:t>
                      </a:r>
                      <a:r>
                        <a:rPr lang="en-US" b="0" baseline="0" dirty="0" smtClean="0"/>
                        <a:t> terminated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signal-send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 a signal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signal-clear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Cleared a signal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signal-discard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Signal ignored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17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</a:t>
            </a:r>
            <a:r>
              <a:rPr lang="en-US" dirty="0"/>
              <a:t>over CPU resources</a:t>
            </a:r>
          </a:p>
          <a:p>
            <a:r>
              <a:rPr lang="en-US" dirty="0" smtClean="0"/>
              <a:t>Which </a:t>
            </a:r>
            <a:r>
              <a:rPr lang="en-US" dirty="0"/>
              <a:t>process or thread can run now?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9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Scheduler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Decides </a:t>
            </a:r>
            <a:r>
              <a:rPr lang="en-US" dirty="0"/>
              <a:t>which thread gets to run</a:t>
            </a:r>
          </a:p>
          <a:p>
            <a:r>
              <a:rPr lang="en-US" dirty="0" smtClean="0"/>
              <a:t>The </a:t>
            </a:r>
            <a:r>
              <a:rPr lang="en-US" dirty="0"/>
              <a:t>thread is the </a:t>
            </a:r>
            <a:r>
              <a:rPr lang="en-US" dirty="0" err="1"/>
              <a:t>scheduable</a:t>
            </a:r>
            <a:r>
              <a:rPr lang="en-US" dirty="0"/>
              <a:t> entity </a:t>
            </a:r>
            <a:endParaRPr lang="en-US" dirty="0" smtClean="0"/>
          </a:p>
          <a:p>
            <a:r>
              <a:rPr lang="en-US" dirty="0" smtClean="0"/>
              <a:t>Chooses </a:t>
            </a:r>
            <a:r>
              <a:rPr lang="en-US" dirty="0"/>
              <a:t>a processor/core</a:t>
            </a:r>
          </a:p>
          <a:p>
            <a:r>
              <a:rPr lang="en-US" dirty="0" smtClean="0"/>
              <a:t>Can </a:t>
            </a:r>
            <a:r>
              <a:rPr lang="en-US" dirty="0"/>
              <a:t>be overridden by </a:t>
            </a:r>
            <a:r>
              <a:rPr lang="en-US" dirty="0" err="1"/>
              <a:t>cpuset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6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States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7927878"/>
              </p:ext>
            </p:extLst>
          </p:nvPr>
        </p:nvGraphicFramePr>
        <p:xfrm>
          <a:off x="1096963" y="1582738"/>
          <a:ext cx="100584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Being created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RUNNABLE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run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SLEEPING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Awaiting</a:t>
                      </a:r>
                      <a:r>
                        <a:rPr lang="en-US" baseline="0" dirty="0" smtClean="0"/>
                        <a:t> some event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STOPPED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Debugging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ZOMBIE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r>
                        <a:rPr lang="en-US" baseline="0" dirty="0" smtClean="0"/>
                        <a:t> the process of dying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5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Classes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519054"/>
              </p:ext>
            </p:extLst>
          </p:nvPr>
        </p:nvGraphicFramePr>
        <p:xfrm>
          <a:off x="1096963" y="1582738"/>
          <a:ext cx="10058400" cy="22250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352800"/>
                <a:gridCol w="3352800"/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Priority</a:t>
                      </a:r>
                      <a:r>
                        <a:rPr lang="en-US" b="1" baseline="0" dirty="0" smtClean="0"/>
                        <a:t> Range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Class 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Usage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0-47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ITHD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interrupt</a:t>
                      </a:r>
                      <a:r>
                        <a:rPr lang="en-US" baseline="0" dirty="0" smtClean="0"/>
                        <a:t> thread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48-79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REALTIME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real-time user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88-119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KERN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kernel threads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120-223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TIMESHARE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 user programs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224-255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IDLE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 when nothing else does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93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 Provider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644005"/>
              </p:ext>
            </p:extLst>
          </p:nvPr>
        </p:nvGraphicFramePr>
        <p:xfrm>
          <a:off x="1096963" y="1582738"/>
          <a:ext cx="10058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92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on-</a:t>
                      </a:r>
                      <a:r>
                        <a:rPr lang="en-US" b="1" dirty="0" err="1" smtClean="0"/>
                        <a:t>cpu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 moves onto a 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off-</a:t>
                      </a:r>
                      <a:r>
                        <a:rPr lang="en-US" b="1" dirty="0" err="1" smtClean="0"/>
                        <a:t>cpu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 moves</a:t>
                      </a:r>
                      <a:r>
                        <a:rPr lang="en-US" baseline="0" dirty="0" smtClean="0"/>
                        <a:t> off of a 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remain-</a:t>
                      </a:r>
                      <a:r>
                        <a:rPr lang="en-US" b="1" dirty="0" err="1" smtClean="0"/>
                        <a:t>cpu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 remains on 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change-</a:t>
                      </a:r>
                      <a:r>
                        <a:rPr lang="en-US" b="1" dirty="0" err="1" smtClean="0"/>
                        <a:t>pri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r>
                        <a:rPr lang="en-US" baseline="0" dirty="0" smtClean="0"/>
                        <a:t> changed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fbt:kernel:cpu_idle:entry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</a:t>
                      </a:r>
                      <a:r>
                        <a:rPr lang="en-US" baseline="0" dirty="0" smtClean="0"/>
                        <a:t> went idle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5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Processes </a:t>
            </a:r>
            <a:r>
              <a:rPr lang="en-US" dirty="0"/>
              <a:t>all believe they own the computer</a:t>
            </a:r>
          </a:p>
          <a:p>
            <a:r>
              <a:rPr lang="en-US" dirty="0" smtClean="0"/>
              <a:t>Context </a:t>
            </a:r>
            <a:r>
              <a:rPr lang="en-US" dirty="0"/>
              <a:t>switching maintains this fiction</a:t>
            </a:r>
          </a:p>
          <a:p>
            <a:r>
              <a:rPr lang="en-US" dirty="0" smtClean="0"/>
              <a:t>Requires </a:t>
            </a:r>
            <a:r>
              <a:rPr lang="en-US" dirty="0"/>
              <a:t>saving and restoring state</a:t>
            </a:r>
          </a:p>
          <a:p>
            <a:r>
              <a:rPr lang="en-US" dirty="0" smtClean="0"/>
              <a:t>Common </a:t>
            </a:r>
            <a:r>
              <a:rPr lang="en-US" dirty="0"/>
              <a:t>measure of operating system performance </a:t>
            </a:r>
            <a:endParaRPr lang="en-US" dirty="0" smtClean="0"/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cswstat.d</a:t>
            </a:r>
            <a:r>
              <a:rPr lang="en-US" dirty="0" smtClean="0"/>
              <a:t> </a:t>
            </a:r>
            <a:r>
              <a:rPr lang="en-US" dirty="0"/>
              <a:t>measures overall context switching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2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  <a:p>
            <a:r>
              <a:rPr lang="en-US" dirty="0" smtClean="0"/>
              <a:t>UNIX </a:t>
            </a:r>
            <a:r>
              <a:rPr lang="en-US" dirty="0"/>
              <a:t>Like Systems</a:t>
            </a:r>
          </a:p>
          <a:p>
            <a:r>
              <a:rPr lang="en-US" dirty="0" smtClean="0"/>
              <a:t>Debugging </a:t>
            </a:r>
            <a:r>
              <a:rPr lang="en-US" dirty="0"/>
              <a:t>and Tracing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2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i="1" dirty="0" smtClean="0"/>
              <a:t>Locking</a:t>
            </a:r>
            <a:r>
              <a:rPr lang="en-US" dirty="0" smtClean="0"/>
              <a:t>, and why do we need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Protection </a:t>
            </a:r>
            <a:r>
              <a:rPr lang="en-US" dirty="0"/>
              <a:t>of shared resources</a:t>
            </a:r>
          </a:p>
          <a:p>
            <a:r>
              <a:rPr lang="en-US" dirty="0" smtClean="0"/>
              <a:t>Prevent </a:t>
            </a:r>
            <a:r>
              <a:rPr lang="en-US" dirty="0"/>
              <a:t>incorrect updates</a:t>
            </a:r>
          </a:p>
          <a:p>
            <a:r>
              <a:rPr lang="en-US" dirty="0" smtClean="0"/>
              <a:t>Required </a:t>
            </a:r>
            <a:r>
              <a:rPr lang="en-US" dirty="0"/>
              <a:t>in OS kernels before multi-core systems</a:t>
            </a:r>
          </a:p>
          <a:p>
            <a:pPr lvl="1"/>
            <a:r>
              <a:rPr lang="en-US" dirty="0" smtClean="0"/>
              <a:t>Devices </a:t>
            </a:r>
            <a:r>
              <a:rPr lang="en-US" dirty="0"/>
              <a:t>are a source of asynchronous events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54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 Locking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subway trains must be separated by one block</a:t>
            </a:r>
          </a:p>
          <a:p>
            <a:r>
              <a:rPr lang="en-US" dirty="0" smtClean="0"/>
              <a:t>When a train is in a block the two signals following must be red.</a:t>
            </a:r>
          </a:p>
          <a:p>
            <a:r>
              <a:rPr lang="en-US" dirty="0" smtClean="0"/>
              <a:t>No subway train may pass a red signal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708" y="3100137"/>
            <a:ext cx="3847860" cy="260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0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and Safety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14770" y="4051005"/>
            <a:ext cx="9940910" cy="63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00466" y="423847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55799" y="423847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211132" y="423847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3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470" y="2168378"/>
            <a:ext cx="342900" cy="2070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803" y="2168378"/>
            <a:ext cx="342900" cy="2070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159" y="2168378"/>
            <a:ext cx="355600" cy="2070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414" y="2168378"/>
            <a:ext cx="355600" cy="20701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85" y="3479505"/>
            <a:ext cx="2362200" cy="5715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486" y="3479505"/>
            <a:ext cx="2362200" cy="5715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74" y="3479505"/>
            <a:ext cx="23622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0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07407E-6 L 0.29167 -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3" y="-9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07407E-6 L 0.28828 -0.0018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CPUs, Cores, Threads and Locking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Past </a:t>
            </a:r>
            <a:r>
              <a:rPr lang="en-US" dirty="0"/>
              <a:t>the end of frequency scaling</a:t>
            </a:r>
          </a:p>
          <a:p>
            <a:r>
              <a:rPr lang="en-US" dirty="0" smtClean="0"/>
              <a:t>One </a:t>
            </a:r>
            <a:r>
              <a:rPr lang="en-US" dirty="0"/>
              <a:t>CPU die has many cores</a:t>
            </a:r>
          </a:p>
          <a:p>
            <a:r>
              <a:rPr lang="en-US" dirty="0" smtClean="0"/>
              <a:t>The </a:t>
            </a:r>
            <a:r>
              <a:rPr lang="en-US" dirty="0"/>
              <a:t>number of cores increases year on year</a:t>
            </a:r>
          </a:p>
          <a:p>
            <a:r>
              <a:rPr lang="en-US" dirty="0" smtClean="0"/>
              <a:t>ARMv8 </a:t>
            </a:r>
            <a:r>
              <a:rPr lang="en-US" dirty="0"/>
              <a:t>has 48 cores per die, 96 cores per system</a:t>
            </a:r>
          </a:p>
          <a:p>
            <a:r>
              <a:rPr lang="en-US" dirty="0" smtClean="0"/>
              <a:t>The </a:t>
            </a:r>
            <a:r>
              <a:rPr lang="en-US" dirty="0"/>
              <a:t>kernel may now be the largest multi-threaded program in history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4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dirty="0"/>
              <a:t>hardware threads</a:t>
            </a:r>
          </a:p>
          <a:p>
            <a:r>
              <a:rPr lang="en-US" dirty="0" smtClean="0"/>
              <a:t>Protection </a:t>
            </a:r>
            <a:r>
              <a:rPr lang="en-US" dirty="0"/>
              <a:t>for kernel shared state</a:t>
            </a:r>
          </a:p>
          <a:p>
            <a:r>
              <a:rPr lang="en-US" dirty="0" smtClean="0"/>
              <a:t>The </a:t>
            </a:r>
            <a:r>
              <a:rPr lang="en-US" dirty="0"/>
              <a:t>kernel’s lists and hash tables</a:t>
            </a:r>
          </a:p>
          <a:p>
            <a:r>
              <a:rPr lang="en-US" dirty="0" smtClean="0"/>
              <a:t>Locking </a:t>
            </a:r>
            <a:r>
              <a:rPr lang="en-US" dirty="0"/>
              <a:t>required for multi-core systems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3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locked in the kernel?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  <a:p>
            <a:r>
              <a:rPr lang="en-US" dirty="0" smtClean="0"/>
              <a:t>File </a:t>
            </a:r>
            <a:r>
              <a:rPr lang="en-US" dirty="0"/>
              <a:t>Systems</a:t>
            </a:r>
          </a:p>
          <a:p>
            <a:r>
              <a:rPr lang="en-US" dirty="0" smtClean="0"/>
              <a:t>Name </a:t>
            </a:r>
            <a:r>
              <a:rPr lang="en-US" dirty="0"/>
              <a:t>Cache</a:t>
            </a:r>
          </a:p>
          <a:p>
            <a:r>
              <a:rPr lang="en-US" dirty="0" smtClean="0"/>
              <a:t>Network </a:t>
            </a:r>
            <a:r>
              <a:rPr lang="en-US" dirty="0"/>
              <a:t>Sockets </a:t>
            </a:r>
            <a:endParaRPr lang="en-US" dirty="0" smtClean="0"/>
          </a:p>
          <a:p>
            <a:r>
              <a:rPr lang="en-US" dirty="0" smtClean="0"/>
              <a:t>Routing </a:t>
            </a:r>
            <a:r>
              <a:rPr lang="en-US" dirty="0"/>
              <a:t>Tables</a:t>
            </a:r>
          </a:p>
          <a:p>
            <a:r>
              <a:rPr lang="en-US" dirty="0" smtClean="0"/>
              <a:t>Interface </a:t>
            </a:r>
            <a:r>
              <a:rPr lang="en-US" dirty="0"/>
              <a:t>Lists</a:t>
            </a:r>
          </a:p>
          <a:p>
            <a:r>
              <a:rPr lang="en-US" dirty="0" smtClean="0"/>
              <a:t>Firewall </a:t>
            </a:r>
            <a:r>
              <a:rPr lang="en-US" dirty="0"/>
              <a:t>Rules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Virtual </a:t>
            </a:r>
            <a:r>
              <a:rPr lang="en-US" dirty="0"/>
              <a:t>Memory System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Device Drivers</a:t>
            </a:r>
          </a:p>
          <a:p>
            <a:r>
              <a:rPr lang="en-US" dirty="0" smtClean="0"/>
              <a:t>Timers </a:t>
            </a:r>
            <a:r>
              <a:rPr lang="en-US" dirty="0"/>
              <a:t>and Callouts</a:t>
            </a:r>
          </a:p>
          <a:p>
            <a:r>
              <a:rPr lang="en-US" dirty="0" smtClean="0"/>
              <a:t>Terminals </a:t>
            </a:r>
            <a:r>
              <a:rPr lang="en-US" dirty="0"/>
              <a:t>and Console </a:t>
            </a:r>
            <a:endParaRPr lang="en-US" dirty="0" smtClean="0"/>
          </a:p>
          <a:p>
            <a:r>
              <a:rPr lang="en-US" dirty="0" smtClean="0"/>
              <a:t>Network </a:t>
            </a:r>
            <a:r>
              <a:rPr lang="en-US" dirty="0"/>
              <a:t>Protocol Lists </a:t>
            </a:r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/>
              <a:t>shared resource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6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Problems of Locking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515826"/>
              </p:ext>
            </p:extLst>
          </p:nvPr>
        </p:nvGraphicFramePr>
        <p:xfrm>
          <a:off x="1096963" y="1582738"/>
          <a:ext cx="10058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92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Deadlock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unable to make forward progress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Starvation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part of the system always gets the</a:t>
                      </a:r>
                      <a:r>
                        <a:rPr lang="en-US" baseline="0" dirty="0" smtClean="0"/>
                        <a:t> lock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6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73619" y="659219"/>
            <a:ext cx="2030818" cy="18075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8171" y="659219"/>
            <a:ext cx="2030818" cy="18075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73619" y="3211033"/>
            <a:ext cx="2030818" cy="19244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</a:t>
            </a:r>
          </a:p>
          <a:p>
            <a:pPr algn="ctr"/>
            <a:r>
              <a:rPr lang="en-US" dirty="0" smtClean="0"/>
              <a:t>Data 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478171" y="3211033"/>
            <a:ext cx="2030818" cy="192449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</a:t>
            </a:r>
          </a:p>
          <a:p>
            <a:pPr algn="ctr"/>
            <a:r>
              <a:rPr lang="en-US" dirty="0" smtClean="0"/>
              <a:t>Data 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87155" y="1239820"/>
            <a:ext cx="2203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A takes a lock</a:t>
            </a:r>
          </a:p>
          <a:p>
            <a:r>
              <a:rPr lang="en-US" dirty="0" smtClean="0"/>
              <a:t>on Shared Data 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64634" y="1239820"/>
            <a:ext cx="2202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B takes a lock</a:t>
            </a:r>
          </a:p>
          <a:p>
            <a:r>
              <a:rPr lang="en-US" dirty="0" smtClean="0"/>
              <a:t>on Shared Data A</a:t>
            </a:r>
            <a:endParaRPr lang="en-US" dirty="0"/>
          </a:p>
        </p:txBody>
      </p:sp>
      <p:sp>
        <p:nvSpPr>
          <p:cNvPr id="18" name="Circular Arrow 17"/>
          <p:cNvSpPr/>
          <p:nvPr/>
        </p:nvSpPr>
        <p:spPr>
          <a:xfrm>
            <a:off x="2324086" y="2630431"/>
            <a:ext cx="8755039" cy="2419412"/>
          </a:xfrm>
          <a:prstGeom prst="circularArrow">
            <a:avLst>
              <a:gd name="adj1" fmla="val 1207"/>
              <a:gd name="adj2" fmla="val 174280"/>
              <a:gd name="adj3" fmla="val 20635339"/>
              <a:gd name="adj4" fmla="val 11295863"/>
              <a:gd name="adj5" fmla="val 61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ircular Arrow 18"/>
          <p:cNvSpPr/>
          <p:nvPr/>
        </p:nvSpPr>
        <p:spPr>
          <a:xfrm flipH="1" flipV="1">
            <a:off x="4561367" y="3791012"/>
            <a:ext cx="3264196" cy="2247636"/>
          </a:xfrm>
          <a:prstGeom prst="circularArrow">
            <a:avLst>
              <a:gd name="adj1" fmla="val 1402"/>
              <a:gd name="adj2" fmla="val 527590"/>
              <a:gd name="adj3" fmla="val 20587662"/>
              <a:gd name="adj4" fmla="val 11108982"/>
              <a:gd name="adj5" fmla="val 77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7564" y="2472575"/>
            <a:ext cx="2250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A </a:t>
            </a:r>
            <a:r>
              <a:rPr lang="en-US" dirty="0" smtClean="0"/>
              <a:t>tries to lock</a:t>
            </a:r>
            <a:endParaRPr lang="en-US" dirty="0" smtClean="0"/>
          </a:p>
          <a:p>
            <a:r>
              <a:rPr lang="en-US" dirty="0" smtClean="0"/>
              <a:t>Shared </a:t>
            </a:r>
            <a:r>
              <a:rPr lang="en-US" dirty="0" smtClean="0"/>
              <a:t>Data 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003004" y="5387218"/>
            <a:ext cx="2249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</a:t>
            </a:r>
            <a:r>
              <a:rPr lang="en-US" dirty="0" smtClean="0"/>
              <a:t>B tries to lock</a:t>
            </a:r>
            <a:endParaRPr lang="en-US" dirty="0" smtClean="0"/>
          </a:p>
          <a:p>
            <a:r>
              <a:rPr lang="en-US" dirty="0" smtClean="0"/>
              <a:t>Shared </a:t>
            </a:r>
            <a:r>
              <a:rPr lang="en-US" dirty="0" smtClean="0"/>
              <a:t>Data </a:t>
            </a:r>
            <a:r>
              <a:rPr lang="en-US" dirty="0"/>
              <a:t>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96828" y="90473"/>
            <a:ext cx="3201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DEADLOCK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4359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0.18359 -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L -1.875E-6 0.3807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0.19818 -0.0009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3.75E-6 0.3807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Locking Strategies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Giant Lock</a:t>
            </a:r>
            <a:r>
              <a:rPr lang="en-US" dirty="0" smtClean="0"/>
              <a:t> </a:t>
            </a:r>
            <a:r>
              <a:rPr lang="en-US" dirty="0"/>
              <a:t>One big lock around the </a:t>
            </a:r>
            <a:r>
              <a:rPr lang="en-US" dirty="0" smtClean="0"/>
              <a:t>kernel</a:t>
            </a:r>
          </a:p>
          <a:p>
            <a:r>
              <a:rPr lang="en-US" b="1" dirty="0" smtClean="0"/>
              <a:t>List Locks </a:t>
            </a:r>
            <a:r>
              <a:rPr lang="en-US" dirty="0"/>
              <a:t>Lock every list in the </a:t>
            </a:r>
            <a:r>
              <a:rPr lang="en-US" dirty="0" smtClean="0"/>
              <a:t>kernel</a:t>
            </a:r>
          </a:p>
          <a:p>
            <a:r>
              <a:rPr lang="en-US" b="1" dirty="0" smtClean="0"/>
              <a:t>Structure Locks</a:t>
            </a:r>
            <a:r>
              <a:rPr lang="en-US" dirty="0" smtClean="0"/>
              <a:t> </a:t>
            </a:r>
            <a:r>
              <a:rPr lang="en-US" dirty="0"/>
              <a:t>Lock individual </a:t>
            </a:r>
            <a:r>
              <a:rPr lang="en-US" dirty="0" smtClean="0"/>
              <a:t>structures</a:t>
            </a:r>
          </a:p>
          <a:p>
            <a:endParaRPr lang="en-US" dirty="0" smtClean="0"/>
          </a:p>
          <a:p>
            <a:pPr algn="ctr"/>
            <a:r>
              <a:rPr lang="en-US" b="1" dirty="0" smtClean="0"/>
              <a:t>Poorly </a:t>
            </a:r>
            <a:r>
              <a:rPr lang="en-US" b="1" dirty="0"/>
              <a:t>chosen locking strategies impact </a:t>
            </a:r>
            <a:r>
              <a:rPr lang="en-US" b="1" dirty="0" smtClean="0"/>
              <a:t>performance</a:t>
            </a:r>
            <a:endParaRPr lang="en-US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4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spin</a:t>
            </a:r>
            <a:r>
              <a:rPr lang="en-US" dirty="0" smtClean="0"/>
              <a:t> Check a value in a tight loop</a:t>
            </a:r>
          </a:p>
          <a:p>
            <a:r>
              <a:rPr lang="en-US" b="1" dirty="0" err="1" smtClean="0"/>
              <a:t>mutex</a:t>
            </a:r>
            <a:r>
              <a:rPr lang="en-US" dirty="0" smtClean="0"/>
              <a:t> Mutual exclusion lock</a:t>
            </a:r>
          </a:p>
          <a:p>
            <a:pPr lvl="1"/>
            <a:r>
              <a:rPr lang="en-US" dirty="0" smtClean="0"/>
              <a:t>Spin to acquire</a:t>
            </a:r>
          </a:p>
          <a:p>
            <a:pPr lvl="1"/>
            <a:r>
              <a:rPr lang="en-US" dirty="0" smtClean="0"/>
              <a:t>None shall pass</a:t>
            </a:r>
          </a:p>
          <a:p>
            <a:r>
              <a:rPr lang="en-US" b="1" dirty="0" smtClean="0"/>
              <a:t>r/w lock </a:t>
            </a:r>
            <a:r>
              <a:rPr lang="en-US" dirty="0" smtClean="0"/>
              <a:t>Reader/writer lock</a:t>
            </a:r>
          </a:p>
          <a:p>
            <a:pPr lvl="1"/>
            <a:r>
              <a:rPr lang="en-US" dirty="0" smtClean="0"/>
              <a:t>Supports multiple, simultaneous readers or a single writer</a:t>
            </a:r>
          </a:p>
          <a:p>
            <a:r>
              <a:rPr lang="en-US" b="1" dirty="0" smtClean="0"/>
              <a:t>r/m lock </a:t>
            </a:r>
            <a:r>
              <a:rPr lang="en-US" dirty="0" smtClean="0"/>
              <a:t>Read mostly lock</a:t>
            </a:r>
          </a:p>
          <a:p>
            <a:pPr lvl="1"/>
            <a:r>
              <a:rPr lang="en-US" dirty="0" smtClean="0"/>
              <a:t>Reader writer lock tuned for very few writers</a:t>
            </a:r>
          </a:p>
          <a:p>
            <a:r>
              <a:rPr lang="en-US" b="1" dirty="0" err="1" smtClean="0"/>
              <a:t>sx</a:t>
            </a:r>
            <a:r>
              <a:rPr lang="en-US" b="1" dirty="0" smtClean="0"/>
              <a:t> lock </a:t>
            </a:r>
            <a:r>
              <a:rPr lang="en-US" dirty="0"/>
              <a:t>Shared/exclusive </a:t>
            </a:r>
            <a:r>
              <a:rPr lang="en-US" dirty="0" smtClean="0"/>
              <a:t>lock</a:t>
            </a:r>
          </a:p>
          <a:p>
            <a:pPr lvl="1"/>
            <a:r>
              <a:rPr lang="en-US" dirty="0" smtClean="0"/>
              <a:t>Can be held while sleeping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5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What is an Operating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Provider </a:t>
            </a:r>
            <a:r>
              <a:rPr lang="en-US" dirty="0"/>
              <a:t>of useful abstractions</a:t>
            </a:r>
          </a:p>
          <a:p>
            <a:r>
              <a:rPr lang="en-US" dirty="0" smtClean="0"/>
              <a:t>Generic </a:t>
            </a:r>
            <a:r>
              <a:rPr lang="en-US" dirty="0"/>
              <a:t>interface to varied hardware resources </a:t>
            </a:r>
            <a:endParaRPr lang="en-US" dirty="0" smtClean="0"/>
          </a:p>
          <a:p>
            <a:r>
              <a:rPr lang="en-US" dirty="0" smtClean="0"/>
              <a:t>Controller </a:t>
            </a:r>
            <a:r>
              <a:rPr lang="en-US" dirty="0"/>
              <a:t>of resources</a:t>
            </a:r>
          </a:p>
          <a:p>
            <a:r>
              <a:rPr lang="en-US" dirty="0" smtClean="0"/>
              <a:t>Provider </a:t>
            </a:r>
            <a:r>
              <a:rPr lang="en-US" dirty="0"/>
              <a:t>of basic security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3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lockstat</a:t>
            </a:r>
            <a:r>
              <a:rPr lang="en-US" dirty="0" smtClean="0"/>
              <a:t>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lock </a:t>
            </a:r>
            <a:r>
              <a:rPr lang="en-US" dirty="0"/>
              <a:t>types have similar </a:t>
            </a:r>
            <a:r>
              <a:rPr lang="en-US" dirty="0" smtClean="0"/>
              <a:t>probes, 29 </a:t>
            </a:r>
            <a:r>
              <a:rPr lang="en-US" dirty="0"/>
              <a:t>total probes in all  </a:t>
            </a:r>
            <a:endParaRPr lang="en-US" dirty="0" smtClean="0"/>
          </a:p>
          <a:p>
            <a:r>
              <a:rPr lang="en-US" b="1" dirty="0" smtClean="0"/>
              <a:t>acquire</a:t>
            </a:r>
            <a:r>
              <a:rPr lang="en-US" dirty="0" smtClean="0"/>
              <a:t> </a:t>
            </a:r>
            <a:r>
              <a:rPr lang="en-US" dirty="0"/>
              <a:t>Code grabbed the lock </a:t>
            </a:r>
            <a:endParaRPr lang="en-US" dirty="0" smtClean="0"/>
          </a:p>
          <a:p>
            <a:r>
              <a:rPr lang="en-US" b="1" dirty="0" smtClean="0"/>
              <a:t>block</a:t>
            </a:r>
            <a:r>
              <a:rPr lang="en-US" dirty="0"/>
              <a:t> </a:t>
            </a:r>
            <a:r>
              <a:rPr lang="en-US" dirty="0" smtClean="0"/>
              <a:t>Another </a:t>
            </a:r>
            <a:r>
              <a:rPr lang="en-US" dirty="0"/>
              <a:t>thread was blocked  </a:t>
            </a:r>
            <a:endParaRPr lang="en-US" dirty="0" smtClean="0"/>
          </a:p>
          <a:p>
            <a:r>
              <a:rPr lang="en-US" b="1" dirty="0" smtClean="0"/>
              <a:t>spin</a:t>
            </a:r>
            <a:r>
              <a:rPr lang="en-US" dirty="0" smtClean="0"/>
              <a:t> </a:t>
            </a:r>
            <a:r>
              <a:rPr lang="en-US" dirty="0"/>
              <a:t>Thread is spinning on the lock  </a:t>
            </a:r>
            <a:endParaRPr lang="en-US" dirty="0" smtClean="0"/>
          </a:p>
          <a:p>
            <a:r>
              <a:rPr lang="en-US" b="1" dirty="0" smtClean="0"/>
              <a:t>release</a:t>
            </a:r>
            <a:r>
              <a:rPr lang="en-US" dirty="0" smtClean="0"/>
              <a:t> </a:t>
            </a:r>
            <a:r>
              <a:rPr lang="en-US" dirty="0"/>
              <a:t>Lock is </a:t>
            </a:r>
            <a:r>
              <a:rPr lang="en-US" dirty="0" smtClean="0"/>
              <a:t>released</a:t>
            </a:r>
          </a:p>
          <a:p>
            <a:r>
              <a:rPr lang="en-US" dirty="0" smtClean="0"/>
              <a:t>Arguments:</a:t>
            </a:r>
          </a:p>
          <a:p>
            <a:r>
              <a:rPr lang="en-US" b="1" dirty="0" smtClean="0"/>
              <a:t>arg0</a:t>
            </a:r>
            <a:r>
              <a:rPr lang="en-US" dirty="0" smtClean="0"/>
              <a:t> Address of the lock object</a:t>
            </a:r>
          </a:p>
          <a:p>
            <a:r>
              <a:rPr lang="en-US" b="1" dirty="0" smtClean="0"/>
              <a:t>arg1</a:t>
            </a:r>
            <a:r>
              <a:rPr lang="en-US" dirty="0" smtClean="0"/>
              <a:t> Lock or spin count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9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Locks with </a:t>
            </a:r>
            <a:r>
              <a:rPr lang="en-US" dirty="0" err="1" smtClean="0"/>
              <a:t>DTrace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0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using locks?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dtrace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-n '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lockstat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::: { @locks[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execname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] = count();} '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Protection </a:t>
            </a:r>
            <a:r>
              <a:rPr lang="en-US" dirty="0"/>
              <a:t>of shared </a:t>
            </a:r>
            <a:r>
              <a:rPr lang="en-US" dirty="0" smtClean="0"/>
              <a:t>resources</a:t>
            </a:r>
          </a:p>
          <a:p>
            <a:r>
              <a:rPr lang="en-US" dirty="0" smtClean="0"/>
              <a:t>Prevent </a:t>
            </a:r>
            <a:r>
              <a:rPr lang="en-US" dirty="0"/>
              <a:t>incorrect </a:t>
            </a:r>
            <a:r>
              <a:rPr lang="en-US" dirty="0" smtClean="0"/>
              <a:t>updates</a:t>
            </a:r>
          </a:p>
          <a:p>
            <a:r>
              <a:rPr lang="en-US" dirty="0" smtClean="0"/>
              <a:t>Types </a:t>
            </a:r>
            <a:r>
              <a:rPr lang="en-US" dirty="0"/>
              <a:t>of locks in FreeBSD  </a:t>
            </a:r>
            <a:endParaRPr lang="en-US" dirty="0" smtClean="0"/>
          </a:p>
          <a:p>
            <a:pPr lvl="1"/>
            <a:r>
              <a:rPr lang="en-US" b="1" dirty="0" smtClean="0"/>
              <a:t>spin</a:t>
            </a:r>
            <a:r>
              <a:rPr lang="en-US" dirty="0" smtClean="0"/>
              <a:t> </a:t>
            </a:r>
            <a:r>
              <a:rPr lang="en-US" dirty="0"/>
              <a:t>Spin the </a:t>
            </a:r>
            <a:r>
              <a:rPr lang="en-US" dirty="0" smtClean="0"/>
              <a:t>CPU</a:t>
            </a:r>
          </a:p>
          <a:p>
            <a:pPr lvl="1"/>
            <a:r>
              <a:rPr lang="en-US" b="1" dirty="0" err="1" smtClean="0"/>
              <a:t>mutex</a:t>
            </a:r>
            <a:r>
              <a:rPr lang="en-US" dirty="0" smtClean="0"/>
              <a:t> </a:t>
            </a:r>
            <a:r>
              <a:rPr lang="en-US" dirty="0"/>
              <a:t>Most basic </a:t>
            </a:r>
            <a:r>
              <a:rPr lang="en-US" dirty="0" smtClean="0"/>
              <a:t>lock</a:t>
            </a:r>
          </a:p>
          <a:p>
            <a:pPr lvl="1"/>
            <a:r>
              <a:rPr lang="en-US" b="1" dirty="0" smtClean="0"/>
              <a:t>r/w lock</a:t>
            </a:r>
            <a:r>
              <a:rPr lang="en-US" dirty="0" smtClean="0"/>
              <a:t> </a:t>
            </a:r>
            <a:r>
              <a:rPr lang="en-US" dirty="0"/>
              <a:t>Reader/writer </a:t>
            </a:r>
            <a:r>
              <a:rPr lang="en-US" dirty="0" smtClean="0"/>
              <a:t>lock</a:t>
            </a:r>
          </a:p>
          <a:p>
            <a:pPr lvl="1"/>
            <a:r>
              <a:rPr lang="en-US" b="1" dirty="0" err="1" smtClean="0"/>
              <a:t>sx</a:t>
            </a:r>
            <a:r>
              <a:rPr lang="en-US" b="1" dirty="0" smtClean="0"/>
              <a:t> lock </a:t>
            </a:r>
            <a:r>
              <a:rPr lang="en-US" dirty="0" smtClean="0"/>
              <a:t>Shared/exclusive lock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lockstat</a:t>
            </a:r>
            <a:r>
              <a:rPr lang="en-US" dirty="0" smtClean="0"/>
              <a:t> provider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process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process model and its evolution 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/>
              <a:t>do programs come from?</a:t>
            </a:r>
          </a:p>
          <a:p>
            <a:r>
              <a:rPr lang="en-US" dirty="0" smtClean="0"/>
              <a:t>Traps </a:t>
            </a:r>
            <a:r>
              <a:rPr lang="en-US" dirty="0"/>
              <a:t>and system calls</a:t>
            </a:r>
          </a:p>
          <a:p>
            <a:r>
              <a:rPr lang="en-US" dirty="0" smtClean="0"/>
              <a:t>An </a:t>
            </a:r>
            <a:r>
              <a:rPr lang="en-US" dirty="0"/>
              <a:t>introduction to virtual memory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6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Processes and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/>
              <a:t>code in a single address space</a:t>
            </a:r>
          </a:p>
          <a:p>
            <a:r>
              <a:rPr lang="en-US" dirty="0" smtClean="0"/>
              <a:t>No </a:t>
            </a:r>
            <a:r>
              <a:rPr lang="en-US" dirty="0"/>
              <a:t>memory protection</a:t>
            </a:r>
          </a:p>
          <a:p>
            <a:r>
              <a:rPr lang="en-US" dirty="0" smtClean="0"/>
              <a:t>Each </a:t>
            </a:r>
            <a:r>
              <a:rPr lang="en-US" dirty="0"/>
              <a:t>program must cooperate with all others </a:t>
            </a:r>
            <a:endParaRPr lang="en-US" dirty="0" smtClean="0"/>
          </a:p>
          <a:p>
            <a:r>
              <a:rPr lang="en-US" dirty="0" smtClean="0"/>
              <a:t>Core </a:t>
            </a:r>
            <a:r>
              <a:rPr lang="en-US" dirty="0"/>
              <a:t>wars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4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process?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 </a:t>
            </a:r>
            <a:r>
              <a:rPr lang="en-US" dirty="0"/>
              <a:t>for code</a:t>
            </a:r>
          </a:p>
          <a:p>
            <a:r>
              <a:rPr lang="en-US" dirty="0" smtClean="0"/>
              <a:t>Protective </a:t>
            </a:r>
            <a:r>
              <a:rPr lang="en-US" dirty="0"/>
              <a:t>shell between competing programs</a:t>
            </a:r>
          </a:p>
          <a:p>
            <a:r>
              <a:rPr lang="en-US" dirty="0" smtClean="0"/>
              <a:t>The </a:t>
            </a:r>
            <a:r>
              <a:rPr lang="en-US" i="1" dirty="0"/>
              <a:t>defining abstraction </a:t>
            </a:r>
            <a:r>
              <a:rPr lang="en-US" dirty="0"/>
              <a:t>on which all modern computing rests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Open Files</a:t>
            </a:r>
          </a:p>
          <a:p>
            <a:r>
              <a:rPr lang="en-US" dirty="0" smtClean="0"/>
              <a:t>Process </a:t>
            </a:r>
            <a:r>
              <a:rPr lang="en-US" dirty="0"/>
              <a:t>Statistics</a:t>
            </a:r>
          </a:p>
          <a:p>
            <a:r>
              <a:rPr lang="en-US" dirty="0" smtClean="0"/>
              <a:t>Resource </a:t>
            </a:r>
            <a:r>
              <a:rPr lang="en-US" dirty="0"/>
              <a:t>Limits</a:t>
            </a:r>
          </a:p>
          <a:p>
            <a:r>
              <a:rPr lang="en-US" dirty="0" smtClean="0"/>
              <a:t>Signal </a:t>
            </a:r>
            <a:r>
              <a:rPr lang="en-US" dirty="0"/>
              <a:t>Actions</a:t>
            </a:r>
          </a:p>
          <a:p>
            <a:r>
              <a:rPr lang="en-US" dirty="0" smtClean="0"/>
              <a:t>Process </a:t>
            </a:r>
            <a:r>
              <a:rPr lang="en-US" dirty="0"/>
              <a:t>Identifier (PID)</a:t>
            </a:r>
          </a:p>
          <a:p>
            <a:r>
              <a:rPr lang="en-US" dirty="0" smtClean="0"/>
              <a:t>Lists </a:t>
            </a:r>
            <a:r>
              <a:rPr lang="en-US" dirty="0"/>
              <a:t>of related processes</a:t>
            </a:r>
          </a:p>
          <a:p>
            <a:r>
              <a:rPr lang="en-US" dirty="0" smtClean="0"/>
              <a:t>Many </a:t>
            </a:r>
            <a:r>
              <a:rPr lang="en-US" dirty="0"/>
              <a:t>Locks and </a:t>
            </a:r>
            <a:r>
              <a:rPr lang="en-US" dirty="0" err="1" smtClean="0"/>
              <a:t>Mutexes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Address Space</a:t>
            </a:r>
          </a:p>
          <a:p>
            <a:r>
              <a:rPr lang="en-US" dirty="0" smtClean="0"/>
              <a:t>Alarms </a:t>
            </a:r>
            <a:r>
              <a:rPr lang="en-US" dirty="0"/>
              <a:t>and Timers </a:t>
            </a:r>
            <a:endParaRPr lang="en-US" dirty="0" smtClean="0"/>
          </a:p>
          <a:p>
            <a:r>
              <a:rPr lang="en-US" dirty="0" smtClean="0"/>
              <a:t>Resource </a:t>
            </a:r>
            <a:r>
              <a:rPr lang="en-US" dirty="0"/>
              <a:t>Usage</a:t>
            </a:r>
          </a:p>
          <a:p>
            <a:r>
              <a:rPr lang="en-US" dirty="0" smtClean="0"/>
              <a:t>Threads</a:t>
            </a:r>
            <a:endParaRPr lang="en-US" dirty="0"/>
          </a:p>
          <a:p>
            <a:r>
              <a:rPr lang="en-US" dirty="0" smtClean="0"/>
              <a:t>Debugging</a:t>
            </a:r>
            <a:endParaRPr lang="en-US" dirty="0"/>
          </a:p>
          <a:p>
            <a:r>
              <a:rPr lang="en-US" dirty="0" smtClean="0"/>
              <a:t>Security</a:t>
            </a:r>
            <a:endParaRPr lang="en-US" dirty="0"/>
          </a:p>
          <a:p>
            <a:r>
              <a:rPr lang="en-US" dirty="0" smtClean="0"/>
              <a:t>112 </a:t>
            </a:r>
            <a:r>
              <a:rPr lang="en-US" dirty="0"/>
              <a:t>total fields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Process Model: 1970s foundations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603288"/>
            <a:ext cx="4938712" cy="4207050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Saltzer and Schroeder, The Protection of Information in Computer Systems, SOSP’73, October 1973. (CACM 1974)</a:t>
            </a:r>
          </a:p>
          <a:p>
            <a:r>
              <a:rPr lang="en-US" smtClean="0"/>
              <a:t>Multics process model</a:t>
            </a:r>
          </a:p>
          <a:p>
            <a:pPr lvl="1"/>
            <a:r>
              <a:rPr lang="en-US" smtClean="0"/>
              <a:t>‘Program in execution’</a:t>
            </a:r>
          </a:p>
          <a:p>
            <a:pPr lvl="1"/>
            <a:r>
              <a:rPr lang="en-US" smtClean="0"/>
              <a:t>Process isolation bridged by controlled communication via supervisor (kernel)</a:t>
            </a:r>
          </a:p>
          <a:p>
            <a:r>
              <a:rPr lang="en-US" smtClean="0"/>
              <a:t>Hardware foundations</a:t>
            </a:r>
          </a:p>
          <a:p>
            <a:pPr lvl="1"/>
            <a:r>
              <a:rPr lang="en-US" smtClean="0"/>
              <a:t>Supervisor mode</a:t>
            </a:r>
          </a:p>
          <a:p>
            <a:pPr lvl="1"/>
            <a:r>
              <a:rPr lang="en-US" smtClean="0"/>
              <a:t>Memory segmentation</a:t>
            </a:r>
          </a:p>
          <a:p>
            <a:pPr lvl="1"/>
            <a:r>
              <a:rPr lang="en-US" smtClean="0"/>
              <a:t>Trap mechanism</a:t>
            </a:r>
          </a:p>
          <a:p>
            <a:r>
              <a:rPr lang="en-US" smtClean="0"/>
              <a:t>Hardware protection rings (Schroeder and Saltzer, 1972)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3 - The Process Model (1)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4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process model: today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819" y="1662113"/>
            <a:ext cx="4191000" cy="40894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‘Program in execution’</a:t>
            </a:r>
          </a:p>
          <a:p>
            <a:pPr lvl="1"/>
            <a:r>
              <a:rPr lang="en-US" smtClean="0"/>
              <a:t>Process ≈ address space</a:t>
            </a:r>
          </a:p>
          <a:p>
            <a:pPr lvl="1"/>
            <a:r>
              <a:rPr lang="en-US" smtClean="0"/>
              <a:t>Threads execute code</a:t>
            </a:r>
          </a:p>
          <a:p>
            <a:r>
              <a:rPr lang="en-US" smtClean="0"/>
              <a:t>Unit of resource accounting</a:t>
            </a:r>
          </a:p>
          <a:p>
            <a:pPr lvl="1"/>
            <a:r>
              <a:rPr lang="en-US" smtClean="0"/>
              <a:t>Open files, memory, </a:t>
            </a:r>
            <a:r>
              <a:rPr lang="is-IS" smtClean="0"/>
              <a:t>…</a:t>
            </a:r>
          </a:p>
          <a:p>
            <a:r>
              <a:rPr lang="is-IS" smtClean="0"/>
              <a:t>Kernel interaction via traps: system calls, page faults, ...</a:t>
            </a:r>
          </a:p>
          <a:p>
            <a:r>
              <a:rPr lang="is-IS" smtClean="0"/>
              <a:t>Hardware foundations</a:t>
            </a:r>
          </a:p>
          <a:p>
            <a:pPr lvl="1"/>
            <a:r>
              <a:rPr lang="is-IS" smtClean="0"/>
              <a:t>Rings control MMU, I/O, etc.</a:t>
            </a:r>
          </a:p>
          <a:p>
            <a:pPr lvl="1"/>
            <a:r>
              <a:rPr lang="is-IS" smtClean="0"/>
              <a:t>Virtual addressing (MMU) to construct virtual address spaces</a:t>
            </a:r>
          </a:p>
          <a:p>
            <a:pPr lvl="1"/>
            <a:r>
              <a:rPr lang="is-IS" smtClean="0"/>
              <a:t>Trap mechanism</a:t>
            </a:r>
          </a:p>
          <a:p>
            <a:r>
              <a:rPr lang="is-IS" smtClean="0"/>
              <a:t>Details vary little across {BSD, OS X, Linux, Windows, ...}</a:t>
            </a:r>
          </a:p>
          <a:p>
            <a:r>
              <a:rPr lang="is-IS" smtClean="0"/>
              <a:t>Recently: OS-Application trust model inverted due to untrustworthy operating systems: Trustzone, SGX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3 - The Process Model (1)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3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" id="{567CD34F-8C25-AE48-800D-72123D3B90C9}" vid="{CA665514-E0ED-3348-B1CE-09C2839DC1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teachbsd</Template>
  <TotalTime>481</TotalTime>
  <Words>1256</Words>
  <Application>Microsoft Macintosh PowerPoint</Application>
  <PresentationFormat>Widescreen</PresentationFormat>
  <Paragraphs>294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Courier</vt:lpstr>
      <vt:lpstr>Gill Sans MT</vt:lpstr>
      <vt:lpstr>Source Code Pro</vt:lpstr>
      <vt:lpstr>FreeBSDFoundation</vt:lpstr>
      <vt:lpstr>Introduction to Operating Systems</vt:lpstr>
      <vt:lpstr>Review</vt:lpstr>
      <vt:lpstr>Review: What is an Operating System?</vt:lpstr>
      <vt:lpstr>The process model</vt:lpstr>
      <vt:lpstr>Before Processes and Virtual Memory</vt:lpstr>
      <vt:lpstr>What is a process?</vt:lpstr>
      <vt:lpstr>Process Contents</vt:lpstr>
      <vt:lpstr>The Process Model: 1970s foundations</vt:lpstr>
      <vt:lpstr>The process model: today</vt:lpstr>
      <vt:lpstr>The UNIX process life cycle</vt:lpstr>
      <vt:lpstr>Evolution of the process model</vt:lpstr>
      <vt:lpstr>Observing the Process Lifecycle</vt:lpstr>
      <vt:lpstr>Tracing with the proc Provider</vt:lpstr>
      <vt:lpstr>Scheduling</vt:lpstr>
      <vt:lpstr>The Scheduler </vt:lpstr>
      <vt:lpstr>Process States</vt:lpstr>
      <vt:lpstr>Scheduling Classes</vt:lpstr>
      <vt:lpstr>Sched Provider</vt:lpstr>
      <vt:lpstr>Context Switching</vt:lpstr>
      <vt:lpstr>What is Locking, and why do we need it?</vt:lpstr>
      <vt:lpstr>A Sample Locking Protocol</vt:lpstr>
      <vt:lpstr>Locking and Safety</vt:lpstr>
      <vt:lpstr>CPUs, Cores, Threads and Locking</vt:lpstr>
      <vt:lpstr>Locking Overview</vt:lpstr>
      <vt:lpstr>What is locked in the kernel?</vt:lpstr>
      <vt:lpstr>The Problems of Locking</vt:lpstr>
      <vt:lpstr>PowerPoint Presentation</vt:lpstr>
      <vt:lpstr>Code Locking Strategies</vt:lpstr>
      <vt:lpstr>Lock Types</vt:lpstr>
      <vt:lpstr>The lockstat provider</vt:lpstr>
      <vt:lpstr>Visualizing Locks with DTrace</vt:lpstr>
      <vt:lpstr>Who is using locks?</vt:lpstr>
      <vt:lpstr>Locking Review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Systems</dc:title>
  <dc:creator>George Neville-Neil</dc:creator>
  <cp:lastModifiedBy>George Neville-Neil</cp:lastModifiedBy>
  <cp:revision>67</cp:revision>
  <dcterms:created xsi:type="dcterms:W3CDTF">2016-12-03T03:31:42Z</dcterms:created>
  <dcterms:modified xsi:type="dcterms:W3CDTF">2017-02-22T20:35:49Z</dcterms:modified>
</cp:coreProperties>
</file>