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2" r:id="rId12"/>
    <p:sldId id="263" r:id="rId13"/>
    <p:sldId id="272" r:id="rId14"/>
    <p:sldId id="273" r:id="rId15"/>
    <p:sldId id="264" r:id="rId16"/>
    <p:sldId id="26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62787-C9A2-CB44-8026-A8DC61A67F3D}">
          <p14:sldIdLst>
            <p14:sldId id="256"/>
          </p14:sldIdLst>
        </p14:section>
        <p14:section name="Course Overview" id="{6AC279BA-45F4-984E-8DA5-B5B086E6E074}">
          <p14:sldIdLst>
            <p14:sldId id="257"/>
            <p14:sldId id="267"/>
            <p14:sldId id="268"/>
            <p14:sldId id="269"/>
            <p14:sldId id="270"/>
          </p14:sldIdLst>
        </p14:section>
        <p14:section name="High Level Overview" id="{32163F9F-26E4-FA49-B916-FE9A3D2E4947}">
          <p14:sldIdLst>
            <p14:sldId id="271"/>
            <p14:sldId id="258"/>
            <p14:sldId id="259"/>
            <p14:sldId id="260"/>
            <p14:sldId id="262"/>
            <p14:sldId id="263"/>
            <p14:sldId id="272"/>
            <p14:sldId id="273"/>
            <p14:sldId id="264"/>
            <p14:sldId id="265"/>
          </p14:sldIdLst>
        </p14:section>
        <p14:section name="History" id="{0F2E327E-38C5-194E-A6C9-9E77AC60E12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Example System" id="{49056E08-DE9D-7846-9B4C-4B124808A48A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Introduction to Tracing" id="{34CF4CCF-E20A-1045-85DB-BE606A2C28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3C6-6B2A-3D4E-ACBF-63391107FCA5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615D-AC37-794B-9CD1-917BECA41F70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015-F320-0A4F-959E-3D859876C438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2/2/17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0D5E-7767-5B4E-BF7E-AE3C5D61F3FF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0E0A-1609-FB44-8228-EEF5C54B5A55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6A62-F6F0-FB4F-9669-760CD9DCEC73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C88A-1865-1F43-A0DB-344805F7492E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4B4-FF14-FF4D-B044-59094E9AC0F1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984A0-B2F5-2549-A24F-764B1F76A93B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967-D635-1C4B-8010-EE130F91BB63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27188E3-ED48-3E43-BB72-DB8091BEB4A5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THrough</a:t>
            </a:r>
            <a:r>
              <a:rPr lang="en-US" dirty="0" smtClean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are for general-purpose computers</a:t>
            </a:r>
          </a:p>
          <a:p>
            <a:r>
              <a:rPr lang="en-US" dirty="0"/>
              <a:t>• Servers, workstations, mobile devices</a:t>
            </a:r>
          </a:p>
          <a:p>
            <a:r>
              <a:rPr lang="en-US" dirty="0"/>
              <a:t>• Run ‘applications’ – i.e., software unknown at design time</a:t>
            </a:r>
          </a:p>
          <a:p>
            <a:r>
              <a:rPr lang="en-US" dirty="0"/>
              <a:t>• Abstract the hardware, provide ‘class libraries’</a:t>
            </a:r>
          </a:p>
          <a:p>
            <a:r>
              <a:rPr lang="en-US" dirty="0"/>
              <a:t>• E.g., Windows, Mac OS X, Android, iOS, Linux, FreeBSD,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operating systems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operating system do?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hardware-software surface (cf. compilers)</a:t>
            </a:r>
          </a:p>
          <a:p>
            <a:r>
              <a:rPr lang="en-US" dirty="0" smtClean="0"/>
              <a:t>System </a:t>
            </a:r>
            <a:r>
              <a:rPr lang="en-US" dirty="0"/>
              <a:t>management: bootstrap, shutdown, watchdogs</a:t>
            </a:r>
          </a:p>
          <a:p>
            <a:r>
              <a:rPr lang="en-US" dirty="0" smtClean="0"/>
              <a:t>Low-level </a:t>
            </a:r>
            <a:r>
              <a:rPr lang="en-US" dirty="0"/>
              <a:t>abstractions and services</a:t>
            </a:r>
          </a:p>
          <a:p>
            <a:pPr lvl="1"/>
            <a:r>
              <a:rPr lang="en-US" dirty="0" smtClean="0"/>
              <a:t>Programming</a:t>
            </a:r>
            <a:r>
              <a:rPr lang="en-US" dirty="0"/>
              <a:t>: processes, threads, IPC, program model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sharing: scheduling, multiplexing,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 smtClean="0"/>
              <a:t>I/O</a:t>
            </a:r>
            <a:r>
              <a:rPr lang="en-US" dirty="0"/>
              <a:t>: device drivers, local/distributed filesystems, </a:t>
            </a:r>
            <a:r>
              <a:rPr lang="en-US" dirty="0" smtClean="0"/>
              <a:t>network stack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: authentication, encryption, permissions, </a:t>
            </a:r>
            <a:r>
              <a:rPr lang="en-US" dirty="0" smtClean="0"/>
              <a:t>labels, audit</a:t>
            </a:r>
          </a:p>
          <a:p>
            <a:pPr lvl="1"/>
            <a:r>
              <a:rPr lang="en-US" dirty="0" smtClean="0"/>
              <a:t>Local or remote access: console, window system, SSH</a:t>
            </a:r>
          </a:p>
          <a:p>
            <a:r>
              <a:rPr lang="en-US" dirty="0" smtClean="0"/>
              <a:t>Libraries</a:t>
            </a:r>
            <a:r>
              <a:rPr lang="en-US" dirty="0"/>
              <a:t>: math, protocols, RPC, cryptography, UI, </a:t>
            </a:r>
            <a:r>
              <a:rPr lang="en-US" dirty="0" smtClean="0"/>
              <a:t>multimedia</a:t>
            </a:r>
          </a:p>
          <a:p>
            <a:r>
              <a:rPr lang="en-US" dirty="0" smtClean="0"/>
              <a:t>Other stuff: system log, debugging, profiling, tracing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Programming Model </a:t>
            </a:r>
            <a:endParaRPr lang="en-US" dirty="0" smtClean="0"/>
          </a:p>
          <a:p>
            <a:r>
              <a:rPr lang="en-US" dirty="0" smtClean="0"/>
              <a:t>Protects </a:t>
            </a:r>
            <a:r>
              <a:rPr lang="en-US" dirty="0"/>
              <a:t>Programs from each other </a:t>
            </a:r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access to hardware</a:t>
            </a:r>
          </a:p>
          <a:p>
            <a:r>
              <a:rPr lang="en-US" dirty="0" smtClean="0"/>
              <a:t>Ensures </a:t>
            </a:r>
            <a:r>
              <a:rPr lang="en-US" dirty="0"/>
              <a:t>fair sharing of </a:t>
            </a:r>
            <a:r>
              <a:rPr lang="en-US" dirty="0" smtClean="0"/>
              <a:t>resources</a:t>
            </a:r>
          </a:p>
          <a:p>
            <a:pPr algn="ctr"/>
            <a:r>
              <a:rPr lang="en-US" dirty="0" smtClean="0"/>
              <a:t>Does all these things efficiently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Operating System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single large program</a:t>
            </a:r>
          </a:p>
          <a:p>
            <a:r>
              <a:rPr lang="en-US" dirty="0" smtClean="0"/>
              <a:t>Written in </a:t>
            </a:r>
            <a:r>
              <a:rPr lang="en-US" dirty="0"/>
              <a:t>the C language </a:t>
            </a:r>
            <a:endParaRPr lang="en-US" dirty="0" smtClean="0"/>
          </a:p>
          <a:p>
            <a:r>
              <a:rPr lang="en-US" dirty="0" smtClean="0"/>
              <a:t>Built </a:t>
            </a:r>
            <a:r>
              <a:rPr lang="en-US" dirty="0"/>
              <a:t>with make</a:t>
            </a:r>
          </a:p>
          <a:p>
            <a:r>
              <a:rPr lang="en-US" dirty="0" smtClean="0"/>
              <a:t>More </a:t>
            </a:r>
            <a:r>
              <a:rPr lang="en-US" dirty="0"/>
              <a:t>than 20, 000 files</a:t>
            </a:r>
          </a:p>
          <a:p>
            <a:r>
              <a:rPr lang="en-US" dirty="0" smtClean="0"/>
              <a:t>12</a:t>
            </a:r>
            <a:r>
              <a:rPr lang="en-US" dirty="0"/>
              <a:t>, 000, 000 lines of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interface between hardware and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Strong </a:t>
            </a:r>
            <a:r>
              <a:rPr lang="en-US" dirty="0"/>
              <a:t>influence on whole-system performance</a:t>
            </a:r>
          </a:p>
          <a:p>
            <a:r>
              <a:rPr lang="en-US" dirty="0" smtClean="0"/>
              <a:t>Critical </a:t>
            </a:r>
            <a:r>
              <a:rPr lang="en-US" dirty="0"/>
              <a:t>foundation for computer security</a:t>
            </a:r>
          </a:p>
          <a:p>
            <a:r>
              <a:rPr lang="en-US" dirty="0" smtClean="0"/>
              <a:t>Exciting </a:t>
            </a:r>
            <a:r>
              <a:rPr lang="en-US" dirty="0"/>
              <a:t>programming techniques, algorithms, problems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memory; network stacks; filesystems; runtime linkers; ...</a:t>
            </a:r>
          </a:p>
          <a:p>
            <a:r>
              <a:rPr lang="en-US" dirty="0" smtClean="0"/>
              <a:t>Co-evolves </a:t>
            </a:r>
            <a:r>
              <a:rPr lang="en-US" dirty="0"/>
              <a:t>with platforms, applications, users</a:t>
            </a:r>
          </a:p>
          <a:p>
            <a:r>
              <a:rPr lang="en-US" dirty="0" smtClean="0"/>
              <a:t>Multiple </a:t>
            </a:r>
            <a:r>
              <a:rPr lang="en-US" dirty="0"/>
              <a:t>active research communities</a:t>
            </a:r>
          </a:p>
          <a:p>
            <a:r>
              <a:rPr lang="en-US" dirty="0" smtClean="0"/>
              <a:t>Reusable </a:t>
            </a:r>
            <a:r>
              <a:rPr lang="en-US" dirty="0"/>
              <a:t>techniques for building complex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Boatloads </a:t>
            </a:r>
            <a:r>
              <a:rPr lang="en-US" dirty="0"/>
              <a:t>of fun (best text adventure ever)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err="1" smtClean="0"/>
              <a:t>Posix</a:t>
            </a:r>
            <a:endParaRPr lang="en-US" dirty="0"/>
          </a:p>
          <a:p>
            <a:r>
              <a:rPr lang="en-US" dirty="0" smtClean="0"/>
              <a:t>Complete </a:t>
            </a:r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/>
              <a:t>years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Used in real systems around the 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History from the Operating System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The Hardware Environment </a:t>
            </a:r>
            <a:endParaRPr lang="en-US" b="1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what is possible. </a:t>
            </a:r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asking the system to do?</a:t>
            </a:r>
          </a:p>
          <a:p>
            <a:r>
              <a:rPr lang="en-US" b="1" dirty="0"/>
              <a:t>Services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can the OS provide.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beginning: early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</a:t>
            </a:r>
            <a:r>
              <a:rPr lang="en-US" dirty="0"/>
              <a:t>programs</a:t>
            </a:r>
          </a:p>
          <a:p>
            <a:r>
              <a:rPr lang="en-US" dirty="0" smtClean="0"/>
              <a:t>Highly </a:t>
            </a:r>
            <a:r>
              <a:rPr lang="en-US" dirty="0"/>
              <a:t>specialized to only one problem</a:t>
            </a:r>
          </a:p>
          <a:p>
            <a:r>
              <a:rPr lang="en-US" dirty="0" smtClean="0"/>
              <a:t>Armies </a:t>
            </a:r>
            <a:r>
              <a:rPr lang="en-US" dirty="0"/>
              <a:t>of programmers tend a single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Programmers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19" y="1449473"/>
            <a:ext cx="6520121" cy="43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grounding in systems principles</a:t>
            </a:r>
          </a:p>
          <a:p>
            <a:r>
              <a:rPr lang="en-US" dirty="0" smtClean="0"/>
              <a:t>A </a:t>
            </a:r>
            <a:r>
              <a:rPr lang="en-US" dirty="0"/>
              <a:t>grand tour of the Operating System</a:t>
            </a:r>
          </a:p>
          <a:p>
            <a:r>
              <a:rPr lang="en-US" dirty="0" smtClean="0"/>
              <a:t>Practical </a:t>
            </a:r>
            <a:r>
              <a:rPr lang="en-US" dirty="0"/>
              <a:t>insights into how the OS 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Computers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/>
              <a:t>measured in </a:t>
            </a:r>
            <a:r>
              <a:rPr lang="en-US" dirty="0" err="1"/>
              <a:t>hundres</a:t>
            </a:r>
            <a:r>
              <a:rPr lang="en-US" dirty="0"/>
              <a:t> of Hz</a:t>
            </a:r>
          </a:p>
          <a:p>
            <a:r>
              <a:rPr lang="en-US" dirty="0" smtClean="0"/>
              <a:t>Tiny </a:t>
            </a:r>
            <a:r>
              <a:rPr lang="en-US" dirty="0"/>
              <a:t>memories</a:t>
            </a:r>
          </a:p>
          <a:p>
            <a:r>
              <a:rPr lang="en-US" dirty="0" smtClean="0"/>
              <a:t>Limited </a:t>
            </a:r>
            <a:r>
              <a:rPr lang="en-US" dirty="0"/>
              <a:t>to no input/output devices</a:t>
            </a:r>
          </a:p>
          <a:p>
            <a:r>
              <a:rPr lang="en-US" dirty="0" smtClean="0"/>
              <a:t>Not </a:t>
            </a:r>
            <a:r>
              <a:rPr lang="en-US" dirty="0"/>
              <a:t>much for an Operating System to do or provide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 and Batch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/>
              <a:t>input/output with cards</a:t>
            </a:r>
          </a:p>
          <a:p>
            <a:r>
              <a:rPr lang="en-US" dirty="0" smtClean="0"/>
              <a:t>One </a:t>
            </a:r>
            <a:r>
              <a:rPr lang="en-US" dirty="0"/>
              <a:t>program at a time (batch processing) • No interactive programming</a:t>
            </a:r>
          </a:p>
          <a:p>
            <a:r>
              <a:rPr lang="en-US" dirty="0" smtClean="0"/>
              <a:t>Early </a:t>
            </a:r>
            <a:r>
              <a:rPr lang="en-US" dirty="0"/>
              <a:t>disks and printers</a:t>
            </a:r>
          </a:p>
          <a:p>
            <a:r>
              <a:rPr lang="en-US" dirty="0" smtClean="0"/>
              <a:t>What </a:t>
            </a:r>
            <a:r>
              <a:rPr lang="en-US" dirty="0"/>
              <a:t>is a byte?</a:t>
            </a:r>
          </a:p>
          <a:p>
            <a:r>
              <a:rPr lang="en-US" dirty="0" smtClean="0"/>
              <a:t>The </a:t>
            </a:r>
            <a:r>
              <a:rPr lang="en-US" dirty="0"/>
              <a:t>rise of computer languages.</a:t>
            </a:r>
          </a:p>
          <a:p>
            <a:r>
              <a:rPr lang="en-US" dirty="0" smtClean="0"/>
              <a:t>Earliest </a:t>
            </a:r>
            <a:r>
              <a:rPr lang="en-US" dirty="0"/>
              <a:t>operating systems (monitors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5Mb of Source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04" y="1435394"/>
            <a:ext cx="3095152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Mini-computers and Time Sharing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Shrinking </a:t>
            </a:r>
            <a:r>
              <a:rPr lang="en-US" dirty="0"/>
              <a:t>hardware and affordable computing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CTSS</a:t>
            </a:r>
            <a:endParaRPr lang="en-US" dirty="0"/>
          </a:p>
          <a:p>
            <a:r>
              <a:rPr lang="en-US" dirty="0" smtClean="0"/>
              <a:t>MULTICS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, the portable assembler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D)</a:t>
            </a:r>
            <a:r>
              <a:rPr lang="en-US" dirty="0" err="1"/>
              <a:t>ARPANet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40387" y="335329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7188" y="3625832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6951" y="284769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0204" y="2157434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39647" y="2683447"/>
            <a:ext cx="2115878" cy="2254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Microcomputer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LSI </a:t>
            </a:r>
            <a:r>
              <a:rPr lang="en-US" dirty="0"/>
              <a:t>shrinks hardware onto the first chip based processors • Moore’s Law</a:t>
            </a:r>
          </a:p>
          <a:p>
            <a:r>
              <a:rPr lang="en-US" dirty="0" smtClean="0"/>
              <a:t>Less </a:t>
            </a:r>
            <a:r>
              <a:rPr lang="en-US" dirty="0"/>
              <a:t>powerful than mini-computers</a:t>
            </a:r>
          </a:p>
          <a:p>
            <a:r>
              <a:rPr lang="en-US" dirty="0" smtClean="0"/>
              <a:t>8-bitting</a:t>
            </a:r>
            <a:endParaRPr lang="en-US" dirty="0"/>
          </a:p>
          <a:p>
            <a:r>
              <a:rPr lang="en-US" dirty="0" smtClean="0"/>
              <a:t>Single </a:t>
            </a:r>
            <a:r>
              <a:rPr lang="en-US" dirty="0"/>
              <a:t>user</a:t>
            </a:r>
          </a:p>
          <a:p>
            <a:r>
              <a:rPr lang="en-US" dirty="0" smtClean="0"/>
              <a:t>No </a:t>
            </a:r>
            <a:r>
              <a:rPr lang="en-US" dirty="0"/>
              <a:t>networking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is a monitor and </a:t>
            </a:r>
            <a:r>
              <a:rPr lang="en-US" dirty="0" err="1"/>
              <a:t>convience</a:t>
            </a:r>
            <a:r>
              <a:rPr lang="en-US" dirty="0"/>
              <a:t> routines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microcomputer 1982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85" y="1488657"/>
            <a:ext cx="6379389" cy="42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 and Networking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VLSI </a:t>
            </a:r>
            <a:r>
              <a:rPr lang="en-US" dirty="0"/>
              <a:t>provides faster and more powerful CPUs </a:t>
            </a:r>
            <a:endParaRPr lang="en-US" dirty="0" smtClean="0"/>
          </a:p>
          <a:p>
            <a:r>
              <a:rPr lang="en-US" dirty="0" smtClean="0"/>
              <a:t>Graphical </a:t>
            </a:r>
            <a:r>
              <a:rPr lang="en-US" dirty="0"/>
              <a:t>Displays (X10 and X11)</a:t>
            </a:r>
          </a:p>
          <a:p>
            <a:r>
              <a:rPr lang="en-US" dirty="0" smtClean="0"/>
              <a:t>Ethernet</a:t>
            </a:r>
            <a:endParaRPr lang="en-US" dirty="0"/>
          </a:p>
          <a:p>
            <a:r>
              <a:rPr lang="en-US" dirty="0" smtClean="0"/>
              <a:t>TCP/IP</a:t>
            </a: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is the de-facto standard, sort of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from the 1990s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60" y="1562987"/>
            <a:ext cx="6238653" cy="41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and Real Time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kernel programming</a:t>
            </a:r>
          </a:p>
          <a:p>
            <a:r>
              <a:rPr lang="en-US" dirty="0" smtClean="0"/>
              <a:t>Tasks </a:t>
            </a:r>
            <a:r>
              <a:rPr lang="en-US" dirty="0"/>
              <a:t>have deadlines</a:t>
            </a:r>
          </a:p>
          <a:p>
            <a:r>
              <a:rPr lang="en-US" dirty="0" smtClean="0"/>
              <a:t>Failure </a:t>
            </a:r>
            <a:r>
              <a:rPr lang="en-US" dirty="0"/>
              <a:t>is not an option</a:t>
            </a:r>
          </a:p>
          <a:p>
            <a:r>
              <a:rPr lang="en-US" dirty="0" smtClean="0"/>
              <a:t>Often </a:t>
            </a:r>
            <a:r>
              <a:rPr lang="en-US" dirty="0"/>
              <a:t>forgo more expensive UNIX like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Definitions</a:t>
            </a: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Tracing</a:t>
            </a:r>
          </a:p>
          <a:p>
            <a:r>
              <a:rPr lang="en-US" dirty="0" smtClean="0"/>
              <a:t>Lab </a:t>
            </a:r>
            <a:r>
              <a:rPr lang="en-US" dirty="0"/>
              <a:t>1: System Setup and First Traces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  <a:p>
            <a:r>
              <a:rPr lang="en-US" dirty="0" smtClean="0"/>
              <a:t>Processes</a:t>
            </a:r>
            <a:endParaRPr lang="en-US" dirty="0"/>
          </a:p>
          <a:p>
            <a:r>
              <a:rPr lang="en-US" dirty="0" smtClean="0"/>
              <a:t>Locking</a:t>
            </a:r>
            <a:endParaRPr lang="en-US" dirty="0"/>
          </a:p>
          <a:p>
            <a:r>
              <a:rPr lang="en-US" dirty="0" smtClean="0"/>
              <a:t>Scheduling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Memory</a:t>
            </a:r>
          </a:p>
          <a:p>
            <a:r>
              <a:rPr lang="en-US" dirty="0" smtClean="0"/>
              <a:t>Lab </a:t>
            </a:r>
            <a:r>
              <a:rPr lang="en-US" dirty="0"/>
              <a:t>2: Tracking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Devices and the Ubiquitous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connected</a:t>
            </a:r>
          </a:p>
          <a:p>
            <a:r>
              <a:rPr lang="en-US" dirty="0" smtClean="0"/>
              <a:t>A </a:t>
            </a:r>
            <a:r>
              <a:rPr lang="en-US" dirty="0"/>
              <a:t>return to single user, but with a multi-user OS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for power rather than speed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</a:t>
            </a:r>
            <a:r>
              <a:rPr lang="en-US" dirty="0"/>
              <a:t>Unix like systems everywhere </a:t>
            </a:r>
            <a:endParaRPr lang="en-US" dirty="0" smtClean="0"/>
          </a:p>
          <a:p>
            <a:r>
              <a:rPr lang="en-US" dirty="0" smtClean="0"/>
              <a:t>Continued </a:t>
            </a:r>
            <a:r>
              <a:rPr lang="en-US" dirty="0"/>
              <a:t>use of C for OS development </a:t>
            </a:r>
            <a:endParaRPr lang="en-US" dirty="0" smtClean="0"/>
          </a:p>
          <a:p>
            <a:r>
              <a:rPr lang="en-US" dirty="0" smtClean="0"/>
              <a:t>Heterogeneous </a:t>
            </a:r>
            <a:r>
              <a:rPr lang="en-US" dirty="0"/>
              <a:t>environments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data move in a real world system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Serving </a:t>
            </a:r>
            <a:r>
              <a:rPr lang="en-US" dirty="0"/>
              <a:t>Data from Storage to Clients</a:t>
            </a:r>
          </a:p>
          <a:p>
            <a:r>
              <a:rPr lang="en-US" b="1" dirty="0"/>
              <a:t>Program</a:t>
            </a:r>
            <a:r>
              <a:rPr lang="en-US" dirty="0"/>
              <a:t> Web Server</a:t>
            </a:r>
          </a:p>
          <a:p>
            <a:r>
              <a:rPr lang="en-US" b="1" dirty="0"/>
              <a:t>Stored Data</a:t>
            </a:r>
            <a:r>
              <a:rPr lang="en-US" dirty="0"/>
              <a:t> Filesystem </a:t>
            </a:r>
            <a:endParaRPr lang="en-US" dirty="0" smtClean="0"/>
          </a:p>
          <a:p>
            <a:r>
              <a:rPr lang="en-US" b="1" dirty="0" smtClean="0"/>
              <a:t>Communication </a:t>
            </a:r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</a:t>
            </a:r>
            <a:r>
              <a:rPr lang="en-US" dirty="0"/>
              <a:t>is a byte stream</a:t>
            </a:r>
          </a:p>
          <a:p>
            <a:r>
              <a:rPr lang="en-US" dirty="0" smtClean="0"/>
              <a:t>Do </a:t>
            </a:r>
            <a:r>
              <a:rPr lang="en-US" dirty="0"/>
              <a:t>a small number of things well</a:t>
            </a:r>
          </a:p>
          <a:p>
            <a:r>
              <a:rPr lang="en-US" dirty="0" smtClean="0"/>
              <a:t>Build </a:t>
            </a:r>
            <a:r>
              <a:rPr lang="en-US" dirty="0"/>
              <a:t>complex systems out of simple building blocks </a:t>
            </a:r>
            <a:endParaRPr lang="en-US" dirty="0" smtClean="0"/>
          </a:p>
          <a:p>
            <a:r>
              <a:rPr lang="en-US" dirty="0" smtClean="0"/>
              <a:t>Swiss </a:t>
            </a:r>
            <a:r>
              <a:rPr lang="en-US" dirty="0"/>
              <a:t>Army Knife vs. Toolbox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OS kernel is one, large program.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50, 000 functions.</a:t>
            </a:r>
          </a:p>
          <a:p>
            <a:r>
              <a:rPr lang="en-US" dirty="0" smtClean="0"/>
              <a:t>5677 </a:t>
            </a:r>
            <a:r>
              <a:rPr lang="en-US" dirty="0"/>
              <a:t>files</a:t>
            </a:r>
          </a:p>
          <a:p>
            <a:r>
              <a:rPr lang="en-US" dirty="0" smtClean="0"/>
              <a:t>5</a:t>
            </a:r>
            <a:r>
              <a:rPr lang="en-US" dirty="0"/>
              <a:t>, 131, 552 lines of C </a:t>
            </a:r>
            <a:r>
              <a:rPr lang="en-US" dirty="0" smtClean="0"/>
              <a:t>code just for the kernel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unique programming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b="1" dirty="0"/>
              <a:t>Fast</a:t>
            </a:r>
            <a:r>
              <a:rPr lang="en-US" dirty="0"/>
              <a:t> Low overhead, high </a:t>
            </a:r>
            <a:r>
              <a:rPr lang="en-US" dirty="0" err="1"/>
              <a:t>performaance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Safe</a:t>
            </a:r>
            <a:r>
              <a:rPr lang="en-US" dirty="0"/>
              <a:t> Secure, tractable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Flexible</a:t>
            </a:r>
            <a:r>
              <a:rPr lang="en-US" dirty="0"/>
              <a:t> Can be used by many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Space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Calls: The Operating System’s API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 </a:t>
            </a:r>
            <a:r>
              <a:rPr lang="en-US" dirty="0"/>
              <a:t>between User and Kernel Space </a:t>
            </a:r>
            <a:endParaRPr lang="en-US" dirty="0" smtClean="0"/>
          </a:p>
          <a:p>
            <a:r>
              <a:rPr lang="en-US" dirty="0" smtClean="0"/>
              <a:t>Everything </a:t>
            </a:r>
            <a:r>
              <a:rPr lang="en-US" dirty="0"/>
              <a:t>that can be done with the OS </a:t>
            </a:r>
            <a:endParaRPr lang="en-US" dirty="0" smtClean="0"/>
          </a:p>
          <a:p>
            <a:r>
              <a:rPr lang="en-US" dirty="0" smtClean="0"/>
              <a:t>open</a:t>
            </a:r>
            <a:r>
              <a:rPr lang="en-US" dirty="0"/>
              <a:t>(), read(), write(), close()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1000 separate interfaces</a:t>
            </a:r>
          </a:p>
          <a:p>
            <a:r>
              <a:rPr lang="en-US" dirty="0" smtClean="0"/>
              <a:t>Section </a:t>
            </a:r>
            <a:r>
              <a:rPr lang="en-US" dirty="0"/>
              <a:t>2 of the manual </a:t>
            </a:r>
            <a:r>
              <a:rPr lang="en-US" dirty="0" smtClean="0"/>
              <a:t>set</a:t>
            </a:r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 man 2 open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is the </a:t>
            </a:r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data structures</a:t>
            </a:r>
          </a:p>
          <a:p>
            <a:r>
              <a:rPr lang="en-US" dirty="0" smtClean="0"/>
              <a:t>Lists</a:t>
            </a:r>
            <a:endParaRPr lang="en-US" dirty="0"/>
          </a:p>
          <a:p>
            <a:r>
              <a:rPr lang="en-US" dirty="0" smtClean="0"/>
              <a:t>Hash </a:t>
            </a:r>
            <a:r>
              <a:rPr lang="en-US" dirty="0"/>
              <a:t>Tables</a:t>
            </a:r>
          </a:p>
          <a:p>
            <a:r>
              <a:rPr lang="en-US" dirty="0" smtClean="0"/>
              <a:t>Hand </a:t>
            </a:r>
            <a:r>
              <a:rPr lang="en-US" dirty="0"/>
              <a:t>crafted classes and objects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without a 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Kernel 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Micro-Kernel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/>
              <a:t>is Only a Scheduler</a:t>
            </a:r>
          </a:p>
          <a:p>
            <a:r>
              <a:rPr lang="en-US" dirty="0" smtClean="0"/>
              <a:t>Services </a:t>
            </a:r>
            <a:r>
              <a:rPr lang="en-US" dirty="0"/>
              <a:t>Model</a:t>
            </a:r>
          </a:p>
          <a:p>
            <a:r>
              <a:rPr lang="en-US" dirty="0" smtClean="0"/>
              <a:t>in-kernel </a:t>
            </a:r>
            <a:r>
              <a:rPr lang="en-US" dirty="0"/>
              <a:t>IPC</a:t>
            </a:r>
          </a:p>
          <a:p>
            <a:r>
              <a:rPr lang="en-US" dirty="0" smtClean="0"/>
              <a:t>POSIX </a:t>
            </a:r>
            <a:r>
              <a:rPr lang="en-US" dirty="0"/>
              <a:t>as a service</a:t>
            </a:r>
          </a:p>
          <a:p>
            <a:r>
              <a:rPr lang="en-US" dirty="0" smtClean="0"/>
              <a:t>Mach</a:t>
            </a:r>
            <a:r>
              <a:rPr lang="en-US" dirty="0"/>
              <a:t>, </a:t>
            </a:r>
            <a:r>
              <a:rPr lang="en-US" dirty="0" err="1"/>
              <a:t>Barrelfish</a:t>
            </a:r>
            <a:r>
              <a:rPr lang="en-US" dirty="0"/>
              <a:t>, L4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big program 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Calls</a:t>
            </a:r>
          </a:p>
          <a:p>
            <a:r>
              <a:rPr lang="en-US" dirty="0" smtClean="0"/>
              <a:t>System </a:t>
            </a:r>
            <a:r>
              <a:rPr lang="en-US" dirty="0"/>
              <a:t>Call API</a:t>
            </a:r>
          </a:p>
          <a:p>
            <a:r>
              <a:rPr lang="en-US" dirty="0" smtClean="0"/>
              <a:t>FreeBSD</a:t>
            </a:r>
            <a:r>
              <a:rPr lang="en-US" dirty="0"/>
              <a:t>, Linux, Windows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3: 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  <a:p>
            <a:r>
              <a:rPr lang="en-US" dirty="0" smtClean="0"/>
              <a:t>Inter </a:t>
            </a:r>
            <a:r>
              <a:rPr lang="en-US" dirty="0"/>
              <a:t>Process Communication</a:t>
            </a:r>
          </a:p>
          <a:p>
            <a:r>
              <a:rPr lang="en-US" dirty="0" smtClean="0"/>
              <a:t>Sockets </a:t>
            </a:r>
            <a:r>
              <a:rPr lang="en-US" dirty="0"/>
              <a:t>and </a:t>
            </a:r>
            <a:r>
              <a:rPr lang="en-US" dirty="0" smtClean="0"/>
              <a:t>Network Communication </a:t>
            </a:r>
          </a:p>
          <a:p>
            <a:r>
              <a:rPr lang="en-US" dirty="0" smtClean="0"/>
              <a:t>Lab </a:t>
            </a:r>
            <a:r>
              <a:rPr lang="en-US" dirty="0"/>
              <a:t>3: TCP Connection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Day 4: storing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Overview</a:t>
            </a:r>
          </a:p>
          <a:p>
            <a:r>
              <a:rPr lang="en-US" dirty="0" smtClean="0"/>
              <a:t>Naming </a:t>
            </a:r>
            <a:r>
              <a:rPr lang="en-US" dirty="0"/>
              <a:t>and Location</a:t>
            </a:r>
          </a:p>
          <a:p>
            <a:r>
              <a:rPr lang="en-US" dirty="0" smtClean="0"/>
              <a:t>Virtual </a:t>
            </a:r>
            <a:r>
              <a:rPr lang="en-US" dirty="0"/>
              <a:t>Filesystem Layer</a:t>
            </a:r>
          </a:p>
          <a:p>
            <a:r>
              <a:rPr lang="en-US" dirty="0" smtClean="0"/>
              <a:t>Storing </a:t>
            </a:r>
            <a:r>
              <a:rPr lang="en-US" dirty="0"/>
              <a:t>and Retrieving Data</a:t>
            </a:r>
          </a:p>
          <a:p>
            <a:r>
              <a:rPr lang="en-US" dirty="0" smtClean="0"/>
              <a:t>Lab </a:t>
            </a:r>
            <a:r>
              <a:rPr lang="en-US" dirty="0"/>
              <a:t>4: Reading a file from disk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What an Operating System Does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5: Whole system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/>
              <a:t>Web Content</a:t>
            </a:r>
          </a:p>
          <a:p>
            <a:r>
              <a:rPr lang="en-US" dirty="0" smtClean="0"/>
              <a:t>NGINX</a:t>
            </a:r>
            <a:endParaRPr lang="en-US" dirty="0"/>
          </a:p>
          <a:p>
            <a:r>
              <a:rPr lang="en-US" dirty="0" smtClean="0"/>
              <a:t>Review</a:t>
            </a:r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Exam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Tracing</a:t>
            </a:r>
            <a:r>
              <a:rPr lang="en-US" dirty="0"/>
              <a:t> Systems Setup, Begin using </a:t>
            </a:r>
            <a:r>
              <a:rPr lang="en-US" dirty="0" err="1"/>
              <a:t>DTrace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Processes</a:t>
            </a:r>
            <a:r>
              <a:rPr lang="en-US" dirty="0" smtClean="0"/>
              <a:t> </a:t>
            </a:r>
            <a:r>
              <a:rPr lang="en-US" dirty="0"/>
              <a:t>Tracing the Process Life Cycle</a:t>
            </a:r>
          </a:p>
          <a:p>
            <a:r>
              <a:rPr lang="en-US" b="1" dirty="0"/>
              <a:t>Communication</a:t>
            </a:r>
            <a:r>
              <a:rPr lang="en-US" dirty="0"/>
              <a:t> Networking and TCP </a:t>
            </a:r>
            <a:endParaRPr lang="en-US" dirty="0" smtClean="0"/>
          </a:p>
          <a:p>
            <a:r>
              <a:rPr lang="en-US" b="1" dirty="0" smtClean="0"/>
              <a:t>Storage</a:t>
            </a:r>
            <a:r>
              <a:rPr lang="en-US" dirty="0" smtClean="0"/>
              <a:t> </a:t>
            </a:r>
            <a:r>
              <a:rPr lang="en-US" dirty="0"/>
              <a:t>Storing and Retrieving Data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computers do?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arenR"/>
            </a:pPr>
            <a:r>
              <a:rPr lang="en-US" b="1" dirty="0"/>
              <a:t>Processing</a:t>
            </a:r>
            <a:r>
              <a:rPr lang="en-US" dirty="0"/>
              <a:t> Converting information from one form to another.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Communication</a:t>
            </a:r>
            <a:r>
              <a:rPr lang="en-US" dirty="0" smtClean="0"/>
              <a:t> </a:t>
            </a:r>
            <a:r>
              <a:rPr lang="en-US" dirty="0"/>
              <a:t>Moving information between one or </a:t>
            </a:r>
            <a:r>
              <a:rPr lang="en-US" dirty="0" smtClean="0"/>
              <a:t>more systems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Storage</a:t>
            </a:r>
            <a:r>
              <a:rPr lang="en-US" dirty="0"/>
              <a:t> Maintaining information over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[An OS is] </a:t>
            </a:r>
            <a:r>
              <a:rPr lang="en-US" dirty="0" smtClean="0"/>
              <a:t>the low-level </a:t>
            </a:r>
            <a:r>
              <a:rPr lang="en-US" dirty="0"/>
              <a:t>software that supports a computer’s basic functions, such as scheduling tasks and controlling peripherals. - Google hive </a:t>
            </a:r>
            <a:r>
              <a:rPr lang="en-US" dirty="0" smtClean="0"/>
              <a:t>mind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97</TotalTime>
  <Words>1261</Words>
  <Application>Microsoft Macintosh PowerPoint</Application>
  <PresentationFormat>Widescreen</PresentationFormat>
  <Paragraphs>285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Courier New</vt:lpstr>
      <vt:lpstr>Gill Sans MT</vt:lpstr>
      <vt:lpstr>FreeBSDFoundation</vt:lpstr>
      <vt:lpstr>Introduction to Operating Systems</vt:lpstr>
      <vt:lpstr>Objectives</vt:lpstr>
      <vt:lpstr>Course Outline</vt:lpstr>
      <vt:lpstr>Course Outline</vt:lpstr>
      <vt:lpstr>Course Outline</vt:lpstr>
      <vt:lpstr>Lab Work</vt:lpstr>
      <vt:lpstr>What do computers do?</vt:lpstr>
      <vt:lpstr>What is an Operating System?</vt:lpstr>
      <vt:lpstr>What is an Operating System?</vt:lpstr>
      <vt:lpstr>General purpose operating systems</vt:lpstr>
      <vt:lpstr>General-purpose operating systems</vt:lpstr>
      <vt:lpstr>What does an operating system do?</vt:lpstr>
      <vt:lpstr>Key Functions of an Operating System</vt:lpstr>
      <vt:lpstr>What an Operating System is</vt:lpstr>
      <vt:lpstr>Why study operating systems?</vt:lpstr>
      <vt:lpstr>FreeBSD</vt:lpstr>
      <vt:lpstr>Computer History from the Operating System Perspective</vt:lpstr>
      <vt:lpstr>In the beginning: early computers</vt:lpstr>
      <vt:lpstr>The First Programmers</vt:lpstr>
      <vt:lpstr>Early Computers</vt:lpstr>
      <vt:lpstr>Mainframes and Batch Processing</vt:lpstr>
      <vt:lpstr>5Mb of Source Code</vt:lpstr>
      <vt:lpstr>Mini-computers and Time Sharing Systems</vt:lpstr>
      <vt:lpstr>The Unix Kernel</vt:lpstr>
      <vt:lpstr>The Rise of the Microcomputer</vt:lpstr>
      <vt:lpstr>A typical microcomputer 1982</vt:lpstr>
      <vt:lpstr>Workstations and Networking</vt:lpstr>
      <vt:lpstr>Workstation from the 1990s</vt:lpstr>
      <vt:lpstr>Embedded and Real Time Systems</vt:lpstr>
      <vt:lpstr>Mobile Devices and the Ubiquitous Internet</vt:lpstr>
      <vt:lpstr>Today</vt:lpstr>
      <vt:lpstr>Our Challenge</vt:lpstr>
      <vt:lpstr>UNIX Philosophies</vt:lpstr>
      <vt:lpstr>Some Special Considerations</vt:lpstr>
      <vt:lpstr>Design and Implementation Requirements</vt:lpstr>
      <vt:lpstr>User vs. Kernel Space</vt:lpstr>
      <vt:lpstr>System Calls: The Operating System’s API</vt:lpstr>
      <vt:lpstr>OS Programming</vt:lpstr>
      <vt:lpstr>Competing Kernel Architectures</vt:lpstr>
      <vt:lpstr>Review: What an Operating System Does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26</cp:revision>
  <dcterms:created xsi:type="dcterms:W3CDTF">2016-12-03T03:31:42Z</dcterms:created>
  <dcterms:modified xsi:type="dcterms:W3CDTF">2017-02-03T03:34:43Z</dcterms:modified>
</cp:coreProperties>
</file>