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968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796F-62B8-544E-AE8E-9C9E6E941932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EDA-19C1-2A49-862B-D560FF94E319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C361-9320-DD42-9551-655E05852352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0590-A260-A04E-B755-A796BE6E3C9A}" type="datetime1">
              <a:rPr lang="en-US" smtClean="0"/>
              <a:t>2/12/17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56A-9A6E-984A-993D-1C012E56F2D1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2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172-FCD5-3B4D-B4AC-F19397DB0AAD}" type="datetime1">
              <a:rPr lang="en-US" smtClean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3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4053"/>
            <a:ext cx="4937760" cy="4208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68762"/>
            <a:ext cx="4937760" cy="3991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64053"/>
            <a:ext cx="4937760" cy="4208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68762"/>
            <a:ext cx="4937760" cy="3991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8CE9-C24E-FC4D-993F-4D538756E4A6}" type="datetime1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B3D1-428F-D840-BD7D-25616EC5CF74}" type="datetime1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0EAA-21B4-7A4A-B453-7ECECB29584C}" type="datetime1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A2A73F-D53E-5E4A-BB5E-23F13E5F9E66}" type="datetime1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D71-3628-F044-B991-0A65E5EA1BF7}" type="datetime1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1325AA48-8F73-9744-AD1E-61E4D0F964B4}" type="datetime1">
              <a:rPr lang="en-US" smtClean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  <p:pic>
        <p:nvPicPr>
          <p:cNvPr id="13" name="Picture 12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</a:t>
            </a:r>
            <a:r>
              <a:rPr lang="en-US" dirty="0" smtClean="0"/>
              <a:t>experimentation</a:t>
            </a:r>
          </a:p>
          <a:p>
            <a:r>
              <a:rPr lang="en-US" dirty="0"/>
              <a:t>George </a:t>
            </a:r>
            <a:r>
              <a:rPr lang="en-US" dirty="0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into the kernel?</a:t>
            </a:r>
          </a:p>
          <a:p>
            <a:r>
              <a:rPr lang="en-US" dirty="0" smtClean="0"/>
              <a:t>How do we get out of the kernel?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1E37-C315-3B4A-B201-9AB4597F7929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trap!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7379-1718-C64B-92D7-035C49E880B4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Dependent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341-2643-1A46-841A-700BAAAF4B09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AAE6-49F2-8B41-B02F-F80914588232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EE0B-2D6D-114F-90A0-1A5ED23515E5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System’s API</a:t>
            </a:r>
          </a:p>
          <a:p>
            <a:r>
              <a:rPr lang="en-US" dirty="0" smtClean="0"/>
              <a:t>Partially defined by POSIX</a:t>
            </a:r>
          </a:p>
          <a:p>
            <a:r>
              <a:rPr lang="en-US" dirty="0" smtClean="0"/>
              <a:t>Requests for service</a:t>
            </a:r>
          </a:p>
          <a:p>
            <a:r>
              <a:rPr lang="en-US" dirty="0" smtClean="0"/>
              <a:t>Mostly 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F29A-E5DE-AC4A-86A8-34EAC626459B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vs.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75ED-2BBF-F447-A78B-9507F923CB97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processes request kernel services via </a:t>
            </a:r>
            <a:r>
              <a:rPr lang="en-US" b="1" dirty="0" smtClean="0"/>
              <a:t>system calls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Traps</a:t>
            </a:r>
            <a:r>
              <a:rPr lang="en-US" dirty="0" smtClean="0"/>
              <a:t> that model </a:t>
            </a:r>
            <a:r>
              <a:rPr lang="en-US" b="1" dirty="0" smtClean="0"/>
              <a:t>function-call semantics</a:t>
            </a:r>
            <a:endParaRPr lang="en-US" dirty="0"/>
          </a:p>
          <a:p>
            <a:pPr lvl="1"/>
            <a:r>
              <a:rPr lang="en-US" dirty="0" smtClean="0"/>
              <a:t>E.g.: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open()</a:t>
            </a:r>
            <a:r>
              <a:rPr lang="en-US" dirty="0" smtClean="0"/>
              <a:t> opens a file and returns a file descriptor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 smtClean="0"/>
              <a:t> creates a new process</a:t>
            </a:r>
          </a:p>
          <a:p>
            <a:r>
              <a:rPr lang="en-US" dirty="0" smtClean="0"/>
              <a:t>System calls appear to be library functions (e.g.,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Function triggers trap to transfer control to the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System-call arguments copied into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implements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System-call return values copied out of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returns from trap to next user instruction</a:t>
            </a:r>
            <a:endParaRPr lang="en-US" dirty="0"/>
          </a:p>
          <a:p>
            <a:r>
              <a:rPr lang="en-US" dirty="0" smtClean="0"/>
              <a:t>Some quirks relative to normal APIs; e.g.,</a:t>
            </a:r>
          </a:p>
          <a:p>
            <a:pPr lvl="1"/>
            <a:r>
              <a:rPr lang="en-US" dirty="0" smtClean="0"/>
              <a:t>C return values via normal ABI calling convention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... </a:t>
            </a:r>
            <a:r>
              <a:rPr lang="en-US" dirty="0" smtClean="0"/>
              <a:t>B</a:t>
            </a:r>
            <a:r>
              <a:rPr lang="is-IS" dirty="0" smtClean="0"/>
              <a:t>ut also per-thread 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errno</a:t>
            </a:r>
            <a:r>
              <a:rPr lang="is-IS" dirty="0" smtClean="0"/>
              <a:t> to report error conditions</a:t>
            </a:r>
          </a:p>
          <a:p>
            <a:pPr lvl="1"/>
            <a:r>
              <a:rPr lang="is-IS" dirty="0" smtClean="0"/>
              <a:t>... 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EINTR</a:t>
            </a:r>
            <a:r>
              <a:rPr lang="is-IS" dirty="0" smtClean="0"/>
              <a:t>: for some calls, work got interrupted, try again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System-call 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 err="1"/>
              <a:t>syscalls</a:t>
            </a:r>
            <a:r>
              <a:rPr lang="en-US" dirty="0"/>
              <a:t> behave like </a:t>
            </a:r>
            <a:r>
              <a:rPr lang="en-US" b="1" dirty="0" smtClean="0"/>
              <a:t>synchronous</a:t>
            </a:r>
            <a:r>
              <a:rPr lang="en-US" dirty="0" smtClean="0"/>
              <a:t> C functions</a:t>
            </a:r>
            <a:endParaRPr lang="en-US" i="1" dirty="0"/>
          </a:p>
          <a:p>
            <a:pPr lvl="1"/>
            <a:r>
              <a:rPr lang="en-US" dirty="0"/>
              <a:t>Calls with arguments </a:t>
            </a:r>
            <a:r>
              <a:rPr lang="en-US" dirty="0" smtClean="0"/>
              <a:t>(</a:t>
            </a:r>
            <a:r>
              <a:rPr lang="en-US" b="1" dirty="0" smtClean="0"/>
              <a:t>by value </a:t>
            </a:r>
            <a:r>
              <a:rPr lang="en-US" dirty="0" smtClean="0"/>
              <a:t>or </a:t>
            </a:r>
            <a:r>
              <a:rPr lang="en-US" b="1" dirty="0"/>
              <a:t>by reference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values (an </a:t>
            </a:r>
            <a:r>
              <a:rPr lang="en-US" dirty="0" smtClean="0"/>
              <a:t>integer/pointer or by </a:t>
            </a:r>
            <a:r>
              <a:rPr lang="en-US" dirty="0"/>
              <a:t>reference)</a:t>
            </a:r>
          </a:p>
          <a:p>
            <a:pPr lvl="1"/>
            <a:r>
              <a:rPr lang="en-US" dirty="0"/>
              <a:t>When the caller regains control, the work is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E.g.:</a:t>
            </a:r>
            <a:endParaRPr lang="en-US" dirty="0"/>
          </a:p>
          <a:p>
            <a:pPr lvl="2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getpid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retrieves the </a:t>
            </a:r>
            <a:r>
              <a:rPr lang="en-US" b="1" dirty="0"/>
              <a:t>process ID</a:t>
            </a:r>
            <a:r>
              <a:rPr lang="en-US" i="1" dirty="0"/>
              <a:t> </a:t>
            </a:r>
            <a:r>
              <a:rPr lang="en-US" dirty="0"/>
              <a:t>via a return value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read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reads data from a file: on return, data in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syscalls</a:t>
            </a:r>
            <a:r>
              <a:rPr lang="en-US" dirty="0" smtClean="0"/>
              <a:t> manipulate </a:t>
            </a:r>
            <a:r>
              <a:rPr lang="en-US" b="1" dirty="0" smtClean="0"/>
              <a:t>control flow </a:t>
            </a:r>
            <a:r>
              <a:rPr lang="en-US" dirty="0" smtClean="0"/>
              <a:t>or </a:t>
            </a:r>
            <a:r>
              <a:rPr lang="en-US" b="1" dirty="0" smtClean="0"/>
              <a:t>process thread/life cycle</a:t>
            </a:r>
            <a:r>
              <a:rPr lang="en-US" dirty="0" smtClean="0"/>
              <a:t>; e.g.: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_exit()</a:t>
            </a:r>
            <a:r>
              <a:rPr lang="en-US" dirty="0" smtClean="0"/>
              <a:t> never returns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 smtClean="0"/>
              <a:t> returns </a:t>
            </a:r>
            <a:r>
              <a:rPr lang="is-IS" dirty="0" smtClean="0"/>
              <a:t>… twice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pthread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_create()</a:t>
            </a:r>
            <a:r>
              <a:rPr lang="is-IS" dirty="0" smtClean="0"/>
              <a:t> creates a new thread</a:t>
            </a:r>
          </a:p>
          <a:p>
            <a:pPr lvl="1"/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setucontext() </a:t>
            </a:r>
            <a:r>
              <a:rPr lang="is-IS" dirty="0" smtClean="0"/>
              <a:t>manipulates thread state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System-call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ynchronous calls can perform </a:t>
            </a:r>
            <a:r>
              <a:rPr lang="en-US" b="1" dirty="0" smtClean="0"/>
              <a:t>asynchronous</a:t>
            </a:r>
            <a:r>
              <a:rPr lang="en-US" dirty="0" smtClean="0"/>
              <a:t> work</a:t>
            </a:r>
          </a:p>
          <a:p>
            <a:pPr lvl="1"/>
            <a:r>
              <a:rPr lang="en-US" dirty="0" smtClean="0"/>
              <a:t>Some types of work may not be complete on return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write()</a:t>
            </a:r>
            <a:r>
              <a:rPr lang="en-US" dirty="0" smtClean="0"/>
              <a:t> writes data to a file .. to disk eventually .. maybe</a:t>
            </a:r>
          </a:p>
          <a:p>
            <a:pPr lvl="2"/>
            <a:r>
              <a:rPr lang="en-US" dirty="0" smtClean="0"/>
              <a:t>Caller can re-use buffer immediately (</a:t>
            </a:r>
            <a:r>
              <a:rPr lang="en-US" b="1" dirty="0" smtClean="0"/>
              <a:t>copy semantics</a:t>
            </a:r>
            <a:r>
              <a:rPr lang="en-US" dirty="0" smtClean="0"/>
              <a:t>)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mmap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maps a file but doesn’t load data</a:t>
            </a:r>
          </a:p>
          <a:p>
            <a:pPr lvl="2"/>
            <a:r>
              <a:rPr lang="en-US" dirty="0" smtClean="0"/>
              <a:t>Caller traps on access, triggering I/O (</a:t>
            </a:r>
            <a:r>
              <a:rPr lang="en-US" b="1" dirty="0" smtClean="0"/>
              <a:t>demand paging)</a:t>
            </a:r>
          </a:p>
          <a:p>
            <a:pPr lvl="1"/>
            <a:r>
              <a:rPr lang="en-US" dirty="0" smtClean="0"/>
              <a:t>Copy semantics mean that user program can be unaware of asynchrony (</a:t>
            </a:r>
            <a:r>
              <a:rPr lang="is-IS" dirty="0" smtClean="0"/>
              <a:t>… sort of)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syscalls</a:t>
            </a:r>
            <a:r>
              <a:rPr lang="en-US" dirty="0" smtClean="0"/>
              <a:t> are explicitly asynchronous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aio_write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requests an asynchronous write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aio_return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aio_error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collect results later</a:t>
            </a:r>
          </a:p>
          <a:p>
            <a:pPr lvl="1"/>
            <a:r>
              <a:rPr lang="en-US" dirty="0" smtClean="0"/>
              <a:t>Caller must wait to re-use buffer (</a:t>
            </a:r>
            <a:r>
              <a:rPr lang="en-US" b="1" dirty="0" smtClean="0"/>
              <a:t>shared semantics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System-call invocation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1352551"/>
            <a:ext cx="3460777" cy="50038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76926" y="1352551"/>
            <a:ext cx="4162425" cy="5003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 smtClean="0"/>
              <a:t> system-call stubs provide linkable symbols</a:t>
            </a:r>
          </a:p>
          <a:p>
            <a:r>
              <a:rPr lang="en-US" dirty="0"/>
              <a:t>I</a:t>
            </a:r>
            <a:r>
              <a:rPr lang="en-US" dirty="0" smtClean="0"/>
              <a:t>nline system-call instructions or dynamic implementations</a:t>
            </a:r>
          </a:p>
          <a:p>
            <a:pPr lvl="1"/>
            <a:r>
              <a:rPr lang="en-US" dirty="0" smtClean="0"/>
              <a:t>Linux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vdso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/>
              <a:t>Xen </a:t>
            </a:r>
            <a:r>
              <a:rPr lang="en-US" b="1" dirty="0" err="1" smtClean="0"/>
              <a:t>hypercall</a:t>
            </a:r>
            <a:r>
              <a:rPr lang="en-US" b="1" dirty="0" smtClean="0"/>
              <a:t> page</a:t>
            </a:r>
          </a:p>
          <a:p>
            <a:r>
              <a:rPr lang="en-US" b="1" dirty="0"/>
              <a:t>M</a:t>
            </a:r>
            <a:r>
              <a:rPr lang="en-US" b="1" dirty="0" smtClean="0"/>
              <a:t>achine-dependent trap vector</a:t>
            </a:r>
          </a:p>
          <a:p>
            <a:r>
              <a:rPr lang="en-US" b="1" dirty="0" smtClean="0"/>
              <a:t>Machine-independent </a:t>
            </a:r>
            <a:r>
              <a:rPr lang="en-US" dirty="0" smtClean="0"/>
              <a:t>function</a:t>
            </a:r>
            <a:r>
              <a:rPr lang="en-US" b="1" dirty="0" smtClean="0"/>
              <a:t> 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Prologue (e.g., breakpoints, tracing)</a:t>
            </a:r>
          </a:p>
          <a:p>
            <a:pPr lvl="1"/>
            <a:r>
              <a:rPr lang="en-US" dirty="0" smtClean="0"/>
              <a:t>Actual service invoked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pilogue (e.g., tracing, signal delivery)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4 - The Process Model (2)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3957-18D7-B540-A8D2-2385B4B94035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583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eBSDFoundation" id="{7A57A405-F67A-8C4A-969C-4FE43956E1DF}" vid="{F50254DD-EAD6-E044-9BA6-27263CE2B7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1072</TotalTime>
  <Words>534</Words>
  <Application>Microsoft Macintosh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Source Code Pro</vt:lpstr>
      <vt:lpstr>FreeBSDFoundation</vt:lpstr>
      <vt:lpstr>Introduction to Operating Systems</vt:lpstr>
      <vt:lpstr>Kernel Services</vt:lpstr>
      <vt:lpstr>System Calls</vt:lpstr>
      <vt:lpstr>Libraries vs. System Calls</vt:lpstr>
      <vt:lpstr>System calls</vt:lpstr>
      <vt:lpstr>System-call synchrony</vt:lpstr>
      <vt:lpstr>System-call asynchrony</vt:lpstr>
      <vt:lpstr>System-call invocation</vt:lpstr>
      <vt:lpstr>Reading a File</vt:lpstr>
      <vt:lpstr>Looking at read()</vt:lpstr>
      <vt:lpstr>It’s a trap!</vt:lpstr>
      <vt:lpstr>Machine Dependent Code</vt:lpstr>
      <vt:lpstr>Return Values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7</cp:revision>
  <dcterms:created xsi:type="dcterms:W3CDTF">2017-02-03T03:35:14Z</dcterms:created>
  <dcterms:modified xsi:type="dcterms:W3CDTF">2017-02-13T02:09:17Z</dcterms:modified>
</cp:coreProperties>
</file>