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679906" y="1750423"/>
            <a:ext cx="7613625" cy="3513908"/>
          </a:xfrm>
        </p:spPr>
        <p:txBody>
          <a:bodyPr>
            <a:normAutofit fontScale="92500" lnSpcReduction="20000"/>
          </a:bodyPr>
          <a:lstStyle/>
          <a:p>
            <a:r>
              <a:rPr lang="ru-RU" b="1" dirty="0">
                <a:latin typeface="Times New Roman" panose="02020603050405020304" pitchFamily="18" charset="0"/>
                <a:cs typeface="Times New Roman" panose="02020603050405020304" pitchFamily="18" charset="0"/>
              </a:rPr>
              <a:t>ПЕРСПЕКТИВЫ РАЗВИТИЯ ЦИФРОВЫХ ТЕХНОЛОГИЧЕСКИХ ПЛАТФОРМ</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А.А. Рахметов, Е.С. Джумагулов</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ru-RU" i="1" dirty="0">
                <a:latin typeface="Times New Roman" panose="02020603050405020304" pitchFamily="18" charset="0"/>
                <a:cs typeface="Times New Roman" panose="02020603050405020304" pitchFamily="18" charset="0"/>
              </a:rPr>
              <a:t>Астраханский государственный </a:t>
            </a:r>
            <a:endParaRPr lang="ru-RU" dirty="0">
              <a:latin typeface="Times New Roman" panose="02020603050405020304" pitchFamily="18" charset="0"/>
              <a:cs typeface="Times New Roman" panose="02020603050405020304" pitchFamily="18" charset="0"/>
            </a:endParaRPr>
          </a:p>
          <a:p>
            <a:r>
              <a:rPr lang="ru-RU" i="1" dirty="0">
                <a:latin typeface="Times New Roman" panose="02020603050405020304" pitchFamily="18" charset="0"/>
                <a:cs typeface="Times New Roman" panose="02020603050405020304" pitchFamily="18" charset="0"/>
              </a:rPr>
              <a:t>архитектурно-строительный университет</a:t>
            </a:r>
            <a:endParaRPr lang="ru-RU" dirty="0">
              <a:latin typeface="Times New Roman" panose="02020603050405020304" pitchFamily="18" charset="0"/>
              <a:cs typeface="Times New Roman" panose="02020603050405020304" pitchFamily="18" charset="0"/>
            </a:endParaRPr>
          </a:p>
          <a:p>
            <a:r>
              <a:rPr lang="ru-RU" i="1" dirty="0">
                <a:latin typeface="Times New Roman" panose="02020603050405020304" pitchFamily="18" charset="0"/>
                <a:cs typeface="Times New Roman" panose="02020603050405020304" pitchFamily="18" charset="0"/>
              </a:rPr>
              <a:t>(г. Астрахань, Россия)</a:t>
            </a:r>
            <a:endParaRPr lang="ru-RU" dirty="0">
              <a:latin typeface="Times New Roman" panose="02020603050405020304" pitchFamily="18" charset="0"/>
              <a:cs typeface="Times New Roman" panose="02020603050405020304" pitchFamily="18" charset="0"/>
            </a:endParaRPr>
          </a:p>
          <a:p>
            <a:r>
              <a:rPr lang="ru-RU" i="1"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Преподаватель:</a:t>
            </a:r>
            <a:r>
              <a:rPr lang="ru-RU" dirty="0">
                <a:latin typeface="Times New Roman" panose="02020603050405020304" pitchFamily="18" charset="0"/>
                <a:cs typeface="Times New Roman" panose="02020603050405020304" pitchFamily="18" charset="0"/>
              </a:rPr>
              <a:t> Окладникова С.В.</a:t>
            </a:r>
          </a:p>
          <a:p>
            <a:r>
              <a:rPr lang="ru-RU" dirty="0"/>
              <a:t> </a:t>
            </a:r>
          </a:p>
          <a:p>
            <a:endParaRPr lang="ru-RU" dirty="0"/>
          </a:p>
        </p:txBody>
      </p:sp>
    </p:spTree>
    <p:extLst>
      <p:ext uri="{BB962C8B-B14F-4D97-AF65-F5344CB8AC3E}">
        <p14:creationId xmlns:p14="http://schemas.microsoft.com/office/powerpoint/2010/main" val="3175010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1371600" y="261937"/>
            <a:ext cx="10084526" cy="6099673"/>
          </a:xfrm>
        </p:spPr>
        <p:txBody>
          <a:bodyPr>
            <a:normAutofit fontScale="92500" lnSpcReduction="20000"/>
          </a:bodyPr>
          <a:lstStyle/>
          <a:p>
            <a:r>
              <a:rPr lang="ru-RU" dirty="0">
                <a:latin typeface="Times New Roman" panose="02020603050405020304" pitchFamily="18" charset="0"/>
                <a:cs typeface="Times New Roman" panose="02020603050405020304" pitchFamily="18" charset="0"/>
              </a:rPr>
              <a:t>Развертывание сетей 5G в России планируется с 2020 г. с достижением к 2025 г. 48 млн. подключений, что обеспечит ей лидерские позиции в регионе. Высокоскоростной доступ к мобильному Интернету даст существенный толчок к развитию промышленного и потребительского Интернета-вещей (</a:t>
            </a:r>
            <a:r>
              <a:rPr lang="ru-RU" dirty="0" err="1">
                <a:latin typeface="Times New Roman" panose="02020603050405020304" pitchFamily="18" charset="0"/>
                <a:cs typeface="Times New Roman" panose="02020603050405020304" pitchFamily="18" charset="0"/>
              </a:rPr>
              <a:t>IoT</a:t>
            </a:r>
            <a:r>
              <a:rPr lang="ru-RU" dirty="0">
                <a:latin typeface="Times New Roman" panose="02020603050405020304" pitchFamily="18" charset="0"/>
                <a:cs typeface="Times New Roman" panose="02020603050405020304" pitchFamily="18" charset="0"/>
              </a:rPr>
              <a:t>), что, в свою очередь, значительно ускорит динамику развития платформенной экономики. По оценкам экспертов к 2025 году прогнозируется четырехкратное увеличение количества </a:t>
            </a:r>
            <a:r>
              <a:rPr lang="ru-RU" dirty="0" err="1">
                <a:latin typeface="Times New Roman" panose="02020603050405020304" pitchFamily="18" charset="0"/>
                <a:cs typeface="Times New Roman" panose="02020603050405020304" pitchFamily="18" charset="0"/>
              </a:rPr>
              <a:t>IoT</a:t>
            </a:r>
            <a:r>
              <a:rPr lang="ru-RU" dirty="0">
                <a:latin typeface="Times New Roman" panose="02020603050405020304" pitchFamily="18" charset="0"/>
                <a:cs typeface="Times New Roman" panose="02020603050405020304" pitchFamily="18" charset="0"/>
              </a:rPr>
              <a:t>-подключений (мобильных и немобильных) по всему миру с 6,3 млрд. (в 2017 г.) до 25,2 млрд. подключений. В странах СНГ также прогнозируется кратное увеличение </a:t>
            </a:r>
            <a:r>
              <a:rPr lang="ru-RU" dirty="0" err="1">
                <a:latin typeface="Times New Roman" panose="02020603050405020304" pitchFamily="18" charset="0"/>
                <a:cs typeface="Times New Roman" panose="02020603050405020304" pitchFamily="18" charset="0"/>
              </a:rPr>
              <a:t>IoT</a:t>
            </a:r>
            <a:r>
              <a:rPr lang="ru-RU" dirty="0">
                <a:latin typeface="Times New Roman" panose="02020603050405020304" pitchFamily="18" charset="0"/>
                <a:cs typeface="Times New Roman" panose="02020603050405020304" pitchFamily="18" charset="0"/>
              </a:rPr>
              <a:t>-подключений с 226 млн. (в 2017 г.) до 660 млн. – к 2025 г. При этом промышленный </a:t>
            </a:r>
            <a:r>
              <a:rPr lang="ru-RU" dirty="0" err="1">
                <a:latin typeface="Times New Roman" panose="02020603050405020304" pitchFamily="18" charset="0"/>
                <a:cs typeface="Times New Roman" panose="02020603050405020304" pitchFamily="18" charset="0"/>
              </a:rPr>
              <a:t>IoT</a:t>
            </a:r>
            <a:r>
              <a:rPr lang="ru-RU" dirty="0">
                <a:latin typeface="Times New Roman" panose="02020603050405020304" pitchFamily="18" charset="0"/>
                <a:cs typeface="Times New Roman" panose="02020603050405020304" pitchFamily="18" charset="0"/>
              </a:rPr>
              <a:t> в СНГ будет расти активнее (с 71 млн. до 316 млн.), чем потребительский </a:t>
            </a:r>
            <a:r>
              <a:rPr lang="ru-RU" dirty="0" err="1">
                <a:latin typeface="Times New Roman" panose="02020603050405020304" pitchFamily="18" charset="0"/>
                <a:cs typeface="Times New Roman" panose="02020603050405020304" pitchFamily="18" charset="0"/>
              </a:rPr>
              <a:t>IoT</a:t>
            </a:r>
            <a:r>
              <a:rPr lang="ru-RU" dirty="0">
                <a:latin typeface="Times New Roman" panose="02020603050405020304" pitchFamily="18" charset="0"/>
                <a:cs typeface="Times New Roman" panose="02020603050405020304" pitchFamily="18" charset="0"/>
              </a:rPr>
              <a:t> (со 154 млн. до 344 млн.), в том числе за счет развития «умных городов» и «умных коммунальных услуг». Активное развитие мирового и российского рынков облачных услуг, искусственного интеллекта, больших данных также будут способствовать активному развитию экономики платформ. По различным оценкам экспертов, объемы платформенных рынков к 2020 году достигнут колоссальных размеров, измеримых триллионами долларов США. Согласно Индексу готовности, к переходу на цифровые платформы (</a:t>
            </a:r>
            <a:r>
              <a:rPr lang="ru-RU" dirty="0" err="1">
                <a:latin typeface="Times New Roman" panose="02020603050405020304" pitchFamily="18" charset="0"/>
                <a:cs typeface="Times New Roman" panose="02020603050405020304" pitchFamily="18" charset="0"/>
              </a:rPr>
              <a:t>Accenture</a:t>
            </a:r>
            <a:r>
              <a:rPr lang="ru-RU" dirty="0">
                <a:latin typeface="Times New Roman" panose="02020603050405020304" pitchFamily="18" charset="0"/>
                <a:cs typeface="Times New Roman" panose="02020603050405020304" pitchFamily="18" charset="0"/>
              </a:rPr>
              <a:t>), наибольшим потенциалом развития платформенной экономики обладают такие страны, как США, Китай, Великобритания, Индия, Германия. Причем разрыв между развитыми и развивающимися странами с точки зрения развития платформенной экономики будет увеличиваться. Для создания условий благоприятствования развитию платформенной экономики предлагается обеспечить уточнение международной и национальной законодательной базы с учетом возможностей, и рисков, присущих цифровым платформам, в том числе в части защиты данных; обеспечить развитие мобильных, сетевых и иных цифровых технологий, а также соответствующей физической и виртуальной инфраструктуры; обеспечить снижение барьеров для развития трансграничной электронной торговли.</a:t>
            </a:r>
          </a:p>
          <a:p>
            <a:endParaRPr lang="ru-RU" dirty="0"/>
          </a:p>
        </p:txBody>
      </p:sp>
    </p:spTree>
    <p:extLst>
      <p:ext uri="{BB962C8B-B14F-4D97-AF65-F5344CB8AC3E}">
        <p14:creationId xmlns:p14="http://schemas.microsoft.com/office/powerpoint/2010/main" val="4124964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Объект 8"/>
          <p:cNvPicPr>
            <a:picLocks noGrp="1" noChangeAspect="1"/>
          </p:cNvPicPr>
          <p:nvPr>
            <p:ph idx="1"/>
          </p:nvPr>
        </p:nvPicPr>
        <p:blipFill>
          <a:blip r:embed="rId2"/>
          <a:stretch>
            <a:fillRect/>
          </a:stretch>
        </p:blipFill>
        <p:spPr>
          <a:xfrm>
            <a:off x="1946365" y="391887"/>
            <a:ext cx="9157063" cy="5995850"/>
          </a:xfrm>
          <a:prstGeom prst="rect">
            <a:avLst/>
          </a:prstGeom>
        </p:spPr>
      </p:pic>
    </p:spTree>
    <p:extLst>
      <p:ext uri="{BB962C8B-B14F-4D97-AF65-F5344CB8AC3E}">
        <p14:creationId xmlns:p14="http://schemas.microsoft.com/office/powerpoint/2010/main" val="2059052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679269"/>
            <a:ext cx="9601200" cy="5188131"/>
          </a:xfrm>
        </p:spPr>
        <p:txBody>
          <a:bodyPr>
            <a:normAutofit/>
          </a:bodyPr>
          <a:lstStyle/>
          <a:p>
            <a:r>
              <a:rPr lang="ru-RU" b="1" dirty="0">
                <a:latin typeface="Times New Roman" panose="02020603050405020304" pitchFamily="18" charset="0"/>
                <a:cs typeface="Times New Roman" panose="02020603050405020304" pitchFamily="18" charset="0"/>
              </a:rPr>
              <a:t>Аннотация.</a:t>
            </a:r>
            <a:r>
              <a:rPr lang="ru-RU" dirty="0">
                <a:latin typeface="Times New Roman" panose="02020603050405020304" pitchFamily="18" charset="0"/>
                <a:cs typeface="Times New Roman" panose="02020603050405020304" pitchFamily="18" charset="0"/>
              </a:rPr>
              <a:t> Целью исследования является изучение феномена цифровых платформ. В работе представлены основные понятия и характеристики, связанные с цифровыми платформами, а также перспективы развития</a:t>
            </a:r>
          </a:p>
          <a:p>
            <a:r>
              <a:rPr lang="ru-RU" b="1" dirty="0" smtClean="0">
                <a:latin typeface="Times New Roman" panose="02020603050405020304" pitchFamily="18" charset="0"/>
                <a:cs typeface="Times New Roman" panose="02020603050405020304" pitchFamily="18" charset="0"/>
              </a:rPr>
              <a:t>Ключевые </a:t>
            </a:r>
            <a:r>
              <a:rPr lang="ru-RU" b="1" dirty="0">
                <a:latin typeface="Times New Roman" panose="02020603050405020304" pitchFamily="18" charset="0"/>
                <a:cs typeface="Times New Roman" panose="02020603050405020304" pitchFamily="18" charset="0"/>
              </a:rPr>
              <a:t>слова:</a:t>
            </a:r>
            <a:r>
              <a:rPr lang="ru-RU" dirty="0">
                <a:latin typeface="Times New Roman" panose="02020603050405020304" pitchFamily="18" charset="0"/>
                <a:cs typeface="Times New Roman" panose="02020603050405020304" pitchFamily="18" charset="0"/>
              </a:rPr>
              <a:t> цифровые платформы, цифровая экономика, сетевые эффекты, цифровые экосистемы.  </a:t>
            </a:r>
          </a:p>
          <a:p>
            <a:pPr marL="0" indent="0">
              <a:buNone/>
            </a:pPr>
            <a:r>
              <a:rPr lang="ru-RU"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Abstract</a:t>
            </a:r>
            <a:r>
              <a:rPr lang="en-US" dirty="0">
                <a:latin typeface="Times New Roman" panose="02020603050405020304" pitchFamily="18" charset="0"/>
                <a:cs typeface="Times New Roman" panose="02020603050405020304" pitchFamily="18" charset="0"/>
              </a:rPr>
              <a:t>. The aim of the study is to study the phenomenon of the digital platform. The paper presents the basic concepts and characteristics associated with digital platforms, as well as development prospects.</a:t>
            </a:r>
            <a:endParaRPr lang="ru-R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Keywords:</a:t>
            </a:r>
            <a:r>
              <a:rPr lang="en-US" dirty="0">
                <a:latin typeface="Times New Roman" panose="02020603050405020304" pitchFamily="18" charset="0"/>
                <a:cs typeface="Times New Roman" panose="02020603050405020304" pitchFamily="18" charset="0"/>
              </a:rPr>
              <a:t> digital platforms, digital economy, network effects, digital ecosystems.</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7336344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idx="1"/>
          </p:nvPr>
        </p:nvSpPr>
        <p:spPr>
          <a:xfrm>
            <a:off x="1371600" y="261938"/>
            <a:ext cx="9601200" cy="5605462"/>
          </a:xfrm>
        </p:spPr>
        <p:txBody>
          <a:bodyPr/>
          <a:lstStyle/>
          <a:p>
            <a:r>
              <a:rPr lang="ru-RU" sz="2400" dirty="0">
                <a:latin typeface="Times New Roman" panose="02020603050405020304" pitchFamily="18" charset="0"/>
                <a:cs typeface="Times New Roman" panose="02020603050405020304" pitchFamily="18" charset="0"/>
              </a:rPr>
              <a:t>Как известно, главным «стержнем» развития индустриальной революции были промышленные предприятия, а производственным фактором – капитал в виде машин. Современные революционные изменения продиктованы, в первую очередь, развитием и широким распространением цифровых технологий и платформенных бизнес-моделей, при этом главенствующим фактором в настоящее время становится информация в цифровом виде. Развитие цифровой экономики и, в частности, процессов </a:t>
            </a:r>
            <a:r>
              <a:rPr lang="ru-RU" sz="2400" dirty="0" err="1">
                <a:latin typeface="Times New Roman" panose="02020603050405020304" pitchFamily="18" charset="0"/>
                <a:cs typeface="Times New Roman" panose="02020603050405020304" pitchFamily="18" charset="0"/>
              </a:rPr>
              <a:t>платформизации</a:t>
            </a:r>
            <a:r>
              <a:rPr lang="ru-RU" sz="2400" dirty="0">
                <a:latin typeface="Times New Roman" panose="02020603050405020304" pitchFamily="18" charset="0"/>
                <a:cs typeface="Times New Roman" panose="02020603050405020304" pitchFamily="18" charset="0"/>
              </a:rPr>
              <a:t>, обусловлены широким «сквозным» применением в рамках различных видов социально-экономической активности (от сфер производства и предоставления благ до потребления и досуга) сложных алгоритмов, искусственного интеллекта, облачных технологий, инструментов анализа больших данных и иных цифровых технологий.</a:t>
            </a:r>
          </a:p>
          <a:p>
            <a:endParaRPr lang="ru-RU" dirty="0"/>
          </a:p>
        </p:txBody>
      </p:sp>
    </p:spTree>
    <p:extLst>
      <p:ext uri="{BB962C8B-B14F-4D97-AF65-F5344CB8AC3E}">
        <p14:creationId xmlns:p14="http://schemas.microsoft.com/office/powerpoint/2010/main" val="18080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688182" y="261937"/>
            <a:ext cx="5212081" cy="5605463"/>
          </a:xfrm>
        </p:spPr>
        <p:txBody>
          <a:bodyPr>
            <a:normAutofit fontScale="92500" lnSpcReduction="10000"/>
          </a:bodyPr>
          <a:lstStyle/>
          <a:p>
            <a:r>
              <a:rPr lang="ru-RU" dirty="0">
                <a:latin typeface="Times New Roman" panose="02020603050405020304" pitchFamily="18" charset="0"/>
                <a:cs typeface="Times New Roman" panose="02020603050405020304" pitchFamily="18" charset="0"/>
              </a:rPr>
              <a:t>Под цифровыми платформами в узком смысле понимаются технологические площадки, обеспечивающие возможность прямого взаимодействия и обмена между пользователями различных групп в режиме онлайн. В широком смысле цифровые платформы представляют собой одновременно технологическую инфраструктуру, рынки (</a:t>
            </a:r>
            <a:r>
              <a:rPr lang="ru-RU" dirty="0" err="1">
                <a:latin typeface="Times New Roman" panose="02020603050405020304" pitchFamily="18" charset="0"/>
                <a:cs typeface="Times New Roman" panose="02020603050405020304" pitchFamily="18" charset="0"/>
              </a:rPr>
              <a:t>маркетплейсы</a:t>
            </a:r>
            <a:r>
              <a:rPr lang="ru-RU" dirty="0">
                <a:latin typeface="Times New Roman" panose="02020603050405020304" pitchFamily="18" charset="0"/>
                <a:cs typeface="Times New Roman" panose="02020603050405020304" pitchFamily="18" charset="0"/>
              </a:rPr>
              <a:t>) и платформенные экосистемы. С точки зрения институциональной экономики цифровые платформы рассматриваются авторами в качестве посреднического института нового уровня. Цифровые платформы могут функционировать в формате социальных сетей (</a:t>
            </a:r>
            <a:r>
              <a:rPr lang="ru-RU" dirty="0" err="1">
                <a:latin typeface="Times New Roman" panose="02020603050405020304" pitchFamily="18" charset="0"/>
                <a:cs typeface="Times New Roman" panose="02020603050405020304" pitchFamily="18" charset="0"/>
              </a:rPr>
              <a:t>Facebook</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Instagram</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Вконтакте</a:t>
            </a:r>
            <a:r>
              <a:rPr lang="ru-RU" dirty="0">
                <a:latin typeface="Times New Roman" panose="02020603050405020304" pitchFamily="18" charset="0"/>
                <a:cs typeface="Times New Roman" panose="02020603050405020304" pitchFamily="18" charset="0"/>
              </a:rPr>
              <a:t>), мессенджеров (</a:t>
            </a:r>
            <a:r>
              <a:rPr lang="ru-RU" dirty="0" err="1">
                <a:latin typeface="Times New Roman" panose="02020603050405020304" pitchFamily="18" charset="0"/>
                <a:cs typeface="Times New Roman" panose="02020603050405020304" pitchFamily="18" charset="0"/>
              </a:rPr>
              <a:t>WhatsApp</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Telegram</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TamTam</a:t>
            </a:r>
            <a:r>
              <a:rPr lang="ru-RU" dirty="0">
                <a:latin typeface="Times New Roman" panose="02020603050405020304" pitchFamily="18" charset="0"/>
                <a:cs typeface="Times New Roman" panose="02020603050405020304" pitchFamily="18" charset="0"/>
              </a:rPr>
              <a:t>), поисковых систем (</a:t>
            </a:r>
            <a:r>
              <a:rPr lang="ru-RU" dirty="0" err="1">
                <a:latin typeface="Times New Roman" panose="02020603050405020304" pitchFamily="18" charset="0"/>
                <a:cs typeface="Times New Roman" panose="02020603050405020304" pitchFamily="18" charset="0"/>
              </a:rPr>
              <a:t>Google</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Bing</a:t>
            </a:r>
            <a:r>
              <a:rPr lang="ru-RU" dirty="0">
                <a:latin typeface="Times New Roman" panose="02020603050405020304" pitchFamily="18" charset="0"/>
                <a:cs typeface="Times New Roman" panose="02020603050405020304" pitchFamily="18" charset="0"/>
              </a:rPr>
              <a:t>, Яндекс), компьютерных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Linux</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KasperskyOS</a:t>
            </a:r>
            <a:r>
              <a:rPr lang="ru-RU" dirty="0">
                <a:latin typeface="Times New Roman" panose="02020603050405020304" pitchFamily="18" charset="0"/>
                <a:cs typeface="Times New Roman" panose="02020603050405020304" pitchFamily="18" charset="0"/>
              </a:rPr>
              <a:t>) и мобильных операционных систем</a:t>
            </a:r>
          </a:p>
        </p:txBody>
      </p:sp>
      <p:pic>
        <p:nvPicPr>
          <p:cNvPr id="5" name="Рисунок 4"/>
          <p:cNvPicPr>
            <a:picLocks noChangeAspect="1"/>
          </p:cNvPicPr>
          <p:nvPr/>
        </p:nvPicPr>
        <p:blipFill>
          <a:blip r:embed="rId2"/>
          <a:stretch>
            <a:fillRect/>
          </a:stretch>
        </p:blipFill>
        <p:spPr>
          <a:xfrm>
            <a:off x="1333500" y="261937"/>
            <a:ext cx="5354682" cy="5605463"/>
          </a:xfrm>
          <a:prstGeom prst="rect">
            <a:avLst/>
          </a:prstGeom>
        </p:spPr>
      </p:pic>
    </p:spTree>
    <p:extLst>
      <p:ext uri="{BB962C8B-B14F-4D97-AF65-F5344CB8AC3E}">
        <p14:creationId xmlns:p14="http://schemas.microsoft.com/office/powerpoint/2010/main" val="223316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3962865286"/>
              </p:ext>
            </p:extLst>
          </p:nvPr>
        </p:nvGraphicFramePr>
        <p:xfrm>
          <a:off x="1567542" y="836023"/>
          <a:ext cx="10397445" cy="5381897"/>
        </p:xfrm>
        <a:graphic>
          <a:graphicData uri="http://schemas.openxmlformats.org/drawingml/2006/table">
            <a:tbl>
              <a:tblPr firstRow="1" firstCol="1" bandRow="1"/>
              <a:tblGrid>
                <a:gridCol w="2599083">
                  <a:extLst>
                    <a:ext uri="{9D8B030D-6E8A-4147-A177-3AD203B41FA5}">
                      <a16:colId xmlns:a16="http://schemas.microsoft.com/office/drawing/2014/main" val="3987652820"/>
                    </a:ext>
                  </a:extLst>
                </a:gridCol>
                <a:gridCol w="2599083">
                  <a:extLst>
                    <a:ext uri="{9D8B030D-6E8A-4147-A177-3AD203B41FA5}">
                      <a16:colId xmlns:a16="http://schemas.microsoft.com/office/drawing/2014/main" val="223535326"/>
                    </a:ext>
                  </a:extLst>
                </a:gridCol>
                <a:gridCol w="2599083">
                  <a:extLst>
                    <a:ext uri="{9D8B030D-6E8A-4147-A177-3AD203B41FA5}">
                      <a16:colId xmlns:a16="http://schemas.microsoft.com/office/drawing/2014/main" val="2761080226"/>
                    </a:ext>
                  </a:extLst>
                </a:gridCol>
                <a:gridCol w="2600196">
                  <a:extLst>
                    <a:ext uri="{9D8B030D-6E8A-4147-A177-3AD203B41FA5}">
                      <a16:colId xmlns:a16="http://schemas.microsoft.com/office/drawing/2014/main" val="1275771002"/>
                    </a:ext>
                  </a:extLst>
                </a:gridCol>
              </a:tblGrid>
              <a:tr h="978529">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Компания</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Страна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Год основания</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Капитализация, $ млрд</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383137"/>
                  </a:ext>
                </a:extLst>
              </a:tr>
              <a:tr h="489262">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Apple</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США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1976</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1 055,0</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2097100"/>
                  </a:ext>
                </a:extLst>
              </a:tr>
              <a:tr h="489262">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Amazon</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США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1994</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814,4</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796191"/>
                  </a:ext>
                </a:extLst>
              </a:tr>
              <a:tr h="489262">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Microsoft</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США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1975</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813,1</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0153286"/>
                  </a:ext>
                </a:extLst>
              </a:tr>
              <a:tr h="978529">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Alphabet (Google)</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США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2015 (1998)</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744,2</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677714"/>
                  </a:ext>
                </a:extLst>
              </a:tr>
              <a:tr h="489262">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Facebook</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США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2004</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436,1</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61778"/>
                  </a:ext>
                </a:extLst>
              </a:tr>
              <a:tr h="489262">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AlibabaGroup</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США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1999</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389,0</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25918"/>
                  </a:ext>
                </a:extLst>
              </a:tr>
              <a:tr h="978529">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Tencent Holdings</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США</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a:effectLst/>
                          <a:latin typeface="Times New Roman" panose="02020603050405020304" pitchFamily="18" charset="0"/>
                          <a:ea typeface="Times New Roman" panose="02020603050405020304" pitchFamily="18" charset="0"/>
                          <a:cs typeface="Times New Roman" panose="02020603050405020304" pitchFamily="18" charset="0"/>
                        </a:rPr>
                        <a:t>1998</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just">
                        <a:spcAft>
                          <a:spcPts val="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354,0</a:t>
                      </a:r>
                    </a:p>
                  </a:txBody>
                  <a:tcPr marL="59021" marR="590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99296"/>
                  </a:ext>
                </a:extLst>
              </a:tr>
            </a:tbl>
          </a:graphicData>
        </a:graphic>
      </p:graphicFrame>
      <p:sp>
        <p:nvSpPr>
          <p:cNvPr id="6" name="Rectangle 1"/>
          <p:cNvSpPr>
            <a:spLocks noChangeArrowheads="1"/>
          </p:cNvSpPr>
          <p:nvPr/>
        </p:nvSpPr>
        <p:spPr bwMode="auto">
          <a:xfrm>
            <a:off x="1567542" y="68228"/>
            <a:ext cx="97710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Платформенные компании являются в настоящее время крупнейшими компаниями в мире по рыночной капитализации (табл.):</a:t>
            </a:r>
            <a:endParaRPr kumimoji="0" lang="ru-RU" alt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340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idx="1"/>
          </p:nvPr>
        </p:nvSpPr>
        <p:spPr>
          <a:xfrm>
            <a:off x="1371600" y="247649"/>
            <a:ext cx="5852160" cy="6466659"/>
          </a:xfrm>
        </p:spPr>
        <p:txBody>
          <a:bodyPr>
            <a:normAutofit fontScale="92500" lnSpcReduction="10000"/>
          </a:bodyPr>
          <a:lstStyle/>
          <a:p>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частности, </a:t>
            </a:r>
            <a:r>
              <a:rPr lang="ru-RU" dirty="0" err="1">
                <a:latin typeface="Times New Roman" panose="02020603050405020304" pitchFamily="18" charset="0"/>
                <a:cs typeface="Times New Roman" panose="02020603050405020304" pitchFamily="18" charset="0"/>
              </a:rPr>
              <a:t>Google</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Facebook</a:t>
            </a:r>
            <a:r>
              <a:rPr lang="ru-RU" dirty="0">
                <a:latin typeface="Times New Roman" panose="02020603050405020304" pitchFamily="18" charset="0"/>
                <a:cs typeface="Times New Roman" panose="02020603050405020304" pitchFamily="18" charset="0"/>
              </a:rPr>
              <a:t> представляют собой цифровые платформы в формате соответственно поисковой системы и социальной сети, а также одновременно являются платформами для построения других платформ. </a:t>
            </a:r>
            <a:r>
              <a:rPr lang="ru-RU" dirty="0" err="1">
                <a:latin typeface="Times New Roman" panose="02020603050405020304" pitchFamily="18" charset="0"/>
                <a:cs typeface="Times New Roman" panose="02020603050405020304" pitchFamily="18" charset="0"/>
              </a:rPr>
              <a:t>Amazon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Etsy</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eBay</a:t>
            </a:r>
            <a:r>
              <a:rPr lang="ru-RU" dirty="0">
                <a:latin typeface="Times New Roman" panose="02020603050405020304" pitchFamily="18" charset="0"/>
                <a:cs typeface="Times New Roman" panose="02020603050405020304" pitchFamily="18" charset="0"/>
              </a:rPr>
              <a:t> являются цифровыми платформами в виде </a:t>
            </a:r>
            <a:r>
              <a:rPr lang="ru-RU" dirty="0" err="1">
                <a:latin typeface="Times New Roman" panose="02020603050405020304" pitchFamily="18" charset="0"/>
                <a:cs typeface="Times New Roman" panose="02020603050405020304" pitchFamily="18" charset="0"/>
              </a:rPr>
              <a:t>маркетплейсов</a:t>
            </a:r>
            <a:r>
              <a:rPr lang="ru-RU" dirty="0">
                <a:latin typeface="Times New Roman" panose="02020603050405020304" pitchFamily="18" charset="0"/>
                <a:cs typeface="Times New Roman" panose="02020603050405020304" pitchFamily="18" charset="0"/>
              </a:rPr>
              <a:t>. При этом </a:t>
            </a:r>
            <a:r>
              <a:rPr lang="ru-RU" dirty="0" err="1">
                <a:latin typeface="Times New Roman" panose="02020603050405020304" pitchFamily="18" charset="0"/>
                <a:cs typeface="Times New Roman" panose="02020603050405020304" pitchFamily="18" charset="0"/>
              </a:rPr>
              <a:t>Amazon</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Web</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Services</a:t>
            </a:r>
            <a:r>
              <a:rPr lang="ru-RU" dirty="0">
                <a:latin typeface="Times New Roman" panose="02020603050405020304" pitchFamily="18" charset="0"/>
                <a:cs typeface="Times New Roman" panose="02020603050405020304" pitchFamily="18" charset="0"/>
              </a:rPr>
              <a:t> (AWS) предоставляет инфраструктуру и инструменты для создания других компаний. Такие платформы экономики совместного пользования, как </a:t>
            </a:r>
            <a:r>
              <a:rPr lang="ru-RU" dirty="0" err="1">
                <a:latin typeface="Times New Roman" panose="02020603050405020304" pitchFamily="18" charset="0"/>
                <a:cs typeface="Times New Roman" panose="02020603050405020304" pitchFamily="18" charset="0"/>
              </a:rPr>
              <a:t>AirBnB</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Uber</a:t>
            </a:r>
            <a:r>
              <a:rPr lang="ru-RU" dirty="0">
                <a:latin typeface="Times New Roman" panose="02020603050405020304" pitchFamily="18" charset="0"/>
                <a:cs typeface="Times New Roman" panose="02020603050405020304" pitchFamily="18" charset="0"/>
              </a:rPr>
              <a:t>, вызывают глубокие изменения в различных традиционных отраслях и сферах. Цифровые платформы создают условия для появления новых форм ценности и способов взаимодействия и обмена между экономическими агентами, в том числе позволяя вовлекать в экономическую деятельность неиспользуемые или недоиспользуемые ресурсы и активы. ЦП имеют ряд преимуществ перед традиционными конвейерными предприятиями. Одно из важнейших преимуществ заключаются в потенциале платформ по снижению </a:t>
            </a:r>
            <a:r>
              <a:rPr lang="ru-RU" dirty="0" err="1">
                <a:latin typeface="Times New Roman" panose="02020603050405020304" pitchFamily="18" charset="0"/>
                <a:cs typeface="Times New Roman" panose="02020603050405020304" pitchFamily="18" charset="0"/>
              </a:rPr>
              <a:t>трансакционных</a:t>
            </a:r>
            <a:r>
              <a:rPr lang="ru-RU" dirty="0">
                <a:latin typeface="Times New Roman" panose="02020603050405020304" pitchFamily="18" charset="0"/>
                <a:cs typeface="Times New Roman" panose="02020603050405020304" pitchFamily="18" charset="0"/>
              </a:rPr>
              <a:t> издержек для субъектов и оптимизации различных механизмов и процессов.</a:t>
            </a:r>
          </a:p>
        </p:txBody>
      </p:sp>
      <p:pic>
        <p:nvPicPr>
          <p:cNvPr id="6" name="Рисунок 5"/>
          <p:cNvPicPr>
            <a:picLocks noChangeAspect="1"/>
          </p:cNvPicPr>
          <p:nvPr/>
        </p:nvPicPr>
        <p:blipFill>
          <a:blip r:embed="rId2"/>
          <a:stretch>
            <a:fillRect/>
          </a:stretch>
        </p:blipFill>
        <p:spPr>
          <a:xfrm>
            <a:off x="7223760" y="457200"/>
            <a:ext cx="4767943" cy="5421086"/>
          </a:xfrm>
          <a:prstGeom prst="rect">
            <a:avLst/>
          </a:prstGeom>
        </p:spPr>
      </p:pic>
    </p:spTree>
    <p:extLst>
      <p:ext uri="{BB962C8B-B14F-4D97-AF65-F5344CB8AC3E}">
        <p14:creationId xmlns:p14="http://schemas.microsoft.com/office/powerpoint/2010/main" val="3900668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514759" y="392113"/>
            <a:ext cx="3633220" cy="2428875"/>
          </a:xfrm>
          <a:prstGeom prst="rect">
            <a:avLst/>
          </a:prstGeom>
        </p:spPr>
      </p:pic>
      <p:pic>
        <p:nvPicPr>
          <p:cNvPr id="5" name="Рисунок 4"/>
          <p:cNvPicPr>
            <a:picLocks noChangeAspect="1"/>
          </p:cNvPicPr>
          <p:nvPr/>
        </p:nvPicPr>
        <p:blipFill>
          <a:blip r:embed="rId3"/>
          <a:stretch>
            <a:fillRect/>
          </a:stretch>
        </p:blipFill>
        <p:spPr>
          <a:xfrm>
            <a:off x="1711235" y="3129960"/>
            <a:ext cx="4193176" cy="2905080"/>
          </a:xfrm>
          <a:prstGeom prst="rect">
            <a:avLst/>
          </a:prstGeom>
        </p:spPr>
      </p:pic>
      <p:sp>
        <p:nvSpPr>
          <p:cNvPr id="8" name="Прямоугольник 7"/>
          <p:cNvSpPr/>
          <p:nvPr/>
        </p:nvSpPr>
        <p:spPr>
          <a:xfrm>
            <a:off x="5904410" y="335846"/>
            <a:ext cx="6139543" cy="5909310"/>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Владельцы платформ, эффективно использующие сетевые эффекты, могут становиться монополистами. При этом активное развитие «подрывных» инноваций не гарантирует ни одной платформе долгосрочное монопольное положение на рынке. Как показывает практика, конкурентное давление различается по типу и интенсивности от сектора к сектору, и большинство цифровых платформ не обладает монопольной рыночной властью. В качестве важнейшей проблемы, связанной с деятельностью цифровых платформ, можно выделить проблему конфиденциальности персональных данных. ЦП собирают и обрабатывают персональные данные как явно (с уведомлением пользователя), так и скрыто. Данные могут собираться посредством файлов «</a:t>
            </a:r>
            <a:r>
              <a:rPr lang="ru-RU" dirty="0" err="1">
                <a:latin typeface="Times New Roman" panose="02020603050405020304" pitchFamily="18" charset="0"/>
                <a:cs typeface="Times New Roman" panose="02020603050405020304" pitchFamily="18" charset="0"/>
              </a:rPr>
              <a:t>куки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cookie</a:t>
            </a:r>
            <a:r>
              <a:rPr lang="ru-RU" dirty="0">
                <a:latin typeface="Times New Roman" panose="02020603050405020304" pitchFamily="18" charset="0"/>
                <a:cs typeface="Times New Roman" panose="02020603050405020304" pitchFamily="18" charset="0"/>
              </a:rPr>
              <a:t>), IP-адресов, алгоритмов отслеживания действий и перемещения пользователей и других механизмов. Так, например, </a:t>
            </a:r>
            <a:r>
              <a:rPr lang="ru-RU" dirty="0" err="1">
                <a:latin typeface="Times New Roman" panose="02020603050405020304" pitchFamily="18" charset="0"/>
                <a:cs typeface="Times New Roman" panose="02020603050405020304" pitchFamily="18" charset="0"/>
              </a:rPr>
              <a:t>Google</a:t>
            </a:r>
            <a:r>
              <a:rPr lang="ru-RU" dirty="0">
                <a:latin typeface="Times New Roman" panose="02020603050405020304" pitchFamily="18" charset="0"/>
                <a:cs typeface="Times New Roman" panose="02020603050405020304" pitchFamily="18" charset="0"/>
              </a:rPr>
              <a:t> сканирует содержимое почты </a:t>
            </a:r>
            <a:r>
              <a:rPr lang="ru-RU" dirty="0" err="1">
                <a:latin typeface="Times New Roman" panose="02020603050405020304" pitchFamily="18" charset="0"/>
                <a:cs typeface="Times New Roman" panose="02020603050405020304" pitchFamily="18" charset="0"/>
              </a:rPr>
              <a:t>Gmail</a:t>
            </a:r>
            <a:r>
              <a:rPr lang="ru-RU" dirty="0">
                <a:latin typeface="Times New Roman" panose="02020603050405020304" pitchFamily="18" charset="0"/>
                <a:cs typeface="Times New Roman" panose="02020603050405020304" pitchFamily="18" charset="0"/>
              </a:rPr>
              <a:t>, а </a:t>
            </a:r>
            <a:r>
              <a:rPr lang="ru-RU" dirty="0" err="1">
                <a:latin typeface="Times New Roman" panose="02020603050405020304" pitchFamily="18" charset="0"/>
                <a:cs typeface="Times New Roman" panose="02020603050405020304" pitchFamily="18" charset="0"/>
              </a:rPr>
              <a:t>Facebook</a:t>
            </a:r>
            <a:r>
              <a:rPr lang="ru-RU" dirty="0">
                <a:latin typeface="Times New Roman" panose="02020603050405020304" pitchFamily="18" charset="0"/>
                <a:cs typeface="Times New Roman" panose="02020603050405020304" pitchFamily="18" charset="0"/>
              </a:rPr>
              <a:t> отслеживает все, что делает пользователь, включая сообщения, которые были удалены до публикации. Сформированные на основе обработанных данных цифровые образы (профили) пользователя используются платформами по-разному</a:t>
            </a:r>
          </a:p>
        </p:txBody>
      </p:sp>
    </p:spTree>
    <p:extLst>
      <p:ext uri="{BB962C8B-B14F-4D97-AF65-F5344CB8AC3E}">
        <p14:creationId xmlns:p14="http://schemas.microsoft.com/office/powerpoint/2010/main" val="1127019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70263"/>
            <a:ext cx="9601200" cy="5397137"/>
          </a:xfrm>
        </p:spPr>
        <p:txBody>
          <a:bodyPr/>
          <a:lstStyle/>
          <a:p>
            <a:r>
              <a:rPr lang="ru-RU" dirty="0">
                <a:latin typeface="Times New Roman" panose="02020603050405020304" pitchFamily="18" charset="0"/>
                <a:cs typeface="Times New Roman" panose="02020603050405020304" pitchFamily="18" charset="0"/>
              </a:rPr>
              <a:t>В развивающихся странах число домохозяйств, располагающих мобильным телефоном, выше, чем имеющих доступ к электричеству или чистой питьевой воде. При этом более половины мирового населения не имеет доступа к Интернету и не играет значимую роль в цифровой экономике .</a:t>
            </a:r>
          </a:p>
          <a:p>
            <a:r>
              <a:rPr lang="ru-RU" dirty="0">
                <a:latin typeface="Times New Roman" panose="02020603050405020304" pitchFamily="18" charset="0"/>
                <a:cs typeface="Times New Roman" panose="02020603050405020304" pitchFamily="18" charset="0"/>
              </a:rPr>
              <a:t>По оценке ассоциации, GSMA число уникальных мобильных абонентов увеличится с 5 млрд. человек в 2017 г. до 5,9 млрд. человек к 2025 году (71% населения мира) в основном за счет прироста мобильных абонентов развивающихся стран (Индии, Китая, Пакистана, Индонезии, </a:t>
            </a:r>
            <a:r>
              <a:rPr lang="ru-RU" dirty="0" err="1">
                <a:latin typeface="Times New Roman" panose="02020603050405020304" pitchFamily="18" charset="0"/>
                <a:cs typeface="Times New Roman" panose="02020603050405020304" pitchFamily="18" charset="0"/>
              </a:rPr>
              <a:t>Бангладеша</a:t>
            </a:r>
            <a:r>
              <a:rPr lang="ru-RU" dirty="0">
                <a:latin typeface="Times New Roman" panose="02020603050405020304" pitchFamily="18" charset="0"/>
                <a:cs typeface="Times New Roman" panose="02020603050405020304" pitchFamily="18" charset="0"/>
              </a:rPr>
              <a:t>, стран Африки и Латинской Америки). При этом количество пользователей мобильного Интернета увеличится на 1,75 млрд. человек, достигнув 5 млрд. человек к 2025 г. Страны СНГ характеризуются одними из самых высоких показателей проникновения услуг связи в мире (после стран ЕС и Северной Америки), при этом Россия доминирует в данном регионе. В связи с насыщением рынка мобильной связи в России к 2025 гг. прогнозируется относительное сохранение количества мобильных абонентов на уровне 128 млн. человек</a:t>
            </a:r>
            <a:r>
              <a:rPr lang="ru-RU" dirty="0"/>
              <a:t>. </a:t>
            </a:r>
          </a:p>
        </p:txBody>
      </p:sp>
    </p:spTree>
    <p:extLst>
      <p:ext uri="{BB962C8B-B14F-4D97-AF65-F5344CB8AC3E}">
        <p14:creationId xmlns:p14="http://schemas.microsoft.com/office/powerpoint/2010/main" val="1656048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Интернет-доступ (мировой рынок)"/>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171" y="0"/>
            <a:ext cx="9470571" cy="6074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3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24</TotalTime>
  <Words>1190</Words>
  <Application>Microsoft Office PowerPoint</Application>
  <PresentationFormat>Широкоэкранный</PresentationFormat>
  <Paragraphs>56</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Franklin Gothic Book</vt:lpstr>
      <vt:lpstr>Times New Roman</vt:lpstr>
      <vt:lpstr>Crop</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Еламан</dc:creator>
  <cp:lastModifiedBy>Fargot Fargotovich</cp:lastModifiedBy>
  <cp:revision>6</cp:revision>
  <dcterms:created xsi:type="dcterms:W3CDTF">2022-10-27T20:43:11Z</dcterms:created>
  <dcterms:modified xsi:type="dcterms:W3CDTF">2022-10-27T21:08:52Z</dcterms:modified>
</cp:coreProperties>
</file>