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ulish"/>
      <p:regular r:id="rId20"/>
      <p:bold r:id="rId21"/>
      <p:italic r:id="rId22"/>
      <p:boldItalic r:id="rId23"/>
    </p:embeddedFont>
    <p:embeddedFont>
      <p:font typeface="Bebas Neue"/>
      <p:regular r:id="rId24"/>
    </p:embeddedFont>
    <p:embeddedFont>
      <p:font typeface="Quicksand"/>
      <p:regular r:id="rId25"/>
      <p:bold r:id="rId26"/>
    </p:embeddedFont>
    <p:embeddedFont>
      <p:font typeface="PT Sans"/>
      <p:regular r:id="rId27"/>
      <p:bold r:id="rId28"/>
      <p:italic r:id="rId29"/>
      <p:boldItalic r:id="rId30"/>
    </p:embeddedFont>
    <p:embeddedFont>
      <p:font typeface="DM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F2ECC6B-F0A0-445C-8CAD-F76E65D5AC1C}">
  <a:tblStyle styleId="{7F2ECC6B-F0A0-445C-8CAD-F76E65D5AC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ulish-regular.fntdata"/><Relationship Id="rId22" Type="http://schemas.openxmlformats.org/officeDocument/2006/relationships/font" Target="fonts/Mulish-italic.fntdata"/><Relationship Id="rId21" Type="http://schemas.openxmlformats.org/officeDocument/2006/relationships/font" Target="fonts/Mulish-bold.fntdata"/><Relationship Id="rId24" Type="http://schemas.openxmlformats.org/officeDocument/2006/relationships/font" Target="fonts/BebasNeue-regular.fntdata"/><Relationship Id="rId23" Type="http://schemas.openxmlformats.org/officeDocument/2006/relationships/font" Target="fonts/Mulish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Quicksand-bold.fntdata"/><Relationship Id="rId25" Type="http://schemas.openxmlformats.org/officeDocument/2006/relationships/font" Target="fonts/Quicksand-regular.fntdata"/><Relationship Id="rId28" Type="http://schemas.openxmlformats.org/officeDocument/2006/relationships/font" Target="fonts/PTSans-bold.fntdata"/><Relationship Id="rId27" Type="http://schemas.openxmlformats.org/officeDocument/2006/relationships/font" Target="fonts/PT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T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regular.fntdata"/><Relationship Id="rId30" Type="http://schemas.openxmlformats.org/officeDocument/2006/relationships/font" Target="fonts/PTSans-boldItalic.fntdata"/><Relationship Id="rId11" Type="http://schemas.openxmlformats.org/officeDocument/2006/relationships/slide" Target="slides/slide6.xml"/><Relationship Id="rId33" Type="http://schemas.openxmlformats.org/officeDocument/2006/relationships/font" Target="fonts/DMSans-italic.fntdata"/><Relationship Id="rId10" Type="http://schemas.openxmlformats.org/officeDocument/2006/relationships/slide" Target="slides/slide5.xml"/><Relationship Id="rId32" Type="http://schemas.openxmlformats.org/officeDocument/2006/relationships/font" Target="fonts/DM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DM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57427238e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57427238e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740bb2e2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740bb2e2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740bb2e2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740bb2e2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740bb2e2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740bb2e2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740bb2e2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740bb2e2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161ca7da69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161ca7da69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3f6155f6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3f6155f6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740bb2e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740bb2e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740bb2e2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740bb2e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7427238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7427238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740bb2e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740bb2e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740bb2e2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740bb2e2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0"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92" name="Google Shape;92;p11"/>
          <p:cNvSpPr txBox="1"/>
          <p:nvPr>
            <p:ph hasCustomPrompt="1" type="title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/>
          <p:nvPr>
            <p:ph idx="1" type="subTitle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2" type="subTitle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3" type="subTitle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idx="4" type="subTitle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3"/>
          <p:cNvSpPr txBox="1"/>
          <p:nvPr>
            <p:ph hasCustomPrompt="1"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hasCustomPrompt="1"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idx="9" type="subTitle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3" type="subTitle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hasCustomPrompt="1" idx="14" type="title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6" type="subTitle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17" type="subTitle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8" type="subTitle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9" type="subTitle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20" type="subTitle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21" type="subTitle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28" name="Google Shape;128;p1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30" name="Google Shape;130;p14"/>
          <p:cNvSpPr txBox="1"/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38" name="Google Shape;138;p1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40" name="Google Shape;140;p15"/>
          <p:cNvSpPr txBox="1"/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subTitle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>
            <p:ph idx="2" type="pic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51" name="Google Shape;151;p16"/>
          <p:cNvSpPr txBox="1"/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61" name="Google Shape;161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17"/>
          <p:cNvSpPr txBox="1"/>
          <p:nvPr>
            <p:ph idx="1" type="subTitle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"/>
          <p:cNvSpPr txBox="1"/>
          <p:nvPr>
            <p:ph idx="2" type="subTitle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3" type="subTitle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4" type="subTitle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6" name="Google Shape;166;p17"/>
          <p:cNvSpPr txBox="1"/>
          <p:nvPr>
            <p:ph idx="5" type="subTitle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17"/>
          <p:cNvSpPr txBox="1"/>
          <p:nvPr>
            <p:ph idx="6" type="subTitle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76" name="Google Shape;176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7" name="Google Shape;177;p18"/>
          <p:cNvSpPr txBox="1"/>
          <p:nvPr>
            <p:ph idx="1" type="subTitle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8"/>
          <p:cNvSpPr txBox="1"/>
          <p:nvPr>
            <p:ph idx="2" type="subTitle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8"/>
          <p:cNvSpPr txBox="1"/>
          <p:nvPr>
            <p:ph idx="3" type="subTitle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4" type="subTitle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5" type="subTitle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1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189" name="Google Shape;189;p1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191" name="Google Shape;191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" type="subTitle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2" type="subTitle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19"/>
          <p:cNvSpPr txBox="1"/>
          <p:nvPr>
            <p:ph idx="3" type="subTitle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19"/>
          <p:cNvSpPr txBox="1"/>
          <p:nvPr>
            <p:ph idx="4" type="subTitle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6" name="Google Shape;196;p19"/>
          <p:cNvSpPr txBox="1"/>
          <p:nvPr>
            <p:ph idx="5" type="subTitle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9"/>
          <p:cNvSpPr txBox="1"/>
          <p:nvPr>
            <p:ph idx="6" type="subTitle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0" name="Google Shape;200;p20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1" name="Google Shape;201;p20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2" name="Google Shape;202;p20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03" name="Google Shape;203;p20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4" name="Google Shape;204;p2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06" name="Google Shape;206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7" name="Google Shape;207;p20"/>
          <p:cNvSpPr txBox="1"/>
          <p:nvPr>
            <p:ph idx="1" type="subTitle"/>
          </p:nvPr>
        </p:nvSpPr>
        <p:spPr>
          <a:xfrm>
            <a:off x="154577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0"/>
          <p:cNvSpPr txBox="1"/>
          <p:nvPr>
            <p:ph idx="2" type="subTitle"/>
          </p:nvPr>
        </p:nvSpPr>
        <p:spPr>
          <a:xfrm>
            <a:off x="5041325" y="1975263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0"/>
          <p:cNvSpPr txBox="1"/>
          <p:nvPr>
            <p:ph idx="3" type="subTitle"/>
          </p:nvPr>
        </p:nvSpPr>
        <p:spPr>
          <a:xfrm>
            <a:off x="154577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0"/>
          <p:cNvSpPr txBox="1"/>
          <p:nvPr>
            <p:ph idx="4" type="subTitle"/>
          </p:nvPr>
        </p:nvSpPr>
        <p:spPr>
          <a:xfrm>
            <a:off x="5041325" y="3691500"/>
            <a:ext cx="2556900" cy="91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0"/>
          <p:cNvSpPr txBox="1"/>
          <p:nvPr>
            <p:ph idx="5" type="subTitle"/>
          </p:nvPr>
        </p:nvSpPr>
        <p:spPr>
          <a:xfrm>
            <a:off x="154577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20"/>
          <p:cNvSpPr txBox="1"/>
          <p:nvPr>
            <p:ph idx="6" type="subTitle"/>
          </p:nvPr>
        </p:nvSpPr>
        <p:spPr>
          <a:xfrm>
            <a:off x="5041325" y="1670463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0"/>
          <p:cNvSpPr txBox="1"/>
          <p:nvPr>
            <p:ph idx="7" type="subTitle"/>
          </p:nvPr>
        </p:nvSpPr>
        <p:spPr>
          <a:xfrm>
            <a:off x="154577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20"/>
          <p:cNvSpPr txBox="1"/>
          <p:nvPr>
            <p:ph idx="8" type="subTitle"/>
          </p:nvPr>
        </p:nvSpPr>
        <p:spPr>
          <a:xfrm>
            <a:off x="5041325" y="3386700"/>
            <a:ext cx="2556900" cy="3549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7" name="Google Shape;217;p2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18" name="Google Shape;218;p2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9" name="Google Shape;219;p2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20" name="Google Shape;220;p2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21" name="Google Shape;221;p2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2" name="Google Shape;222;p2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23" name="Google Shape;22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" name="Google Shape;224;p21"/>
          <p:cNvSpPr txBox="1"/>
          <p:nvPr>
            <p:ph idx="1" type="subTitle"/>
          </p:nvPr>
        </p:nvSpPr>
        <p:spPr>
          <a:xfrm>
            <a:off x="903950" y="2149201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1"/>
          <p:cNvSpPr txBox="1"/>
          <p:nvPr>
            <p:ph idx="2" type="subTitle"/>
          </p:nvPr>
        </p:nvSpPr>
        <p:spPr>
          <a:xfrm>
            <a:off x="3478550" y="2149201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1"/>
          <p:cNvSpPr txBox="1"/>
          <p:nvPr>
            <p:ph idx="3" type="subTitle"/>
          </p:nvPr>
        </p:nvSpPr>
        <p:spPr>
          <a:xfrm>
            <a:off x="903950" y="3579425"/>
            <a:ext cx="2191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1"/>
          <p:cNvSpPr txBox="1"/>
          <p:nvPr>
            <p:ph idx="4" type="subTitle"/>
          </p:nvPr>
        </p:nvSpPr>
        <p:spPr>
          <a:xfrm>
            <a:off x="3478550" y="3579425"/>
            <a:ext cx="21825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1"/>
          <p:cNvSpPr txBox="1"/>
          <p:nvPr>
            <p:ph idx="5" type="subTitle"/>
          </p:nvPr>
        </p:nvSpPr>
        <p:spPr>
          <a:xfrm>
            <a:off x="6048850" y="2149201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1"/>
          <p:cNvSpPr txBox="1"/>
          <p:nvPr>
            <p:ph idx="6" type="subTitle"/>
          </p:nvPr>
        </p:nvSpPr>
        <p:spPr>
          <a:xfrm>
            <a:off x="6048850" y="3579425"/>
            <a:ext cx="2199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1"/>
          <p:cNvSpPr txBox="1"/>
          <p:nvPr>
            <p:ph idx="7" type="subTitle"/>
          </p:nvPr>
        </p:nvSpPr>
        <p:spPr>
          <a:xfrm>
            <a:off x="908250" y="16566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21"/>
          <p:cNvSpPr txBox="1"/>
          <p:nvPr>
            <p:ph idx="8" type="subTitle"/>
          </p:nvPr>
        </p:nvSpPr>
        <p:spPr>
          <a:xfrm>
            <a:off x="3482836" y="16566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21"/>
          <p:cNvSpPr txBox="1"/>
          <p:nvPr>
            <p:ph idx="9" type="subTitle"/>
          </p:nvPr>
        </p:nvSpPr>
        <p:spPr>
          <a:xfrm>
            <a:off x="6053173" y="16566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1"/>
          <p:cNvSpPr txBox="1"/>
          <p:nvPr>
            <p:ph idx="13" type="subTitle"/>
          </p:nvPr>
        </p:nvSpPr>
        <p:spPr>
          <a:xfrm>
            <a:off x="908250" y="3086800"/>
            <a:ext cx="21825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4" name="Google Shape;234;p21"/>
          <p:cNvSpPr txBox="1"/>
          <p:nvPr>
            <p:ph idx="14" type="subTitle"/>
          </p:nvPr>
        </p:nvSpPr>
        <p:spPr>
          <a:xfrm>
            <a:off x="3482836" y="3086800"/>
            <a:ext cx="21738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5" name="Google Shape;235;p21"/>
          <p:cNvSpPr txBox="1"/>
          <p:nvPr>
            <p:ph idx="15" type="subTitle"/>
          </p:nvPr>
        </p:nvSpPr>
        <p:spPr>
          <a:xfrm>
            <a:off x="6053173" y="3086800"/>
            <a:ext cx="2191200" cy="4425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244" name="Google Shape;244;p22"/>
          <p:cNvSpPr txBox="1"/>
          <p:nvPr>
            <p:ph hasCustomPrompt="1" type="title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/>
          <p:nvPr>
            <p:ph idx="1" type="subTitle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6" name="Google Shape;246;p22"/>
          <p:cNvSpPr txBox="1"/>
          <p:nvPr>
            <p:ph hasCustomPrompt="1" idx="2" type="title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/>
          <p:nvPr>
            <p:ph idx="3" type="subTitle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48" name="Google Shape;248;p22"/>
          <p:cNvSpPr txBox="1"/>
          <p:nvPr>
            <p:ph hasCustomPrompt="1" idx="4" type="title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/>
          <p:nvPr>
            <p:ph idx="5" type="subTitle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 txBox="1"/>
          <p:nvPr>
            <p:ph type="title"/>
          </p:nvPr>
        </p:nvSpPr>
        <p:spPr>
          <a:xfrm>
            <a:off x="2347938" y="5400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" name="Google Shape;253;p23"/>
          <p:cNvSpPr txBox="1"/>
          <p:nvPr>
            <p:ph idx="1" type="subTitle"/>
          </p:nvPr>
        </p:nvSpPr>
        <p:spPr>
          <a:xfrm>
            <a:off x="2347900" y="1717825"/>
            <a:ext cx="4448100" cy="12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includes icons by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and infographics &amp; images by 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b="1" sz="1200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cxnSp>
        <p:nvCxnSpPr>
          <p:cNvPr id="255" name="Google Shape;255;p2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56" name="Google Shape;256;p2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7" name="Google Shape;257;p2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58" name="Google Shape;258;p23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66" name="Google Shape;266;p24"/>
          <p:cNvSpPr txBox="1"/>
          <p:nvPr>
            <p:ph idx="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lt1"/>
                </a:solidFill>
              </a:defRPr>
            </a:lvl1pPr>
            <a:lvl2pPr lvl="1" rtl="0" algn="ctr">
              <a:buNone/>
              <a:defRPr>
                <a:solidFill>
                  <a:schemeClr val="lt1"/>
                </a:solidFill>
              </a:defRPr>
            </a:lvl2pPr>
            <a:lvl3pPr lvl="2" rtl="0" algn="ctr">
              <a:buNone/>
              <a:defRPr>
                <a:solidFill>
                  <a:schemeClr val="lt1"/>
                </a:solidFill>
              </a:defRPr>
            </a:lvl3pPr>
            <a:lvl4pPr lvl="3" rtl="0" algn="ctr">
              <a:buNone/>
              <a:defRPr>
                <a:solidFill>
                  <a:schemeClr val="lt1"/>
                </a:solidFill>
              </a:defRPr>
            </a:lvl4pPr>
            <a:lvl5pPr lvl="4" rtl="0" algn="ctr">
              <a:buNone/>
              <a:defRPr>
                <a:solidFill>
                  <a:schemeClr val="lt1"/>
                </a:solidFill>
              </a:defRPr>
            </a:lvl5pPr>
            <a:lvl6pPr lvl="5" rtl="0" algn="ctr">
              <a:buNone/>
              <a:defRPr>
                <a:solidFill>
                  <a:schemeClr val="lt1"/>
                </a:solidFill>
              </a:defRPr>
            </a:lvl6pPr>
            <a:lvl7pPr lvl="6" rtl="0" algn="ctr">
              <a:buNone/>
              <a:defRPr>
                <a:solidFill>
                  <a:schemeClr val="lt1"/>
                </a:solidFill>
              </a:defRPr>
            </a:lvl7pPr>
            <a:lvl8pPr lvl="7" rtl="0" algn="ctr">
              <a:buNone/>
              <a:defRPr>
                <a:solidFill>
                  <a:schemeClr val="lt1"/>
                </a:solidFill>
              </a:defRPr>
            </a:lvl8pPr>
            <a:lvl9pPr lvl="8" rtl="0" algn="ctr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74" name="Google Shape;274;p25"/>
          <p:cNvCxnSpPr/>
          <p:nvPr/>
        </p:nvCxnSpPr>
        <p:spPr>
          <a:xfrm flipH="1" rot="10800000">
            <a:off x="347659" y="4749851"/>
            <a:ext cx="8448600" cy="33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4" name="Google Shape;3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39" name="Google Shape;39;p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41" name="Google Shape;41;p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" name="Google Shape;43;p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" name="Google Shape;4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4747387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2" type="subTitle"/>
          </p:nvPr>
        </p:nvSpPr>
        <p:spPr>
          <a:xfrm>
            <a:off x="726675" y="1872353"/>
            <a:ext cx="3698100" cy="27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b="0"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800"/>
            </a:lvl9pPr>
          </a:lstStyle>
          <a:p/>
        </p:txBody>
      </p:sp>
      <p:sp>
        <p:nvSpPr>
          <p:cNvPr id="47" name="Google Shape;47;p5"/>
          <p:cNvSpPr txBox="1"/>
          <p:nvPr>
            <p:ph idx="3" type="subTitle"/>
          </p:nvPr>
        </p:nvSpPr>
        <p:spPr>
          <a:xfrm>
            <a:off x="7266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4" type="subTitle"/>
          </p:nvPr>
        </p:nvSpPr>
        <p:spPr>
          <a:xfrm>
            <a:off x="4747375" y="1313225"/>
            <a:ext cx="3698100" cy="4224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57" name="Google Shape;5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1" name="Google Shape;61;p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63" name="Google Shape;63;p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5" name="Google Shape;65;p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66" name="Google Shape;66;p7"/>
          <p:cNvSpPr txBox="1"/>
          <p:nvPr>
            <p:ph type="title"/>
          </p:nvPr>
        </p:nvSpPr>
        <p:spPr>
          <a:xfrm>
            <a:off x="720000" y="445025"/>
            <a:ext cx="62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7"/>
          <p:cNvSpPr txBox="1"/>
          <p:nvPr>
            <p:ph idx="1" type="subTitle"/>
          </p:nvPr>
        </p:nvSpPr>
        <p:spPr>
          <a:xfrm>
            <a:off x="720000" y="1347250"/>
            <a:ext cx="7324500" cy="31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69825" y="2079259"/>
            <a:ext cx="7204500" cy="87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71" name="Google Shape;71;p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2" name="Google Shape;72;p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" name="Google Shape;73;p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74" name="Google Shape;74;p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>
                <a:solidFill>
                  <a:schemeClr val="dk2"/>
                </a:solidFill>
              </a:defRPr>
            </a:lvl1pPr>
            <a:lvl2pPr lvl="1" rtl="0" algn="ctr">
              <a:buNone/>
              <a:defRPr>
                <a:solidFill>
                  <a:schemeClr val="dk2"/>
                </a:solidFill>
              </a:defRPr>
            </a:lvl2pPr>
            <a:lvl3pPr lvl="2" rtl="0" algn="ctr">
              <a:buNone/>
              <a:defRPr>
                <a:solidFill>
                  <a:schemeClr val="dk2"/>
                </a:solidFill>
              </a:defRPr>
            </a:lvl3pPr>
            <a:lvl4pPr lvl="3" rtl="0" algn="ctr">
              <a:buNone/>
              <a:defRPr>
                <a:solidFill>
                  <a:schemeClr val="dk2"/>
                </a:solidFill>
              </a:defRPr>
            </a:lvl4pPr>
            <a:lvl5pPr lvl="4" rtl="0" algn="ctr">
              <a:buNone/>
              <a:defRPr>
                <a:solidFill>
                  <a:schemeClr val="dk2"/>
                </a:solidFill>
              </a:defRPr>
            </a:lvl5pPr>
            <a:lvl6pPr lvl="5" rtl="0" algn="ctr">
              <a:buNone/>
              <a:defRPr>
                <a:solidFill>
                  <a:schemeClr val="dk2"/>
                </a:solidFill>
              </a:defRPr>
            </a:lvl6pPr>
            <a:lvl7pPr lvl="6" rtl="0" algn="ctr">
              <a:buNone/>
              <a:defRPr>
                <a:solidFill>
                  <a:schemeClr val="dk2"/>
                </a:solidFill>
              </a:defRPr>
            </a:lvl7pPr>
            <a:lvl8pPr lvl="7" rtl="0" algn="ctr">
              <a:buNone/>
              <a:defRPr>
                <a:solidFill>
                  <a:schemeClr val="dk2"/>
                </a:solidFill>
              </a:defRPr>
            </a:lvl8pPr>
            <a:lvl9pPr lvl="8" rtl="0" algn="ctr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6" name="Google Shape;76;p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13225" y="4162975"/>
            <a:ext cx="7917300" cy="5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b="1" sz="30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6"/>
          <p:cNvSpPr txBox="1"/>
          <p:nvPr>
            <p:ph type="ctrTitle"/>
          </p:nvPr>
        </p:nvSpPr>
        <p:spPr>
          <a:xfrm>
            <a:off x="1770875" y="1532100"/>
            <a:ext cx="5925600" cy="20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700"/>
              <a:t>Grammar Correction</a:t>
            </a:r>
            <a:endParaRPr sz="5900">
              <a:solidFill>
                <a:schemeClr val="dk2"/>
              </a:solidFill>
            </a:endParaRPr>
          </a:p>
        </p:txBody>
      </p:sp>
      <p:cxnSp>
        <p:nvCxnSpPr>
          <p:cNvPr id="280" name="Google Shape;280;p26"/>
          <p:cNvCxnSpPr/>
          <p:nvPr/>
        </p:nvCxnSpPr>
        <p:spPr>
          <a:xfrm flipH="1" rot="10800000">
            <a:off x="1600600" y="2544888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281" name="Google Shape;281;p26"/>
          <p:cNvCxnSpPr/>
          <p:nvPr/>
        </p:nvCxnSpPr>
        <p:spPr>
          <a:xfrm flipH="1" rot="10800000">
            <a:off x="1600600" y="1348663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282" name="Google Shape;282;p26"/>
          <p:cNvSpPr/>
          <p:nvPr/>
        </p:nvSpPr>
        <p:spPr>
          <a:xfrm>
            <a:off x="2422825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6"/>
          <p:cNvSpPr/>
          <p:nvPr/>
        </p:nvSpPr>
        <p:spPr>
          <a:xfrm>
            <a:off x="6733600" y="1865525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</a:t>
            </a:r>
            <a:endParaRPr/>
          </a:p>
        </p:txBody>
      </p:sp>
      <p:sp>
        <p:nvSpPr>
          <p:cNvPr id="375" name="Google Shape;375;p35"/>
          <p:cNvSpPr txBox="1"/>
          <p:nvPr/>
        </p:nvSpPr>
        <p:spPr>
          <a:xfrm>
            <a:off x="656250" y="1335450"/>
            <a:ext cx="78315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Downloaded model after training for deployment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Input data taken as JSON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Data is formatted properly then input to model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Output is reformatted and returned as JSON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76" name="Google Shape;376;p35"/>
          <p:cNvSpPr txBox="1"/>
          <p:nvPr>
            <p:ph type="title"/>
          </p:nvPr>
        </p:nvSpPr>
        <p:spPr>
          <a:xfrm>
            <a:off x="720000" y="2982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Showcase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6"/>
          <p:cNvSpPr txBox="1"/>
          <p:nvPr>
            <p:ph type="title"/>
          </p:nvPr>
        </p:nvSpPr>
        <p:spPr>
          <a:xfrm>
            <a:off x="3532075" y="1854500"/>
            <a:ext cx="432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Comparison</a:t>
            </a:r>
            <a:endParaRPr/>
          </a:p>
        </p:txBody>
      </p:sp>
      <p:sp>
        <p:nvSpPr>
          <p:cNvPr id="382" name="Google Shape;382;p36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3" name="Google Shape;383;p36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4" name="Google Shape;384;p36"/>
          <p:cNvCxnSpPr/>
          <p:nvPr/>
        </p:nvCxnSpPr>
        <p:spPr>
          <a:xfrm flipH="1" rot="10800000">
            <a:off x="1600650" y="318599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85" name="Google Shape;385;p36"/>
          <p:cNvCxnSpPr/>
          <p:nvPr/>
        </p:nvCxnSpPr>
        <p:spPr>
          <a:xfrm flipH="1" rot="10800000">
            <a:off x="1661550" y="14827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86" name="Google Shape;386;p36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6"/>
          <p:cNvSpPr/>
          <p:nvPr/>
        </p:nvSpPr>
        <p:spPr>
          <a:xfrm>
            <a:off x="790415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BART vs. Khan et al. (2023)</a:t>
            </a:r>
            <a:endParaRPr/>
          </a:p>
        </p:txBody>
      </p:sp>
      <p:graphicFrame>
        <p:nvGraphicFramePr>
          <p:cNvPr id="393" name="Google Shape;393;p37"/>
          <p:cNvGraphicFramePr/>
          <p:nvPr/>
        </p:nvGraphicFramePr>
        <p:xfrm>
          <a:off x="952500" y="154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{7F2ECC6B-F0A0-445C-8CAD-F76E65D5AC1C}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Metric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Our BART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Khan et al. (T5)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96.4%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98.2%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Training Data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10K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500K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Epochs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Deployment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Flask API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Research-only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4" name="Google Shape;394;p37"/>
          <p:cNvSpPr txBox="1"/>
          <p:nvPr/>
        </p:nvSpPr>
        <p:spPr>
          <a:xfrm>
            <a:off x="889750" y="1486975"/>
            <a:ext cx="70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95" name="Google Shape;395;p37"/>
          <p:cNvSpPr txBox="1"/>
          <p:nvPr/>
        </p:nvSpPr>
        <p:spPr>
          <a:xfrm>
            <a:off x="962875" y="3839350"/>
            <a:ext cx="7239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Takeaway: Near-state-of-the-art performance with 10× less data.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3532075" y="1854500"/>
            <a:ext cx="432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Q&amp;A</a:t>
            </a:r>
            <a:endParaRPr/>
          </a:p>
        </p:txBody>
      </p:sp>
      <p:sp>
        <p:nvSpPr>
          <p:cNvPr id="401" name="Google Shape;401;p38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2" name="Google Shape;402;p3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03" name="Google Shape;403;p38"/>
          <p:cNvCxnSpPr/>
          <p:nvPr/>
        </p:nvCxnSpPr>
        <p:spPr>
          <a:xfrm flipH="1" rot="10800000">
            <a:off x="1600650" y="318599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04" name="Google Shape;404;p38"/>
          <p:cNvCxnSpPr/>
          <p:nvPr/>
        </p:nvCxnSpPr>
        <p:spPr>
          <a:xfrm flipH="1" rot="10800000">
            <a:off x="1661550" y="14827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05" name="Google Shape;405;p38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8"/>
          <p:cNvSpPr/>
          <p:nvPr/>
        </p:nvSpPr>
        <p:spPr>
          <a:xfrm>
            <a:off x="790415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9"/>
          <p:cNvSpPr txBox="1"/>
          <p:nvPr>
            <p:ph type="title"/>
          </p:nvPr>
        </p:nvSpPr>
        <p:spPr>
          <a:xfrm>
            <a:off x="720000" y="667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2" name="Google Shape;412;p39"/>
          <p:cNvSpPr txBox="1"/>
          <p:nvPr/>
        </p:nvSpPr>
        <p:spPr>
          <a:xfrm>
            <a:off x="656250" y="1557775"/>
            <a:ext cx="78315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BART outperforms T5 in accuracy and stability.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Our API makes grammar correction accessible.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Achieved SOTA-competitive results efficiently.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413" name="Google Shape;413;p39"/>
          <p:cNvSpPr txBox="1"/>
          <p:nvPr>
            <p:ph type="title"/>
          </p:nvPr>
        </p:nvSpPr>
        <p:spPr>
          <a:xfrm>
            <a:off x="720000" y="29822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 </a:t>
            </a:r>
            <a:r>
              <a:rPr lang="en" sz="2100"/>
              <a:t>Open floor for questions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289" name="Google Shape;289;p27"/>
          <p:cNvSpPr txBox="1"/>
          <p:nvPr>
            <p:ph idx="5" type="title"/>
          </p:nvPr>
        </p:nvSpPr>
        <p:spPr>
          <a:xfrm>
            <a:off x="713225" y="1141288"/>
            <a:ext cx="6561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0" name="Google Shape;290;p27"/>
          <p:cNvSpPr txBox="1"/>
          <p:nvPr>
            <p:ph idx="6" type="title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1" name="Google Shape;291;p27"/>
          <p:cNvSpPr txBox="1"/>
          <p:nvPr>
            <p:ph idx="7" type="title"/>
          </p:nvPr>
        </p:nvSpPr>
        <p:spPr>
          <a:xfrm>
            <a:off x="713225" y="2994063"/>
            <a:ext cx="656100" cy="4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2" name="Google Shape;292;p27"/>
          <p:cNvSpPr txBox="1"/>
          <p:nvPr>
            <p:ph idx="8" type="title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3" name="Google Shape;293;p27"/>
          <p:cNvSpPr txBox="1"/>
          <p:nvPr>
            <p:ph idx="15" type="title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4" name="Google Shape;294;p27"/>
          <p:cNvSpPr txBox="1"/>
          <p:nvPr>
            <p:ph idx="16" type="subTitle"/>
          </p:nvPr>
        </p:nvSpPr>
        <p:spPr>
          <a:xfrm>
            <a:off x="713225" y="1594575"/>
            <a:ext cx="2423100" cy="10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</a:t>
            </a:r>
            <a:r>
              <a:rPr lang="en"/>
              <a:t>Statement</a:t>
            </a:r>
            <a:endParaRPr/>
          </a:p>
        </p:txBody>
      </p:sp>
      <p:sp>
        <p:nvSpPr>
          <p:cNvPr id="295" name="Google Shape;295;p27"/>
          <p:cNvSpPr txBox="1"/>
          <p:nvPr>
            <p:ph idx="17" type="subTitle"/>
          </p:nvPr>
        </p:nvSpPr>
        <p:spPr>
          <a:xfrm>
            <a:off x="713225" y="3447112"/>
            <a:ext cx="2423100" cy="9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&amp; Comparison</a:t>
            </a:r>
            <a:endParaRPr/>
          </a:p>
        </p:txBody>
      </p:sp>
      <p:sp>
        <p:nvSpPr>
          <p:cNvPr id="296" name="Google Shape;296;p27"/>
          <p:cNvSpPr txBox="1"/>
          <p:nvPr>
            <p:ph idx="18" type="subTitle"/>
          </p:nvPr>
        </p:nvSpPr>
        <p:spPr>
          <a:xfrm>
            <a:off x="3359125" y="3447125"/>
            <a:ext cx="2423100" cy="9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Q&amp;A</a:t>
            </a:r>
            <a:endParaRPr/>
          </a:p>
        </p:txBody>
      </p:sp>
      <p:sp>
        <p:nvSpPr>
          <p:cNvPr id="297" name="Google Shape;297;p27"/>
          <p:cNvSpPr txBox="1"/>
          <p:nvPr>
            <p:ph idx="19" type="subTitle"/>
          </p:nvPr>
        </p:nvSpPr>
        <p:spPr>
          <a:xfrm>
            <a:off x="3359125" y="1594575"/>
            <a:ext cx="2423100" cy="10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roposed solution</a:t>
            </a:r>
            <a:endParaRPr/>
          </a:p>
        </p:txBody>
      </p:sp>
      <p:sp>
        <p:nvSpPr>
          <p:cNvPr id="298" name="Google Shape;298;p27"/>
          <p:cNvSpPr txBox="1"/>
          <p:nvPr>
            <p:ph idx="21" type="subTitle"/>
          </p:nvPr>
        </p:nvSpPr>
        <p:spPr>
          <a:xfrm>
            <a:off x="5997650" y="1594575"/>
            <a:ext cx="2423100" cy="103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299" name="Google Shape;299;p27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8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05" name="Google Shape;305;p28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6" name="Google Shape;306;p28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7" name="Google Shape;307;p28"/>
          <p:cNvCxnSpPr/>
          <p:nvPr/>
        </p:nvCxnSpPr>
        <p:spPr>
          <a:xfrm flipH="1" rot="10800000">
            <a:off x="1600650" y="318599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08" name="Google Shape;308;p28"/>
          <p:cNvCxnSpPr/>
          <p:nvPr/>
        </p:nvCxnSpPr>
        <p:spPr>
          <a:xfrm flipH="1" rot="10800000">
            <a:off x="1661550" y="14827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09" name="Google Shape;309;p28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8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316" name="Google Shape;316;p29"/>
          <p:cNvSpPr txBox="1"/>
          <p:nvPr>
            <p:ph idx="3" type="subTitle"/>
          </p:nvPr>
        </p:nvSpPr>
        <p:spPr>
          <a:xfrm>
            <a:off x="720000" y="4045725"/>
            <a:ext cx="7704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 an accurate yet efficient grammar correction system using transformers.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9"/>
          <p:cNvSpPr txBox="1"/>
          <p:nvPr>
            <p:ph idx="5" type="subTitle"/>
          </p:nvPr>
        </p:nvSpPr>
        <p:spPr>
          <a:xfrm>
            <a:off x="720025" y="1378550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Issues</a:t>
            </a:r>
            <a:endParaRPr/>
          </a:p>
        </p:txBody>
      </p:sp>
      <p:sp>
        <p:nvSpPr>
          <p:cNvPr id="318" name="Google Shape;318;p29"/>
          <p:cNvSpPr txBox="1"/>
          <p:nvPr>
            <p:ph idx="6" type="subTitle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Goal</a:t>
            </a:r>
            <a:endParaRPr/>
          </a:p>
        </p:txBody>
      </p:sp>
      <p:sp>
        <p:nvSpPr>
          <p:cNvPr id="319" name="Google Shape;319;p29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29"/>
          <p:cNvSpPr txBox="1"/>
          <p:nvPr>
            <p:ph idx="3" type="subTitle"/>
          </p:nvPr>
        </p:nvSpPr>
        <p:spPr>
          <a:xfrm>
            <a:off x="720025" y="2011125"/>
            <a:ext cx="7704000" cy="12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Grammatical errors degrade communication quality in emails, documents, and apps.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Rule-based systems fail to handle complex or contextual errors.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State-of-the-art models (like Khan et al.’s T5 ensemble) require heavy computation.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"/>
          <p:cNvSpPr txBox="1"/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326" name="Google Shape;326;p30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27" name="Google Shape;327;p30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28" name="Google Shape;328;p30"/>
          <p:cNvCxnSpPr/>
          <p:nvPr/>
        </p:nvCxnSpPr>
        <p:spPr>
          <a:xfrm flipH="1" rot="10800000">
            <a:off x="1600650" y="318599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29" name="Google Shape;329;p30"/>
          <p:cNvCxnSpPr/>
          <p:nvPr/>
        </p:nvCxnSpPr>
        <p:spPr>
          <a:xfrm flipH="1" rot="10800000">
            <a:off x="1661550" y="14827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30" name="Google Shape;330;p30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0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solution</a:t>
            </a:r>
            <a:endParaRPr/>
          </a:p>
        </p:txBody>
      </p:sp>
      <p:sp>
        <p:nvSpPr>
          <p:cNvPr id="337" name="Google Shape;337;p31"/>
          <p:cNvSpPr txBox="1"/>
          <p:nvPr>
            <p:ph idx="3" type="subTitle"/>
          </p:nvPr>
        </p:nvSpPr>
        <p:spPr>
          <a:xfrm>
            <a:off x="720000" y="3588525"/>
            <a:ext cx="77040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96.4% accuracy vs. T5’s 66.3%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Stable training (no NaN issues)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Natural-sounding outputs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1"/>
          <p:cNvSpPr txBox="1"/>
          <p:nvPr>
            <p:ph idx="5" type="subTitle"/>
          </p:nvPr>
        </p:nvSpPr>
        <p:spPr>
          <a:xfrm>
            <a:off x="720000" y="1198800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339" name="Google Shape;339;p31"/>
          <p:cNvSpPr txBox="1"/>
          <p:nvPr>
            <p:ph idx="6" type="subTitle"/>
          </p:nvPr>
        </p:nvSpPr>
        <p:spPr>
          <a:xfrm>
            <a:off x="720025" y="3089625"/>
            <a:ext cx="7704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BART?</a:t>
            </a:r>
            <a:endParaRPr/>
          </a:p>
        </p:txBody>
      </p:sp>
      <p:sp>
        <p:nvSpPr>
          <p:cNvPr id="340" name="Google Shape;340;p31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31"/>
          <p:cNvSpPr txBox="1"/>
          <p:nvPr>
            <p:ph idx="3" type="subTitle"/>
          </p:nvPr>
        </p:nvSpPr>
        <p:spPr>
          <a:xfrm>
            <a:off x="720000" y="1744800"/>
            <a:ext cx="7704000" cy="1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Model Selection: Compared T5 (text-to-text) vs. BART (denoising).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Efficient Fine-Tuning: Achieved 96.4% accuracy with only 10K samples and 1 epoch.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Deployment: Flask API for real-time corrections.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2"/>
          <p:cNvSpPr txBox="1"/>
          <p:nvPr>
            <p:ph type="title"/>
          </p:nvPr>
        </p:nvSpPr>
        <p:spPr>
          <a:xfrm>
            <a:off x="3532075" y="1854500"/>
            <a:ext cx="4324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347" name="Google Shape;347;p32"/>
          <p:cNvSpPr txBox="1"/>
          <p:nvPr>
            <p:ph idx="2" type="title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48" name="Google Shape;348;p32"/>
          <p:cNvSpPr txBox="1"/>
          <p:nvPr>
            <p:ph idx="12" type="sldNum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49" name="Google Shape;349;p32"/>
          <p:cNvCxnSpPr/>
          <p:nvPr/>
        </p:nvCxnSpPr>
        <p:spPr>
          <a:xfrm flipH="1" rot="10800000">
            <a:off x="1600650" y="318599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350" name="Google Shape;350;p32"/>
          <p:cNvCxnSpPr/>
          <p:nvPr/>
        </p:nvCxnSpPr>
        <p:spPr>
          <a:xfrm flipH="1" rot="10800000">
            <a:off x="1661550" y="1482741"/>
            <a:ext cx="5942700" cy="6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351" name="Google Shape;351;p32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2"/>
          <p:cNvSpPr/>
          <p:nvPr/>
        </p:nvSpPr>
        <p:spPr>
          <a:xfrm>
            <a:off x="7904150" y="2217963"/>
            <a:ext cx="239400" cy="239400"/>
          </a:xfrm>
          <a:prstGeom prst="star4">
            <a:avLst>
              <a:gd fmla="val 15727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pic>
        <p:nvPicPr>
          <p:cNvPr id="358" name="Google Shape;3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660" y="1350425"/>
            <a:ext cx="2269125" cy="320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3" title="WhatsApp Image 2025-05-11 at 05.27.13_ee459588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3510" y="1705700"/>
            <a:ext cx="3132639" cy="228525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3"/>
          <p:cNvSpPr txBox="1"/>
          <p:nvPr/>
        </p:nvSpPr>
        <p:spPr>
          <a:xfrm>
            <a:off x="1762763" y="953925"/>
            <a:ext cx="666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BART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61" name="Google Shape;361;p33"/>
          <p:cNvSpPr txBox="1"/>
          <p:nvPr/>
        </p:nvSpPr>
        <p:spPr>
          <a:xfrm>
            <a:off x="6566363" y="953925"/>
            <a:ext cx="666900" cy="3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BERT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Flow</a:t>
            </a:r>
            <a:endParaRPr/>
          </a:p>
        </p:txBody>
      </p:sp>
      <p:sp>
        <p:nvSpPr>
          <p:cNvPr id="367" name="Google Shape;367;p34"/>
          <p:cNvSpPr txBox="1"/>
          <p:nvPr/>
        </p:nvSpPr>
        <p:spPr>
          <a:xfrm>
            <a:off x="592500" y="1295025"/>
            <a:ext cx="7831500" cy="1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AutoNum type="arabicPeriod"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Input: User sends text via API (e.g., "She go to school").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AutoNum type="arabicPeriod"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Preprocessing: Prefix added ("fix grammar: She go to school").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AutoNum type="arabicPeriod"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Inference: BART generates correction ("She goes to school.").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AutoNum type="arabicPeriod"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Output: JSON response returned.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368" name="Google Shape;368;p34"/>
          <p:cNvSpPr txBox="1"/>
          <p:nvPr>
            <p:ph type="title"/>
          </p:nvPr>
        </p:nvSpPr>
        <p:spPr>
          <a:xfrm>
            <a:off x="796200" y="2959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</a:t>
            </a:r>
            <a:endParaRPr/>
          </a:p>
        </p:txBody>
      </p:sp>
      <p:sp>
        <p:nvSpPr>
          <p:cNvPr id="369" name="Google Shape;369;p34"/>
          <p:cNvSpPr txBox="1"/>
          <p:nvPr/>
        </p:nvSpPr>
        <p:spPr>
          <a:xfrm>
            <a:off x="682550" y="3900275"/>
            <a:ext cx="77040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User → Flask API → BART Model → Corrected Text</a:t>
            </a:r>
            <a:endParaRPr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