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16256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2857500"/>
            <a:ext cx="6731000" cy="1219200"/>
          </a:xfrm>
          <a:prstGeom prst="rect">
            <a:avLst/>
          </a:prstGeom>
          <a:noFill/>
        </p:spPr>
        <p:txBody>
          <a:bodyPr wrap="square" lIns="0" rIns="0" tIns="0" bIns="0">
            <a:spAutoFit/>
          </a:bodyPr>
          <a:lstStyle/>
          <a:p>
            <a:pPr algn="l">
              <a:defRPr b="1" i="0" sz="4000">
                <a:solidFill>
                  <a:srgbClr val="FFFFFF"/>
                </a:solidFill>
                <a:latin typeface="Instrument"/>
              </a:defRPr>
            </a:pPr>
            <a:r>
              <a:rPr b="1" i="0" sz="4000">
                <a:solidFill>
                  <a:srgbClr val="FFFFFF"/>
                </a:solidFill>
                <a:latin typeface="Instrument"/>
              </a:rPr>
              <a:t>Journey into the Particle World</a:t>
            </a:r>
          </a:p>
        </p:txBody>
      </p:sp>
      <p:sp>
        <p:nvSpPr>
          <p:cNvPr id="3" name="TextBox 2"/>
          <p:cNvSpPr txBox="1"/>
          <p:nvPr/>
        </p:nvSpPr>
        <p:spPr>
          <a:xfrm>
            <a:off x="1016000" y="4381500"/>
            <a:ext cx="6731000" cy="1905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Uncover the mesmerizing world of particles! Explore the fundamental building blocks of matter, their constant motion, and how they dictate the states of matter. Dive into diffusion, phase transitions, and gas pressure, unveiling the secrets of our physical world.</a:t>
            </a:r>
          </a:p>
        </p:txBody>
      </p:sp>
      <p:pic>
        <p:nvPicPr>
          <p:cNvPr id="4" name="Picture 3" descr="05372dbf-b7cc-4e16-9ec0-100993035730.png"/>
          <p:cNvPicPr>
            <a:picLocks noChangeAspect="1"/>
          </p:cNvPicPr>
          <p:nvPr/>
        </p:nvPicPr>
        <p:blipFill>
          <a:blip r:embed="rId2"/>
          <a:stretch>
            <a:fillRect/>
          </a:stretch>
        </p:blipFill>
        <p:spPr>
          <a:xfrm>
            <a:off x="8534400" y="1219200"/>
            <a:ext cx="6705600" cy="6705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3492500"/>
            <a:ext cx="7035800" cy="609600"/>
          </a:xfrm>
          <a:prstGeom prst="rect">
            <a:avLst/>
          </a:prstGeom>
          <a:noFill/>
        </p:spPr>
        <p:txBody>
          <a:bodyPr wrap="square" lIns="0" rIns="0" tIns="0" bIns="0">
            <a:spAutoFit/>
          </a:bodyPr>
          <a:lstStyle/>
          <a:p>
            <a:pPr algn="l">
              <a:defRPr b="1" i="0" sz="4000">
                <a:solidFill>
                  <a:srgbClr val="FFFFFF"/>
                </a:solidFill>
                <a:latin typeface="Instrument"/>
              </a:defRPr>
            </a:pPr>
            <a:r>
              <a:rPr b="1" i="0" sz="4000">
                <a:solidFill>
                  <a:srgbClr val="FFFFFF"/>
                </a:solidFill>
                <a:latin typeface="Instrument"/>
              </a:rPr>
              <a:t>Diffusion: Mixing of Particles</a:t>
            </a:r>
          </a:p>
        </p:txBody>
      </p:sp>
      <p:sp>
        <p:nvSpPr>
          <p:cNvPr id="3" name="TextBox 2"/>
          <p:cNvSpPr txBox="1"/>
          <p:nvPr/>
        </p:nvSpPr>
        <p:spPr>
          <a:xfrm>
            <a:off x="1016000" y="4508500"/>
            <a:ext cx="7035800" cy="1143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Diffusion is the net movement of particles from an area of high concentration to an area of low concentration. This process is crucial for various natural phenomena.</a:t>
            </a:r>
          </a:p>
        </p:txBody>
      </p:sp>
      <p:sp>
        <p:nvSpPr>
          <p:cNvPr id="4" name="Rounded Rectangle 3"/>
          <p:cNvSpPr/>
          <p:nvPr/>
        </p:nvSpPr>
        <p:spPr>
          <a:xfrm>
            <a:off x="8229600" y="1828800"/>
            <a:ext cx="7010400" cy="2590800"/>
          </a:xfrm>
          <a:prstGeom prst="roundRect">
            <a:avLst>
              <a:gd name="adj" fmla="val 3921"/>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TextBox 4"/>
          <p:cNvSpPr txBox="1"/>
          <p:nvPr/>
        </p:nvSpPr>
        <p:spPr>
          <a:xfrm>
            <a:off x="8534400" y="2133600"/>
            <a:ext cx="546100" cy="1778000"/>
          </a:xfrm>
          <a:prstGeom prst="rect">
            <a:avLst/>
          </a:prstGeom>
          <a:noFill/>
        </p:spPr>
        <p:txBody>
          <a:bodyPr wrap="square" lIns="0" rIns="0" tIns="0" bIns="0">
            <a:spAutoFit/>
          </a:bodyPr>
          <a:lstStyle/>
          <a:p>
            <a:pPr algn="l">
              <a:defRPr b="1" i="0" sz="3200">
                <a:solidFill>
                  <a:srgbClr val="5E8CF0"/>
                </a:solidFill>
                <a:latin typeface="Instrument"/>
              </a:defRPr>
            </a:pPr>
            <a:r>
              <a:rPr b="1" i="0" sz="3200">
                <a:solidFill>
                  <a:srgbClr val="5E8CF0"/>
                </a:solidFill>
                <a:latin typeface="Instrument"/>
              </a:rPr>
              <a:t>01</a:t>
            </a:r>
          </a:p>
        </p:txBody>
      </p:sp>
      <p:sp>
        <p:nvSpPr>
          <p:cNvPr id="6" name="TextBox 5"/>
          <p:cNvSpPr txBox="1"/>
          <p:nvPr/>
        </p:nvSpPr>
        <p:spPr>
          <a:xfrm>
            <a:off x="9359900" y="2133600"/>
            <a:ext cx="56007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Random Movement</a:t>
            </a:r>
          </a:p>
        </p:txBody>
      </p:sp>
      <p:sp>
        <p:nvSpPr>
          <p:cNvPr id="7" name="TextBox 6"/>
          <p:cNvSpPr txBox="1"/>
          <p:nvPr/>
        </p:nvSpPr>
        <p:spPr>
          <a:xfrm>
            <a:off x="9359900" y="2590800"/>
            <a:ext cx="56007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Particles move randomly until evenly distributed, driven by concentration gradients. Diffusion is faster in gases because the particles possess greater kinetic energy.</a:t>
            </a:r>
          </a:p>
        </p:txBody>
      </p:sp>
      <p:sp>
        <p:nvSpPr>
          <p:cNvPr id="8" name="Rounded Rectangle 7"/>
          <p:cNvSpPr/>
          <p:nvPr/>
        </p:nvSpPr>
        <p:spPr>
          <a:xfrm>
            <a:off x="8229600" y="4724400"/>
            <a:ext cx="7010400" cy="2590800"/>
          </a:xfrm>
          <a:prstGeom prst="roundRect">
            <a:avLst>
              <a:gd name="adj" fmla="val 3921"/>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TextBox 8"/>
          <p:cNvSpPr txBox="1"/>
          <p:nvPr/>
        </p:nvSpPr>
        <p:spPr>
          <a:xfrm>
            <a:off x="8534400" y="5029200"/>
            <a:ext cx="622300" cy="1778000"/>
          </a:xfrm>
          <a:prstGeom prst="rect">
            <a:avLst/>
          </a:prstGeom>
          <a:noFill/>
        </p:spPr>
        <p:txBody>
          <a:bodyPr wrap="square" lIns="0" rIns="0" tIns="0" bIns="0">
            <a:spAutoFit/>
          </a:bodyPr>
          <a:lstStyle/>
          <a:p>
            <a:pPr algn="l">
              <a:defRPr b="1" i="0" sz="3200">
                <a:solidFill>
                  <a:srgbClr val="5E8CF0"/>
                </a:solidFill>
                <a:latin typeface="Instrument"/>
              </a:defRPr>
            </a:pPr>
            <a:r>
              <a:rPr b="1" i="0" sz="3200">
                <a:solidFill>
                  <a:srgbClr val="5E8CF0"/>
                </a:solidFill>
                <a:latin typeface="Instrument"/>
              </a:rPr>
              <a:t>02</a:t>
            </a:r>
          </a:p>
        </p:txBody>
      </p:sp>
      <p:sp>
        <p:nvSpPr>
          <p:cNvPr id="10" name="TextBox 9"/>
          <p:cNvSpPr txBox="1"/>
          <p:nvPr/>
        </p:nvSpPr>
        <p:spPr>
          <a:xfrm>
            <a:off x="9436100" y="5029200"/>
            <a:ext cx="55245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Even Distribution</a:t>
            </a:r>
          </a:p>
        </p:txBody>
      </p:sp>
      <p:sp>
        <p:nvSpPr>
          <p:cNvPr id="11" name="TextBox 10"/>
          <p:cNvSpPr txBox="1"/>
          <p:nvPr/>
        </p:nvSpPr>
        <p:spPr>
          <a:xfrm>
            <a:off x="9436100" y="5486400"/>
            <a:ext cx="55245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Movement continues until the particles are evenly distributed throughout the available space, achieving equilibrium. Examples include perfume spreading in a room.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1130300"/>
            <a:ext cx="14249400" cy="609600"/>
          </a:xfrm>
          <a:prstGeom prst="rect">
            <a:avLst/>
          </a:prstGeom>
          <a:noFill/>
        </p:spPr>
        <p:txBody>
          <a:bodyPr wrap="square" lIns="0" rIns="0" tIns="0" bIns="0">
            <a:spAutoFit/>
          </a:bodyPr>
          <a:lstStyle/>
          <a:p>
            <a:pPr algn="ctr">
              <a:defRPr b="1" i="0" sz="4000">
                <a:solidFill>
                  <a:srgbClr val="FFFFFF"/>
                </a:solidFill>
                <a:latin typeface="Instrument"/>
              </a:defRPr>
            </a:pPr>
            <a:r>
              <a:rPr b="1" i="0" sz="4000">
                <a:solidFill>
                  <a:srgbClr val="FFFFFF"/>
                </a:solidFill>
                <a:latin typeface="Instrument"/>
              </a:rPr>
              <a:t>Types of Particles</a:t>
            </a:r>
          </a:p>
        </p:txBody>
      </p:sp>
      <p:sp>
        <p:nvSpPr>
          <p:cNvPr id="3" name="Rounded Rectangle 2"/>
          <p:cNvSpPr/>
          <p:nvPr/>
        </p:nvSpPr>
        <p:spPr>
          <a:xfrm>
            <a:off x="1016000" y="2552700"/>
            <a:ext cx="4533900" cy="5461000"/>
          </a:xfrm>
          <a:prstGeom prst="roundRect">
            <a:avLst>
              <a:gd name="adj" fmla="val 224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4" name="Picture 3" descr="7223f136-55e2-4213-bdf0-24430147d1d4.png"/>
          <p:cNvPicPr>
            <a:picLocks noChangeAspect="1"/>
          </p:cNvPicPr>
          <p:nvPr/>
        </p:nvPicPr>
        <p:blipFill>
          <a:blip r:embed="rId2"/>
          <a:stretch>
            <a:fillRect/>
          </a:stretch>
        </p:blipFill>
        <p:spPr>
          <a:xfrm>
            <a:off x="1016000" y="2552700"/>
            <a:ext cx="4533900" cy="2438400"/>
          </a:xfrm>
          <a:prstGeom prst="rect">
            <a:avLst/>
          </a:prstGeom>
        </p:spPr>
      </p:pic>
      <p:sp>
        <p:nvSpPr>
          <p:cNvPr id="5" name="TextBox 4"/>
          <p:cNvSpPr txBox="1"/>
          <p:nvPr/>
        </p:nvSpPr>
        <p:spPr>
          <a:xfrm>
            <a:off x="1320800" y="5295900"/>
            <a:ext cx="39497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Atoms</a:t>
            </a:r>
          </a:p>
        </p:txBody>
      </p:sp>
      <p:sp>
        <p:nvSpPr>
          <p:cNvPr id="6" name="TextBox 5"/>
          <p:cNvSpPr txBox="1"/>
          <p:nvPr/>
        </p:nvSpPr>
        <p:spPr>
          <a:xfrm>
            <a:off x="1320800" y="5803900"/>
            <a:ext cx="3949700" cy="1905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Atoms are fundamental building blocks, the smallest particles of an element. Argon (Ar) is an example of a substance made of single, individual atoms.</a:t>
            </a:r>
          </a:p>
        </p:txBody>
      </p:sp>
      <p:sp>
        <p:nvSpPr>
          <p:cNvPr id="7" name="Rounded Rectangle 6"/>
          <p:cNvSpPr/>
          <p:nvPr/>
        </p:nvSpPr>
        <p:spPr>
          <a:xfrm>
            <a:off x="5854700" y="2552700"/>
            <a:ext cx="4533900" cy="5461000"/>
          </a:xfrm>
          <a:prstGeom prst="roundRect">
            <a:avLst>
              <a:gd name="adj" fmla="val 224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8" name="Picture 7" descr="7223f136-55e2-4213-bdf0-24430147d1d4.png"/>
          <p:cNvPicPr>
            <a:picLocks noChangeAspect="1"/>
          </p:cNvPicPr>
          <p:nvPr/>
        </p:nvPicPr>
        <p:blipFill>
          <a:blip r:embed="rId2"/>
          <a:stretch>
            <a:fillRect/>
          </a:stretch>
        </p:blipFill>
        <p:spPr>
          <a:xfrm>
            <a:off x="5854700" y="2552700"/>
            <a:ext cx="4533900" cy="2438400"/>
          </a:xfrm>
          <a:prstGeom prst="rect">
            <a:avLst/>
          </a:prstGeom>
        </p:spPr>
      </p:pic>
      <p:sp>
        <p:nvSpPr>
          <p:cNvPr id="9" name="TextBox 8"/>
          <p:cNvSpPr txBox="1"/>
          <p:nvPr/>
        </p:nvSpPr>
        <p:spPr>
          <a:xfrm>
            <a:off x="6159500" y="5295900"/>
            <a:ext cx="39497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Molecules</a:t>
            </a:r>
          </a:p>
        </p:txBody>
      </p:sp>
      <p:sp>
        <p:nvSpPr>
          <p:cNvPr id="10" name="TextBox 9"/>
          <p:cNvSpPr txBox="1"/>
          <p:nvPr/>
        </p:nvSpPr>
        <p:spPr>
          <a:xfrm>
            <a:off x="6159500" y="5803900"/>
            <a:ext cx="3949700" cy="1905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Molecules form when two or more atoms join together by chemical bonds. Oxygen gas (O2) and Water (H2O) are examples of molecules.</a:t>
            </a:r>
          </a:p>
        </p:txBody>
      </p:sp>
      <p:sp>
        <p:nvSpPr>
          <p:cNvPr id="11" name="Rounded Rectangle 10"/>
          <p:cNvSpPr/>
          <p:nvPr/>
        </p:nvSpPr>
        <p:spPr>
          <a:xfrm>
            <a:off x="10706100" y="2552700"/>
            <a:ext cx="4533900" cy="5461000"/>
          </a:xfrm>
          <a:prstGeom prst="roundRect">
            <a:avLst>
              <a:gd name="adj" fmla="val 224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2" name="Picture 11" descr="7223f136-55e2-4213-bdf0-24430147d1d4.png"/>
          <p:cNvPicPr>
            <a:picLocks noChangeAspect="1"/>
          </p:cNvPicPr>
          <p:nvPr/>
        </p:nvPicPr>
        <p:blipFill>
          <a:blip r:embed="rId2"/>
          <a:stretch>
            <a:fillRect/>
          </a:stretch>
        </p:blipFill>
        <p:spPr>
          <a:xfrm>
            <a:off x="10706100" y="2552700"/>
            <a:ext cx="4533900" cy="2438400"/>
          </a:xfrm>
          <a:prstGeom prst="rect">
            <a:avLst/>
          </a:prstGeom>
        </p:spPr>
      </p:pic>
      <p:sp>
        <p:nvSpPr>
          <p:cNvPr id="13" name="TextBox 12"/>
          <p:cNvSpPr txBox="1"/>
          <p:nvPr/>
        </p:nvSpPr>
        <p:spPr>
          <a:xfrm>
            <a:off x="11010900" y="5295900"/>
            <a:ext cx="39497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Ions</a:t>
            </a:r>
          </a:p>
        </p:txBody>
      </p:sp>
      <p:sp>
        <p:nvSpPr>
          <p:cNvPr id="14" name="TextBox 13"/>
          <p:cNvSpPr txBox="1"/>
          <p:nvPr/>
        </p:nvSpPr>
        <p:spPr>
          <a:xfrm>
            <a:off x="11010900" y="5803900"/>
            <a:ext cx="3949700" cy="1905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Ions are atoms or groups of atoms that have an electrical charge. These can be cations (positive charge) or anions (negative charge).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3543300"/>
            <a:ext cx="6731000" cy="609600"/>
          </a:xfrm>
          <a:prstGeom prst="rect">
            <a:avLst/>
          </a:prstGeom>
          <a:noFill/>
        </p:spPr>
        <p:txBody>
          <a:bodyPr wrap="square" lIns="0" rIns="0" tIns="0" bIns="0">
            <a:spAutoFit/>
          </a:bodyPr>
          <a:lstStyle/>
          <a:p>
            <a:pPr algn="l">
              <a:defRPr b="1" i="0" sz="4000">
                <a:solidFill>
                  <a:srgbClr val="FFFFFF"/>
                </a:solidFill>
                <a:latin typeface="Instrument"/>
              </a:defRPr>
            </a:pPr>
            <a:r>
              <a:rPr b="1" i="0" sz="4000">
                <a:solidFill>
                  <a:srgbClr val="FFFFFF"/>
                </a:solidFill>
                <a:latin typeface="Instrument"/>
              </a:rPr>
              <a:t>States of Matter: Solids</a:t>
            </a:r>
          </a:p>
        </p:txBody>
      </p:sp>
      <p:sp>
        <p:nvSpPr>
          <p:cNvPr id="3" name="TextBox 2"/>
          <p:cNvSpPr txBox="1"/>
          <p:nvPr/>
        </p:nvSpPr>
        <p:spPr>
          <a:xfrm>
            <a:off x="1016000" y="4457700"/>
            <a:ext cx="6731000" cy="1143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Solids are characterized by their definite shape and volume. Particles are tightly packed in a fixed arrangement, vibrating but not moving freely.</a:t>
            </a:r>
          </a:p>
        </p:txBody>
      </p:sp>
      <p:sp>
        <p:nvSpPr>
          <p:cNvPr id="4" name="Rounded Rectangle 3"/>
          <p:cNvSpPr/>
          <p:nvPr/>
        </p:nvSpPr>
        <p:spPr>
          <a:xfrm>
            <a:off x="8534400" y="1092200"/>
            <a:ext cx="6705600" cy="3276600"/>
          </a:xfrm>
          <a:prstGeom prst="roundRect">
            <a:avLst>
              <a:gd name="adj" fmla="val 310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Oval 4"/>
          <p:cNvSpPr/>
          <p:nvPr/>
        </p:nvSpPr>
        <p:spPr>
          <a:xfrm>
            <a:off x="8839200" y="13970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6" name="Picture 5" descr="6a8ef5e9-e76d-485e-baca-3bfc5113038d.png"/>
          <p:cNvPicPr>
            <a:picLocks noChangeAspect="1"/>
          </p:cNvPicPr>
          <p:nvPr/>
        </p:nvPicPr>
        <p:blipFill>
          <a:blip r:embed="rId2"/>
          <a:stretch>
            <a:fillRect/>
          </a:stretch>
        </p:blipFill>
        <p:spPr>
          <a:xfrm>
            <a:off x="9042400" y="1600200"/>
            <a:ext cx="406400" cy="406400"/>
          </a:xfrm>
          <a:prstGeom prst="rect">
            <a:avLst/>
          </a:prstGeom>
        </p:spPr>
      </p:pic>
      <p:sp>
        <p:nvSpPr>
          <p:cNvPr id="7" name="TextBox 6"/>
          <p:cNvSpPr txBox="1"/>
          <p:nvPr/>
        </p:nvSpPr>
        <p:spPr>
          <a:xfrm>
            <a:off x="8839200" y="2362200"/>
            <a:ext cx="61214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Fixed Arrangement</a:t>
            </a:r>
          </a:p>
        </p:txBody>
      </p:sp>
      <p:sp>
        <p:nvSpPr>
          <p:cNvPr id="8" name="TextBox 7"/>
          <p:cNvSpPr txBox="1"/>
          <p:nvPr/>
        </p:nvSpPr>
        <p:spPr>
          <a:xfrm>
            <a:off x="8839200" y="2921000"/>
            <a:ext cx="6121400" cy="1143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Particles are tightly packed together in a fixed arrangement. They vibrate but cannot move around freely, giving solids their rigidity.</a:t>
            </a:r>
          </a:p>
        </p:txBody>
      </p:sp>
      <p:sp>
        <p:nvSpPr>
          <p:cNvPr id="9" name="Rounded Rectangle 8"/>
          <p:cNvSpPr/>
          <p:nvPr/>
        </p:nvSpPr>
        <p:spPr>
          <a:xfrm>
            <a:off x="8534400" y="4775200"/>
            <a:ext cx="6705600" cy="3276600"/>
          </a:xfrm>
          <a:prstGeom prst="roundRect">
            <a:avLst>
              <a:gd name="adj" fmla="val 310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0" name="Oval 9"/>
          <p:cNvSpPr/>
          <p:nvPr/>
        </p:nvSpPr>
        <p:spPr>
          <a:xfrm>
            <a:off x="8839200" y="50800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1" name="Picture 10" descr="9925d65c-ee84-45c4-a515-df54d1dcf70e.png"/>
          <p:cNvPicPr>
            <a:picLocks noChangeAspect="1"/>
          </p:cNvPicPr>
          <p:nvPr/>
        </p:nvPicPr>
        <p:blipFill>
          <a:blip r:embed="rId3"/>
          <a:stretch>
            <a:fillRect/>
          </a:stretch>
        </p:blipFill>
        <p:spPr>
          <a:xfrm>
            <a:off x="9042400" y="5283200"/>
            <a:ext cx="406400" cy="406400"/>
          </a:xfrm>
          <a:prstGeom prst="rect">
            <a:avLst/>
          </a:prstGeom>
        </p:spPr>
      </p:pic>
      <p:sp>
        <p:nvSpPr>
          <p:cNvPr id="12" name="TextBox 11"/>
          <p:cNvSpPr txBox="1"/>
          <p:nvPr/>
        </p:nvSpPr>
        <p:spPr>
          <a:xfrm>
            <a:off x="8839200" y="6045200"/>
            <a:ext cx="61214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Incompressible</a:t>
            </a:r>
          </a:p>
        </p:txBody>
      </p:sp>
      <p:sp>
        <p:nvSpPr>
          <p:cNvPr id="13" name="TextBox 12"/>
          <p:cNvSpPr txBox="1"/>
          <p:nvPr/>
        </p:nvSpPr>
        <p:spPr>
          <a:xfrm>
            <a:off x="8839200" y="6604000"/>
            <a:ext cx="6121400" cy="1143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Due to the close proximity of particles, solids are generally incompressible, resisting changes in volume when pressure is applied.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1689100"/>
            <a:ext cx="14249400" cy="609600"/>
          </a:xfrm>
          <a:prstGeom prst="rect">
            <a:avLst/>
          </a:prstGeom>
          <a:noFill/>
        </p:spPr>
        <p:txBody>
          <a:bodyPr wrap="square" lIns="0" rIns="0" tIns="0" bIns="0">
            <a:spAutoFit/>
          </a:bodyPr>
          <a:lstStyle/>
          <a:p>
            <a:pPr algn="ctr">
              <a:defRPr b="1" i="0" sz="4000">
                <a:solidFill>
                  <a:srgbClr val="FFFFFF"/>
                </a:solidFill>
                <a:latin typeface="Instrument"/>
              </a:defRPr>
            </a:pPr>
            <a:r>
              <a:rPr b="1" i="0" sz="4000">
                <a:solidFill>
                  <a:srgbClr val="FFFFFF"/>
                </a:solidFill>
                <a:latin typeface="Instrument"/>
              </a:rPr>
              <a:t>States of Matter: Liquids</a:t>
            </a:r>
          </a:p>
        </p:txBody>
      </p:sp>
      <p:sp>
        <p:nvSpPr>
          <p:cNvPr id="3" name="Rounded Rectangle 2"/>
          <p:cNvSpPr/>
          <p:nvPr/>
        </p:nvSpPr>
        <p:spPr>
          <a:xfrm>
            <a:off x="1016000" y="3314700"/>
            <a:ext cx="4470400" cy="4140200"/>
          </a:xfrm>
          <a:prstGeom prst="roundRect">
            <a:avLst>
              <a:gd name="adj" fmla="val 2453"/>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Oval 3"/>
          <p:cNvSpPr/>
          <p:nvPr/>
        </p:nvSpPr>
        <p:spPr>
          <a:xfrm>
            <a:off x="1320800" y="36195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5" name="Picture 4" descr="dcc0cd0c-90d2-4ef6-8f40-338dd7fafa35.png"/>
          <p:cNvPicPr>
            <a:picLocks noChangeAspect="1"/>
          </p:cNvPicPr>
          <p:nvPr/>
        </p:nvPicPr>
        <p:blipFill>
          <a:blip r:embed="rId2"/>
          <a:stretch>
            <a:fillRect/>
          </a:stretch>
        </p:blipFill>
        <p:spPr>
          <a:xfrm>
            <a:off x="1524000" y="3822700"/>
            <a:ext cx="406400" cy="406400"/>
          </a:xfrm>
          <a:prstGeom prst="rect">
            <a:avLst/>
          </a:prstGeom>
        </p:spPr>
      </p:pic>
      <p:sp>
        <p:nvSpPr>
          <p:cNvPr id="6" name="TextBox 5"/>
          <p:cNvSpPr txBox="1"/>
          <p:nvPr/>
        </p:nvSpPr>
        <p:spPr>
          <a:xfrm>
            <a:off x="1320800" y="4635500"/>
            <a:ext cx="3886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Definite Volume</a:t>
            </a:r>
          </a:p>
        </p:txBody>
      </p:sp>
      <p:sp>
        <p:nvSpPr>
          <p:cNvPr id="7" name="TextBox 6"/>
          <p:cNvSpPr txBox="1"/>
          <p:nvPr/>
        </p:nvSpPr>
        <p:spPr>
          <a:xfrm>
            <a:off x="1320800" y="5245100"/>
            <a:ext cx="38862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Liquids have a definite volume but no definite shape, taking the shape of their container while maintaining a constant volume.</a:t>
            </a:r>
          </a:p>
        </p:txBody>
      </p:sp>
      <p:sp>
        <p:nvSpPr>
          <p:cNvPr id="8" name="Rounded Rectangle 7"/>
          <p:cNvSpPr/>
          <p:nvPr/>
        </p:nvSpPr>
        <p:spPr>
          <a:xfrm>
            <a:off x="5892800" y="3314700"/>
            <a:ext cx="4470400" cy="4140200"/>
          </a:xfrm>
          <a:prstGeom prst="roundRect">
            <a:avLst>
              <a:gd name="adj" fmla="val 2453"/>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Oval 8"/>
          <p:cNvSpPr/>
          <p:nvPr/>
        </p:nvSpPr>
        <p:spPr>
          <a:xfrm>
            <a:off x="6197600" y="36195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0" name="Picture 9" descr="f5b85da7-6fca-4f6f-8682-99f40c7a3fe8.png"/>
          <p:cNvPicPr>
            <a:picLocks noChangeAspect="1"/>
          </p:cNvPicPr>
          <p:nvPr/>
        </p:nvPicPr>
        <p:blipFill>
          <a:blip r:embed="rId3"/>
          <a:stretch>
            <a:fillRect/>
          </a:stretch>
        </p:blipFill>
        <p:spPr>
          <a:xfrm>
            <a:off x="6400800" y="3822700"/>
            <a:ext cx="406400" cy="406400"/>
          </a:xfrm>
          <a:prstGeom prst="rect">
            <a:avLst/>
          </a:prstGeom>
        </p:spPr>
      </p:pic>
      <p:sp>
        <p:nvSpPr>
          <p:cNvPr id="11" name="TextBox 10"/>
          <p:cNvSpPr txBox="1"/>
          <p:nvPr/>
        </p:nvSpPr>
        <p:spPr>
          <a:xfrm>
            <a:off x="6197600" y="4635500"/>
            <a:ext cx="3886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Mobile Particles</a:t>
            </a:r>
          </a:p>
        </p:txBody>
      </p:sp>
      <p:sp>
        <p:nvSpPr>
          <p:cNvPr id="12" name="TextBox 11"/>
          <p:cNvSpPr txBox="1"/>
          <p:nvPr/>
        </p:nvSpPr>
        <p:spPr>
          <a:xfrm>
            <a:off x="6197600" y="5245100"/>
            <a:ext cx="38862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Particles in liquids are close together but not locked in fixed positions, allowing them to move past each other and flow easily.</a:t>
            </a:r>
          </a:p>
        </p:txBody>
      </p:sp>
      <p:sp>
        <p:nvSpPr>
          <p:cNvPr id="13" name="Rounded Rectangle 12"/>
          <p:cNvSpPr/>
          <p:nvPr/>
        </p:nvSpPr>
        <p:spPr>
          <a:xfrm>
            <a:off x="10769600" y="3314700"/>
            <a:ext cx="4470400" cy="4140200"/>
          </a:xfrm>
          <a:prstGeom prst="roundRect">
            <a:avLst>
              <a:gd name="adj" fmla="val 2453"/>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4" name="Oval 13"/>
          <p:cNvSpPr/>
          <p:nvPr/>
        </p:nvSpPr>
        <p:spPr>
          <a:xfrm>
            <a:off x="11074400" y="36195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5" name="Picture 14" descr="66a00488-e9ea-4813-914f-1d7891628c01.png"/>
          <p:cNvPicPr>
            <a:picLocks noChangeAspect="1"/>
          </p:cNvPicPr>
          <p:nvPr/>
        </p:nvPicPr>
        <p:blipFill>
          <a:blip r:embed="rId4"/>
          <a:stretch>
            <a:fillRect/>
          </a:stretch>
        </p:blipFill>
        <p:spPr>
          <a:xfrm>
            <a:off x="11277600" y="3822700"/>
            <a:ext cx="406400" cy="406400"/>
          </a:xfrm>
          <a:prstGeom prst="rect">
            <a:avLst/>
          </a:prstGeom>
        </p:spPr>
      </p:pic>
      <p:sp>
        <p:nvSpPr>
          <p:cNvPr id="16" name="TextBox 15"/>
          <p:cNvSpPr txBox="1"/>
          <p:nvPr/>
        </p:nvSpPr>
        <p:spPr>
          <a:xfrm>
            <a:off x="11074400" y="4635500"/>
            <a:ext cx="3886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Incompressible</a:t>
            </a:r>
          </a:p>
        </p:txBody>
      </p:sp>
      <p:sp>
        <p:nvSpPr>
          <p:cNvPr id="17" name="TextBox 16"/>
          <p:cNvSpPr txBox="1"/>
          <p:nvPr/>
        </p:nvSpPr>
        <p:spPr>
          <a:xfrm>
            <a:off x="11074400" y="5245100"/>
            <a:ext cx="3886200" cy="1905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Liquids are relatively incompressible due to the close proximity of particles, resisting significant volume changes under pressure.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1841500"/>
            <a:ext cx="14249400" cy="609600"/>
          </a:xfrm>
          <a:prstGeom prst="rect">
            <a:avLst/>
          </a:prstGeom>
          <a:noFill/>
        </p:spPr>
        <p:txBody>
          <a:bodyPr wrap="square" lIns="0" rIns="0" tIns="0" bIns="0">
            <a:spAutoFit/>
          </a:bodyPr>
          <a:lstStyle/>
          <a:p>
            <a:pPr algn="ctr">
              <a:defRPr b="1" i="0" sz="4000">
                <a:solidFill>
                  <a:srgbClr val="FFFFFF"/>
                </a:solidFill>
                <a:latin typeface="Instrument"/>
              </a:defRPr>
            </a:pPr>
            <a:r>
              <a:rPr b="1" i="0" sz="4000">
                <a:solidFill>
                  <a:srgbClr val="FFFFFF"/>
                </a:solidFill>
                <a:latin typeface="Instrument"/>
              </a:rPr>
              <a:t>States of Matter: Gases</a:t>
            </a:r>
          </a:p>
        </p:txBody>
      </p:sp>
      <p:sp>
        <p:nvSpPr>
          <p:cNvPr id="3" name="Rounded Rectangle 2"/>
          <p:cNvSpPr/>
          <p:nvPr/>
        </p:nvSpPr>
        <p:spPr>
          <a:xfrm>
            <a:off x="1016000" y="3467100"/>
            <a:ext cx="4470400" cy="3835400"/>
          </a:xfrm>
          <a:prstGeom prst="roundRect">
            <a:avLst>
              <a:gd name="adj" fmla="val 2649"/>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TextBox 3"/>
          <p:cNvSpPr txBox="1"/>
          <p:nvPr/>
        </p:nvSpPr>
        <p:spPr>
          <a:xfrm>
            <a:off x="1320800" y="3771900"/>
            <a:ext cx="3886200" cy="508000"/>
          </a:xfrm>
          <a:prstGeom prst="rect">
            <a:avLst/>
          </a:prstGeom>
          <a:noFill/>
        </p:spPr>
        <p:txBody>
          <a:bodyPr wrap="square" lIns="0" rIns="0" tIns="0" bIns="0">
            <a:spAutoFit/>
          </a:bodyPr>
          <a:lstStyle/>
          <a:p>
            <a:pPr algn="l">
              <a:defRPr b="1" i="0" sz="3200">
                <a:solidFill>
                  <a:srgbClr val="5E8CF0"/>
                </a:solidFill>
                <a:latin typeface="Instrument"/>
              </a:defRPr>
            </a:pPr>
            <a:r>
              <a:rPr b="1" i="0" sz="3200">
                <a:solidFill>
                  <a:srgbClr val="5E8CF0"/>
                </a:solidFill>
                <a:latin typeface="Instrument"/>
              </a:rPr>
              <a:t>01</a:t>
            </a:r>
          </a:p>
        </p:txBody>
      </p:sp>
      <p:sp>
        <p:nvSpPr>
          <p:cNvPr id="5" name="TextBox 4"/>
          <p:cNvSpPr txBox="1"/>
          <p:nvPr/>
        </p:nvSpPr>
        <p:spPr>
          <a:xfrm>
            <a:off x="1320800" y="4483100"/>
            <a:ext cx="3886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No Definite Shape</a:t>
            </a:r>
          </a:p>
        </p:txBody>
      </p:sp>
      <p:sp>
        <p:nvSpPr>
          <p:cNvPr id="6" name="TextBox 5"/>
          <p:cNvSpPr txBox="1"/>
          <p:nvPr/>
        </p:nvSpPr>
        <p:spPr>
          <a:xfrm>
            <a:off x="1320800" y="5092700"/>
            <a:ext cx="38862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Gases have no definite shape or volume, expanding to fill their container. Gas particles move randomly and rapidly.</a:t>
            </a:r>
          </a:p>
        </p:txBody>
      </p:sp>
      <p:sp>
        <p:nvSpPr>
          <p:cNvPr id="7" name="Rounded Rectangle 6"/>
          <p:cNvSpPr/>
          <p:nvPr/>
        </p:nvSpPr>
        <p:spPr>
          <a:xfrm>
            <a:off x="5892800" y="3467100"/>
            <a:ext cx="4470400" cy="3835400"/>
          </a:xfrm>
          <a:prstGeom prst="roundRect">
            <a:avLst>
              <a:gd name="adj" fmla="val 2649"/>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8" name="TextBox 7"/>
          <p:cNvSpPr txBox="1"/>
          <p:nvPr/>
        </p:nvSpPr>
        <p:spPr>
          <a:xfrm>
            <a:off x="6197600" y="3771900"/>
            <a:ext cx="3886200" cy="508000"/>
          </a:xfrm>
          <a:prstGeom prst="rect">
            <a:avLst/>
          </a:prstGeom>
          <a:noFill/>
        </p:spPr>
        <p:txBody>
          <a:bodyPr wrap="square" lIns="0" rIns="0" tIns="0" bIns="0">
            <a:spAutoFit/>
          </a:bodyPr>
          <a:lstStyle/>
          <a:p>
            <a:pPr algn="l">
              <a:defRPr b="1" i="0" sz="3200">
                <a:solidFill>
                  <a:srgbClr val="5E8CF0"/>
                </a:solidFill>
                <a:latin typeface="Instrument"/>
              </a:defRPr>
            </a:pPr>
            <a:r>
              <a:rPr b="1" i="0" sz="3200">
                <a:solidFill>
                  <a:srgbClr val="5E8CF0"/>
                </a:solidFill>
                <a:latin typeface="Instrument"/>
              </a:rPr>
              <a:t>02</a:t>
            </a:r>
          </a:p>
        </p:txBody>
      </p:sp>
      <p:sp>
        <p:nvSpPr>
          <p:cNvPr id="9" name="TextBox 8"/>
          <p:cNvSpPr txBox="1"/>
          <p:nvPr/>
        </p:nvSpPr>
        <p:spPr>
          <a:xfrm>
            <a:off x="6197600" y="4483100"/>
            <a:ext cx="3886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Easily Compressed</a:t>
            </a:r>
          </a:p>
        </p:txBody>
      </p:sp>
      <p:sp>
        <p:nvSpPr>
          <p:cNvPr id="10" name="TextBox 9"/>
          <p:cNvSpPr txBox="1"/>
          <p:nvPr/>
        </p:nvSpPr>
        <p:spPr>
          <a:xfrm>
            <a:off x="6197600" y="5092700"/>
            <a:ext cx="38862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Gases are easily compressed because the particles are far apart. Decreasing volume increases frequency of collisions.</a:t>
            </a:r>
          </a:p>
        </p:txBody>
      </p:sp>
      <p:sp>
        <p:nvSpPr>
          <p:cNvPr id="11" name="Rounded Rectangle 10"/>
          <p:cNvSpPr/>
          <p:nvPr/>
        </p:nvSpPr>
        <p:spPr>
          <a:xfrm>
            <a:off x="10769600" y="3467100"/>
            <a:ext cx="4470400" cy="3835400"/>
          </a:xfrm>
          <a:prstGeom prst="roundRect">
            <a:avLst>
              <a:gd name="adj" fmla="val 2649"/>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2" name="TextBox 11"/>
          <p:cNvSpPr txBox="1"/>
          <p:nvPr/>
        </p:nvSpPr>
        <p:spPr>
          <a:xfrm>
            <a:off x="11074400" y="3771900"/>
            <a:ext cx="3886200" cy="508000"/>
          </a:xfrm>
          <a:prstGeom prst="rect">
            <a:avLst/>
          </a:prstGeom>
          <a:noFill/>
        </p:spPr>
        <p:txBody>
          <a:bodyPr wrap="square" lIns="0" rIns="0" tIns="0" bIns="0">
            <a:spAutoFit/>
          </a:bodyPr>
          <a:lstStyle/>
          <a:p>
            <a:pPr algn="l">
              <a:defRPr b="1" i="0" sz="3200">
                <a:solidFill>
                  <a:srgbClr val="5E8CF0"/>
                </a:solidFill>
                <a:latin typeface="Instrument"/>
              </a:defRPr>
            </a:pPr>
            <a:r>
              <a:rPr b="1" i="0" sz="3200">
                <a:solidFill>
                  <a:srgbClr val="5E8CF0"/>
                </a:solidFill>
                <a:latin typeface="Instrument"/>
              </a:rPr>
              <a:t>03</a:t>
            </a:r>
          </a:p>
        </p:txBody>
      </p:sp>
      <p:sp>
        <p:nvSpPr>
          <p:cNvPr id="13" name="TextBox 12"/>
          <p:cNvSpPr txBox="1"/>
          <p:nvPr/>
        </p:nvSpPr>
        <p:spPr>
          <a:xfrm>
            <a:off x="11074400" y="4483100"/>
            <a:ext cx="3886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Rapid Movement</a:t>
            </a:r>
          </a:p>
        </p:txBody>
      </p:sp>
      <p:sp>
        <p:nvSpPr>
          <p:cNvPr id="14" name="TextBox 13"/>
          <p:cNvSpPr txBox="1"/>
          <p:nvPr/>
        </p:nvSpPr>
        <p:spPr>
          <a:xfrm>
            <a:off x="11074400" y="5092700"/>
            <a:ext cx="3886200" cy="1905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Particles in gases are far apart and move randomly and rapidly. Gases fill their container completely with this rapid movement.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1016000"/>
            <a:ext cx="14249400" cy="609600"/>
          </a:xfrm>
          <a:prstGeom prst="rect">
            <a:avLst/>
          </a:prstGeom>
          <a:noFill/>
        </p:spPr>
        <p:txBody>
          <a:bodyPr wrap="square" lIns="0" rIns="0" tIns="0" bIns="0">
            <a:spAutoFit/>
          </a:bodyPr>
          <a:lstStyle/>
          <a:p>
            <a:pPr algn="ctr">
              <a:defRPr b="1" i="0" sz="4000">
                <a:solidFill>
                  <a:srgbClr val="FFFFFF"/>
                </a:solidFill>
                <a:latin typeface="Instrument"/>
              </a:defRPr>
            </a:pPr>
            <a:r>
              <a:rPr b="1" i="0" sz="4000">
                <a:solidFill>
                  <a:srgbClr val="FFFFFF"/>
                </a:solidFill>
                <a:latin typeface="Instrument"/>
              </a:rPr>
              <a:t>Changes of State</a:t>
            </a:r>
          </a:p>
        </p:txBody>
      </p:sp>
      <p:sp>
        <p:nvSpPr>
          <p:cNvPr id="3" name="Rounded Rectangle 2"/>
          <p:cNvSpPr/>
          <p:nvPr/>
        </p:nvSpPr>
        <p:spPr>
          <a:xfrm>
            <a:off x="1016000" y="2641600"/>
            <a:ext cx="6908800" cy="2540000"/>
          </a:xfrm>
          <a:prstGeom prst="roundRect">
            <a:avLst>
              <a:gd name="adj" fmla="val 400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Oval 3"/>
          <p:cNvSpPr/>
          <p:nvPr/>
        </p:nvSpPr>
        <p:spPr>
          <a:xfrm>
            <a:off x="1320800" y="29464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5" name="Picture 4" descr="52801196-bba4-4a02-9d77-6d0f4fe983d5.png"/>
          <p:cNvPicPr>
            <a:picLocks noChangeAspect="1"/>
          </p:cNvPicPr>
          <p:nvPr/>
        </p:nvPicPr>
        <p:blipFill>
          <a:blip r:embed="rId2"/>
          <a:stretch>
            <a:fillRect/>
          </a:stretch>
        </p:blipFill>
        <p:spPr>
          <a:xfrm>
            <a:off x="1524000" y="3149600"/>
            <a:ext cx="406400" cy="406400"/>
          </a:xfrm>
          <a:prstGeom prst="rect">
            <a:avLst/>
          </a:prstGeom>
        </p:spPr>
      </p:pic>
      <p:sp>
        <p:nvSpPr>
          <p:cNvPr id="6" name="TextBox 5"/>
          <p:cNvSpPr txBox="1"/>
          <p:nvPr/>
        </p:nvSpPr>
        <p:spPr>
          <a:xfrm>
            <a:off x="2235200" y="2946400"/>
            <a:ext cx="5410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Melting</a:t>
            </a:r>
          </a:p>
        </p:txBody>
      </p:sp>
      <p:sp>
        <p:nvSpPr>
          <p:cNvPr id="7" name="TextBox 6"/>
          <p:cNvSpPr txBox="1"/>
          <p:nvPr/>
        </p:nvSpPr>
        <p:spPr>
          <a:xfrm>
            <a:off x="2235200" y="3352800"/>
            <a:ext cx="5410200" cy="1143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Melting is the transformation of a solid into a liquid. This phase transition requires heat to overcome intermolecular forces.</a:t>
            </a:r>
          </a:p>
        </p:txBody>
      </p:sp>
      <p:sp>
        <p:nvSpPr>
          <p:cNvPr id="8" name="Rounded Rectangle 7"/>
          <p:cNvSpPr/>
          <p:nvPr/>
        </p:nvSpPr>
        <p:spPr>
          <a:xfrm>
            <a:off x="8331200" y="2641600"/>
            <a:ext cx="6908800" cy="2540000"/>
          </a:xfrm>
          <a:prstGeom prst="roundRect">
            <a:avLst>
              <a:gd name="adj" fmla="val 400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Oval 8"/>
          <p:cNvSpPr/>
          <p:nvPr/>
        </p:nvSpPr>
        <p:spPr>
          <a:xfrm>
            <a:off x="8636000" y="29464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0" name="Picture 9" descr="aee931b9-fb4e-4b72-9666-34e5312c2610.png"/>
          <p:cNvPicPr>
            <a:picLocks noChangeAspect="1"/>
          </p:cNvPicPr>
          <p:nvPr/>
        </p:nvPicPr>
        <p:blipFill>
          <a:blip r:embed="rId3"/>
          <a:stretch>
            <a:fillRect/>
          </a:stretch>
        </p:blipFill>
        <p:spPr>
          <a:xfrm>
            <a:off x="8839200" y="3149600"/>
            <a:ext cx="406400" cy="406400"/>
          </a:xfrm>
          <a:prstGeom prst="rect">
            <a:avLst/>
          </a:prstGeom>
        </p:spPr>
      </p:pic>
      <p:sp>
        <p:nvSpPr>
          <p:cNvPr id="11" name="TextBox 10"/>
          <p:cNvSpPr txBox="1"/>
          <p:nvPr/>
        </p:nvSpPr>
        <p:spPr>
          <a:xfrm>
            <a:off x="9550400" y="2946400"/>
            <a:ext cx="5410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Freezing</a:t>
            </a:r>
          </a:p>
        </p:txBody>
      </p:sp>
      <p:sp>
        <p:nvSpPr>
          <p:cNvPr id="12" name="TextBox 11"/>
          <p:cNvSpPr txBox="1"/>
          <p:nvPr/>
        </p:nvSpPr>
        <p:spPr>
          <a:xfrm>
            <a:off x="9550400" y="3352800"/>
            <a:ext cx="54102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Freezing is the transformation of a liquid into a solid. This change occurs when the temperature decreases enough to restrict particle motion.</a:t>
            </a:r>
          </a:p>
        </p:txBody>
      </p:sp>
      <p:sp>
        <p:nvSpPr>
          <p:cNvPr id="13" name="Rounded Rectangle 12"/>
          <p:cNvSpPr/>
          <p:nvPr/>
        </p:nvSpPr>
        <p:spPr>
          <a:xfrm>
            <a:off x="1016000" y="5588000"/>
            <a:ext cx="6908800" cy="2540000"/>
          </a:xfrm>
          <a:prstGeom prst="roundRect">
            <a:avLst>
              <a:gd name="adj" fmla="val 400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4" name="Oval 13"/>
          <p:cNvSpPr/>
          <p:nvPr/>
        </p:nvSpPr>
        <p:spPr>
          <a:xfrm>
            <a:off x="1320800" y="58928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5" name="Picture 14" descr="d0c17cc1-a2ac-40c0-9dd5-d78106f95756.png"/>
          <p:cNvPicPr>
            <a:picLocks noChangeAspect="1"/>
          </p:cNvPicPr>
          <p:nvPr/>
        </p:nvPicPr>
        <p:blipFill>
          <a:blip r:embed="rId4"/>
          <a:stretch>
            <a:fillRect/>
          </a:stretch>
        </p:blipFill>
        <p:spPr>
          <a:xfrm>
            <a:off x="1524000" y="6096000"/>
            <a:ext cx="406400" cy="406400"/>
          </a:xfrm>
          <a:prstGeom prst="rect">
            <a:avLst/>
          </a:prstGeom>
        </p:spPr>
      </p:pic>
      <p:sp>
        <p:nvSpPr>
          <p:cNvPr id="16" name="TextBox 15"/>
          <p:cNvSpPr txBox="1"/>
          <p:nvPr/>
        </p:nvSpPr>
        <p:spPr>
          <a:xfrm>
            <a:off x="2235200" y="5892800"/>
            <a:ext cx="5410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Boiling/Evaporation</a:t>
            </a:r>
          </a:p>
        </p:txBody>
      </p:sp>
      <p:sp>
        <p:nvSpPr>
          <p:cNvPr id="17" name="TextBox 16"/>
          <p:cNvSpPr txBox="1"/>
          <p:nvPr/>
        </p:nvSpPr>
        <p:spPr>
          <a:xfrm>
            <a:off x="2235200" y="6299200"/>
            <a:ext cx="54102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Boiling/Evaporation is the transformation of a liquid into a gas. Boiling occurs at a specific temperature, while evaporation happens at any temperature.</a:t>
            </a:r>
          </a:p>
        </p:txBody>
      </p:sp>
      <p:sp>
        <p:nvSpPr>
          <p:cNvPr id="18" name="Rounded Rectangle 17"/>
          <p:cNvSpPr/>
          <p:nvPr/>
        </p:nvSpPr>
        <p:spPr>
          <a:xfrm>
            <a:off x="8331200" y="5588000"/>
            <a:ext cx="6908800" cy="2540000"/>
          </a:xfrm>
          <a:prstGeom prst="roundRect">
            <a:avLst>
              <a:gd name="adj" fmla="val 400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9" name="Oval 18"/>
          <p:cNvSpPr/>
          <p:nvPr/>
        </p:nvSpPr>
        <p:spPr>
          <a:xfrm>
            <a:off x="8636000" y="58928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20" name="Picture 19" descr="57bea84a-2f84-433e-9c02-013a6157a4a2.png"/>
          <p:cNvPicPr>
            <a:picLocks noChangeAspect="1"/>
          </p:cNvPicPr>
          <p:nvPr/>
        </p:nvPicPr>
        <p:blipFill>
          <a:blip r:embed="rId5"/>
          <a:stretch>
            <a:fillRect/>
          </a:stretch>
        </p:blipFill>
        <p:spPr>
          <a:xfrm>
            <a:off x="8839200" y="6096000"/>
            <a:ext cx="406400" cy="406400"/>
          </a:xfrm>
          <a:prstGeom prst="rect">
            <a:avLst/>
          </a:prstGeom>
        </p:spPr>
      </p:pic>
      <p:sp>
        <p:nvSpPr>
          <p:cNvPr id="21" name="TextBox 20"/>
          <p:cNvSpPr txBox="1"/>
          <p:nvPr/>
        </p:nvSpPr>
        <p:spPr>
          <a:xfrm>
            <a:off x="9550400" y="5892800"/>
            <a:ext cx="5410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Condensation</a:t>
            </a:r>
          </a:p>
        </p:txBody>
      </p:sp>
      <p:sp>
        <p:nvSpPr>
          <p:cNvPr id="22" name="TextBox 21"/>
          <p:cNvSpPr txBox="1"/>
          <p:nvPr/>
        </p:nvSpPr>
        <p:spPr>
          <a:xfrm>
            <a:off x="9550400" y="6299200"/>
            <a:ext cx="54102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Condensation is the transformation of a gas into a liquid. This occurs when the gas is cooled, reducing the kinetic energy of particles.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4318000" y="1473200"/>
            <a:ext cx="7632700" cy="609600"/>
          </a:xfrm>
          <a:prstGeom prst="rect">
            <a:avLst/>
          </a:prstGeom>
          <a:noFill/>
        </p:spPr>
        <p:txBody>
          <a:bodyPr wrap="square" lIns="0" rIns="0" tIns="0" bIns="0">
            <a:spAutoFit/>
          </a:bodyPr>
          <a:lstStyle/>
          <a:p>
            <a:pPr algn="l">
              <a:defRPr b="1" i="0" sz="4000">
                <a:solidFill>
                  <a:srgbClr val="FFFFFF"/>
                </a:solidFill>
                <a:latin typeface="Instrument"/>
              </a:defRPr>
            </a:pPr>
            <a:r>
              <a:rPr b="1" i="0" sz="4000">
                <a:solidFill>
                  <a:srgbClr val="FFFFFF"/>
                </a:solidFill>
                <a:latin typeface="Instrument"/>
              </a:rPr>
              <a:t>A Closer Look at Gases: Pressure</a:t>
            </a:r>
          </a:p>
        </p:txBody>
      </p:sp>
      <p:pic>
        <p:nvPicPr>
          <p:cNvPr id="3" name="Picture 2" descr="6aa30a36-dc57-4274-9bae-7a1b5af8baa2.png"/>
          <p:cNvPicPr>
            <a:picLocks noChangeAspect="1"/>
          </p:cNvPicPr>
          <p:nvPr/>
        </p:nvPicPr>
        <p:blipFill>
          <a:blip r:embed="rId2"/>
          <a:stretch>
            <a:fillRect/>
          </a:stretch>
        </p:blipFill>
        <p:spPr>
          <a:xfrm>
            <a:off x="1016000" y="2590800"/>
            <a:ext cx="14224000" cy="3810000"/>
          </a:xfrm>
          <a:prstGeom prst="rect">
            <a:avLst/>
          </a:prstGeom>
        </p:spPr>
      </p:pic>
      <p:sp>
        <p:nvSpPr>
          <p:cNvPr id="4" name="TextBox 3"/>
          <p:cNvSpPr txBox="1"/>
          <p:nvPr/>
        </p:nvSpPr>
        <p:spPr>
          <a:xfrm>
            <a:off x="1016000" y="6908800"/>
            <a:ext cx="14249400" cy="762000"/>
          </a:xfrm>
          <a:prstGeom prst="rect">
            <a:avLst/>
          </a:prstGeom>
          <a:noFill/>
        </p:spPr>
        <p:txBody>
          <a:bodyPr wrap="square" lIns="0" rIns="0" tIns="0" bIns="0">
            <a:spAutoFit/>
          </a:bodyPr>
          <a:lstStyle/>
          <a:p>
            <a:pPr algn="ctr">
              <a:defRPr b="0" i="0" sz="2000">
                <a:solidFill>
                  <a:srgbClr val="E6E6E6"/>
                </a:solidFill>
                <a:latin typeface="Instrument"/>
              </a:defRPr>
            </a:pPr>
            <a:r>
              <a:rPr b="0" i="0" sz="2000">
                <a:solidFill>
                  <a:srgbClr val="E6E6E6"/>
                </a:solidFill>
                <a:latin typeface="Instrument"/>
              </a:rPr>
              <a:t>Gas pressure results from gas particles colliding with container walls. More collisions mean higher pressure. Temperature increase raises particle kinetic energy. Pressure is measured in Pascals (Pa) or atmospheres (atm).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