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2857500"/>
            <a:ext cx="6731000" cy="1219200"/>
          </a:xfrm>
          <a:prstGeom prst="rect">
            <a:avLst/>
          </a:prstGeom>
          <a:noFill/>
        </p:spPr>
        <p:txBody>
          <a:bodyPr wrap="square" lIns="0" rIns="0" tIns="0" bIns="0">
            <a:spAutoFit/>
          </a:bodyPr>
          <a:lstStyle/>
          <a:p>
            <a:pPr algn="l">
              <a:defRPr b="1" i="0" sz="4000">
                <a:solidFill>
                  <a:srgbClr val="484237"/>
                </a:solidFill>
                <a:latin typeface="Fraunces"/>
              </a:defRPr>
            </a:pPr>
            <a:r>
              <a:rPr b="1" i="0" sz="4000">
                <a:solidFill>
                  <a:srgbClr val="484237"/>
                </a:solidFill>
                <a:latin typeface="Fraunces"/>
              </a:rPr>
              <a:t>Everything is Made of Particles</a:t>
            </a:r>
          </a:p>
        </p:txBody>
      </p:sp>
      <p:sp>
        <p:nvSpPr>
          <p:cNvPr id="3" name="TextBox 2"/>
          <p:cNvSpPr txBox="1"/>
          <p:nvPr/>
        </p:nvSpPr>
        <p:spPr>
          <a:xfrm>
            <a:off x="1016000" y="4381500"/>
            <a:ext cx="6731000" cy="1905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Everything is made of tiny, moving particles, even solids! In solids, particles are close and vibrate. In liquids and gases, they move more freely, causing diffusion. This movement is key to understanding matter.</a:t>
            </a:r>
          </a:p>
        </p:txBody>
      </p:sp>
      <p:pic>
        <p:nvPicPr>
          <p:cNvPr id="4" name="Picture 3" descr="78565717-fd24-4b10-8666-c4c4682eeb0d.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3683000"/>
            <a:ext cx="7035800" cy="609600"/>
          </a:xfrm>
          <a:prstGeom prst="rect">
            <a:avLst/>
          </a:prstGeom>
          <a:noFill/>
        </p:spPr>
        <p:txBody>
          <a:bodyPr wrap="square" lIns="0" rIns="0" tIns="0" bIns="0">
            <a:spAutoFit/>
          </a:bodyPr>
          <a:lstStyle/>
          <a:p>
            <a:pPr algn="l">
              <a:defRPr b="1" i="0" sz="4000">
                <a:solidFill>
                  <a:srgbClr val="484237"/>
                </a:solidFill>
                <a:latin typeface="Fraunces"/>
              </a:defRPr>
            </a:pPr>
            <a:r>
              <a:rPr b="1" i="0" sz="4000">
                <a:solidFill>
                  <a:srgbClr val="484237"/>
                </a:solidFill>
                <a:latin typeface="Fraunces"/>
              </a:rPr>
              <a:t>Diffusion: Mixing of Particles</a:t>
            </a:r>
          </a:p>
        </p:txBody>
      </p:sp>
      <p:sp>
        <p:nvSpPr>
          <p:cNvPr id="3" name="TextBox 2"/>
          <p:cNvSpPr txBox="1"/>
          <p:nvPr/>
        </p:nvSpPr>
        <p:spPr>
          <a:xfrm>
            <a:off x="1016000" y="4699000"/>
            <a:ext cx="7035800" cy="762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Diffusion is the mixing of particles from high to low concentration areas until evenly spread.</a:t>
            </a:r>
          </a:p>
        </p:txBody>
      </p:sp>
      <p:sp>
        <p:nvSpPr>
          <p:cNvPr id="4" name="Rounded Rectangle 3"/>
          <p:cNvSpPr/>
          <p:nvPr/>
        </p:nvSpPr>
        <p:spPr>
          <a:xfrm>
            <a:off x="8229600" y="2209800"/>
            <a:ext cx="7010400" cy="2209800"/>
          </a:xfrm>
          <a:prstGeom prst="roundRect">
            <a:avLst>
              <a:gd name="adj" fmla="val 459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2514600"/>
            <a:ext cx="571500" cy="1397000"/>
          </a:xfrm>
          <a:prstGeom prst="rect">
            <a:avLst/>
          </a:prstGeom>
          <a:noFill/>
        </p:spPr>
        <p:txBody>
          <a:bodyPr wrap="square" lIns="0" rIns="0" tIns="0" bIns="0">
            <a:spAutoFit/>
          </a:bodyPr>
          <a:lstStyle/>
          <a:p>
            <a:pPr algn="l">
              <a:defRPr b="1" i="0" sz="3200">
                <a:solidFill>
                  <a:srgbClr val="A6825B"/>
                </a:solidFill>
                <a:latin typeface="Fraunces"/>
              </a:defRPr>
            </a:pPr>
            <a:r>
              <a:rPr b="1" i="0" sz="3200">
                <a:solidFill>
                  <a:srgbClr val="A6825B"/>
                </a:solidFill>
                <a:latin typeface="Fraunces"/>
              </a:rPr>
              <a:t>01</a:t>
            </a:r>
          </a:p>
        </p:txBody>
      </p:sp>
      <p:sp>
        <p:nvSpPr>
          <p:cNvPr id="6" name="TextBox 5"/>
          <p:cNvSpPr txBox="1"/>
          <p:nvPr/>
        </p:nvSpPr>
        <p:spPr>
          <a:xfrm>
            <a:off x="9385300" y="2514600"/>
            <a:ext cx="55753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Random Movement</a:t>
            </a:r>
          </a:p>
        </p:txBody>
      </p:sp>
      <p:sp>
        <p:nvSpPr>
          <p:cNvPr id="7" name="TextBox 6"/>
          <p:cNvSpPr txBox="1"/>
          <p:nvPr/>
        </p:nvSpPr>
        <p:spPr>
          <a:xfrm>
            <a:off x="9385300" y="2971800"/>
            <a:ext cx="55753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Diffusion occurs due to the random movement of particles, spreading them out over time. This movement creates equilibrium.</a:t>
            </a:r>
          </a:p>
        </p:txBody>
      </p:sp>
      <p:sp>
        <p:nvSpPr>
          <p:cNvPr id="8" name="Rounded Rectangle 7"/>
          <p:cNvSpPr/>
          <p:nvPr/>
        </p:nvSpPr>
        <p:spPr>
          <a:xfrm>
            <a:off x="8229600" y="4724400"/>
            <a:ext cx="7010400" cy="2209800"/>
          </a:xfrm>
          <a:prstGeom prst="roundRect">
            <a:avLst>
              <a:gd name="adj" fmla="val 459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5029200"/>
            <a:ext cx="635000" cy="1397000"/>
          </a:xfrm>
          <a:prstGeom prst="rect">
            <a:avLst/>
          </a:prstGeom>
          <a:noFill/>
        </p:spPr>
        <p:txBody>
          <a:bodyPr wrap="square" lIns="0" rIns="0" tIns="0" bIns="0">
            <a:spAutoFit/>
          </a:bodyPr>
          <a:lstStyle/>
          <a:p>
            <a:pPr algn="l">
              <a:defRPr b="1" i="0" sz="3200">
                <a:solidFill>
                  <a:srgbClr val="A6825B"/>
                </a:solidFill>
                <a:latin typeface="Fraunces"/>
              </a:defRPr>
            </a:pPr>
            <a:r>
              <a:rPr b="1" i="0" sz="3200">
                <a:solidFill>
                  <a:srgbClr val="A6825B"/>
                </a:solidFill>
                <a:latin typeface="Fraunces"/>
              </a:rPr>
              <a:t>02</a:t>
            </a:r>
          </a:p>
        </p:txBody>
      </p:sp>
      <p:sp>
        <p:nvSpPr>
          <p:cNvPr id="10" name="TextBox 9"/>
          <p:cNvSpPr txBox="1"/>
          <p:nvPr/>
        </p:nvSpPr>
        <p:spPr>
          <a:xfrm>
            <a:off x="9448800" y="5029200"/>
            <a:ext cx="55118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Concentration Gradient</a:t>
            </a:r>
          </a:p>
        </p:txBody>
      </p:sp>
      <p:sp>
        <p:nvSpPr>
          <p:cNvPr id="11" name="TextBox 10"/>
          <p:cNvSpPr txBox="1"/>
          <p:nvPr/>
        </p:nvSpPr>
        <p:spPr>
          <a:xfrm>
            <a:off x="9448800" y="5486400"/>
            <a:ext cx="55118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Particles move from high to low concentration until evenly spread. Perfume spreading in a room is a great example.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1511300"/>
            <a:ext cx="14249400" cy="609600"/>
          </a:xfrm>
          <a:prstGeom prst="rect">
            <a:avLst/>
          </a:prstGeom>
          <a:noFill/>
        </p:spPr>
        <p:txBody>
          <a:bodyPr wrap="square" lIns="0" rIns="0" tIns="0" bIns="0">
            <a:spAutoFit/>
          </a:bodyPr>
          <a:lstStyle/>
          <a:p>
            <a:pPr algn="ctr">
              <a:defRPr b="1" i="0" sz="4000">
                <a:solidFill>
                  <a:srgbClr val="484237"/>
                </a:solidFill>
                <a:latin typeface="Fraunces"/>
              </a:defRPr>
            </a:pPr>
            <a:r>
              <a:rPr b="1" i="0" sz="4000">
                <a:solidFill>
                  <a:srgbClr val="484237"/>
                </a:solidFill>
                <a:latin typeface="Fraunces"/>
              </a:rPr>
              <a:t>Types of Particles</a:t>
            </a:r>
          </a:p>
        </p:txBody>
      </p:sp>
      <p:sp>
        <p:nvSpPr>
          <p:cNvPr id="3" name="Rounded Rectangle 2"/>
          <p:cNvSpPr/>
          <p:nvPr/>
        </p:nvSpPr>
        <p:spPr>
          <a:xfrm>
            <a:off x="1016000" y="2933700"/>
            <a:ext cx="6959600" cy="4699000"/>
          </a:xfrm>
          <a:prstGeom prst="roundRect">
            <a:avLst>
              <a:gd name="adj" fmla="val 2162"/>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4" name="Picture 3" descr="26e9e542-4794-404f-9f2e-906acc666242.png"/>
          <p:cNvPicPr>
            <a:picLocks noChangeAspect="1"/>
          </p:cNvPicPr>
          <p:nvPr/>
        </p:nvPicPr>
        <p:blipFill>
          <a:blip r:embed="rId2"/>
          <a:stretch>
            <a:fillRect/>
          </a:stretch>
        </p:blipFill>
        <p:spPr>
          <a:xfrm>
            <a:off x="1016000" y="2933700"/>
            <a:ext cx="6959600" cy="2438400"/>
          </a:xfrm>
          <a:prstGeom prst="rect">
            <a:avLst/>
          </a:prstGeom>
        </p:spPr>
      </p:pic>
      <p:sp>
        <p:nvSpPr>
          <p:cNvPr id="5" name="TextBox 4"/>
          <p:cNvSpPr txBox="1"/>
          <p:nvPr/>
        </p:nvSpPr>
        <p:spPr>
          <a:xfrm>
            <a:off x="1320800" y="5676900"/>
            <a:ext cx="63754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Atoms</a:t>
            </a:r>
          </a:p>
        </p:txBody>
      </p:sp>
      <p:sp>
        <p:nvSpPr>
          <p:cNvPr id="6" name="TextBox 5"/>
          <p:cNvSpPr txBox="1"/>
          <p:nvPr/>
        </p:nvSpPr>
        <p:spPr>
          <a:xfrm>
            <a:off x="1320800" y="6184900"/>
            <a:ext cx="63754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Atoms are the smallest particles that cannot be broken down chemically; they are the fundamental building blocks.</a:t>
            </a:r>
          </a:p>
        </p:txBody>
      </p:sp>
      <p:sp>
        <p:nvSpPr>
          <p:cNvPr id="7" name="Rounded Rectangle 6"/>
          <p:cNvSpPr/>
          <p:nvPr/>
        </p:nvSpPr>
        <p:spPr>
          <a:xfrm>
            <a:off x="8280400" y="2933700"/>
            <a:ext cx="6959600" cy="4699000"/>
          </a:xfrm>
          <a:prstGeom prst="roundRect">
            <a:avLst>
              <a:gd name="adj" fmla="val 2162"/>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8" name="Picture 7" descr="26e9e542-4794-404f-9f2e-906acc666242.png"/>
          <p:cNvPicPr>
            <a:picLocks noChangeAspect="1"/>
          </p:cNvPicPr>
          <p:nvPr/>
        </p:nvPicPr>
        <p:blipFill>
          <a:blip r:embed="rId2"/>
          <a:stretch>
            <a:fillRect/>
          </a:stretch>
        </p:blipFill>
        <p:spPr>
          <a:xfrm>
            <a:off x="8280400" y="2933700"/>
            <a:ext cx="6959600" cy="2438400"/>
          </a:xfrm>
          <a:prstGeom prst="rect">
            <a:avLst/>
          </a:prstGeom>
        </p:spPr>
      </p:pic>
      <p:sp>
        <p:nvSpPr>
          <p:cNvPr id="9" name="TextBox 8"/>
          <p:cNvSpPr txBox="1"/>
          <p:nvPr/>
        </p:nvSpPr>
        <p:spPr>
          <a:xfrm>
            <a:off x="8585200" y="5676900"/>
            <a:ext cx="63754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Molecules</a:t>
            </a:r>
          </a:p>
        </p:txBody>
      </p:sp>
      <p:sp>
        <p:nvSpPr>
          <p:cNvPr id="10" name="TextBox 9"/>
          <p:cNvSpPr txBox="1"/>
          <p:nvPr/>
        </p:nvSpPr>
        <p:spPr>
          <a:xfrm>
            <a:off x="8585200" y="6184900"/>
            <a:ext cx="6375400" cy="762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Molecules are two or more atoms joined together, such as water (H2O) or oxygen (O2).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2070100"/>
            <a:ext cx="14249400" cy="609600"/>
          </a:xfrm>
          <a:prstGeom prst="rect">
            <a:avLst/>
          </a:prstGeom>
          <a:noFill/>
        </p:spPr>
        <p:txBody>
          <a:bodyPr wrap="square" lIns="0" rIns="0" tIns="0" bIns="0">
            <a:spAutoFit/>
          </a:bodyPr>
          <a:lstStyle/>
          <a:p>
            <a:pPr algn="ctr">
              <a:defRPr b="1" i="0" sz="4000">
                <a:solidFill>
                  <a:srgbClr val="484237"/>
                </a:solidFill>
                <a:latin typeface="Fraunces"/>
              </a:defRPr>
            </a:pPr>
            <a:r>
              <a:rPr b="1" i="0" sz="4000">
                <a:solidFill>
                  <a:srgbClr val="484237"/>
                </a:solidFill>
                <a:latin typeface="Fraunces"/>
              </a:rPr>
              <a:t>States of Matter: Solids</a:t>
            </a:r>
          </a:p>
        </p:txBody>
      </p:sp>
      <p:sp>
        <p:nvSpPr>
          <p:cNvPr id="3" name="Rounded Rectangle 2"/>
          <p:cNvSpPr/>
          <p:nvPr/>
        </p:nvSpPr>
        <p:spPr>
          <a:xfrm>
            <a:off x="1016000" y="3695700"/>
            <a:ext cx="6908800" cy="3378200"/>
          </a:xfrm>
          <a:prstGeom prst="roundRect">
            <a:avLst>
              <a:gd name="adj" fmla="val 300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40005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298d0a1d-7cd0-48ca-94de-ab0eb7f530d6.png"/>
          <p:cNvPicPr>
            <a:picLocks noChangeAspect="1"/>
          </p:cNvPicPr>
          <p:nvPr/>
        </p:nvPicPr>
        <p:blipFill>
          <a:blip r:embed="rId2"/>
          <a:stretch>
            <a:fillRect/>
          </a:stretch>
        </p:blipFill>
        <p:spPr>
          <a:xfrm>
            <a:off x="1524000" y="4203700"/>
            <a:ext cx="406400" cy="406400"/>
          </a:xfrm>
          <a:prstGeom prst="rect">
            <a:avLst/>
          </a:prstGeom>
        </p:spPr>
      </p:pic>
      <p:sp>
        <p:nvSpPr>
          <p:cNvPr id="6" name="TextBox 5"/>
          <p:cNvSpPr txBox="1"/>
          <p:nvPr/>
        </p:nvSpPr>
        <p:spPr>
          <a:xfrm>
            <a:off x="1320800" y="5016500"/>
            <a:ext cx="63246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Definite Shape/Volume</a:t>
            </a:r>
          </a:p>
        </p:txBody>
      </p:sp>
      <p:sp>
        <p:nvSpPr>
          <p:cNvPr id="7" name="TextBox 6"/>
          <p:cNvSpPr txBox="1"/>
          <p:nvPr/>
        </p:nvSpPr>
        <p:spPr>
          <a:xfrm>
            <a:off x="1320800" y="5626100"/>
            <a:ext cx="63246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Solids maintain their shape and volume because their particles are tightly packed and vibrate in fixed positions.</a:t>
            </a:r>
          </a:p>
        </p:txBody>
      </p:sp>
      <p:sp>
        <p:nvSpPr>
          <p:cNvPr id="8" name="Rounded Rectangle 7"/>
          <p:cNvSpPr/>
          <p:nvPr/>
        </p:nvSpPr>
        <p:spPr>
          <a:xfrm>
            <a:off x="8331200" y="3695700"/>
            <a:ext cx="6908800" cy="3378200"/>
          </a:xfrm>
          <a:prstGeom prst="roundRect">
            <a:avLst>
              <a:gd name="adj" fmla="val 300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8636000" y="40005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9273ea20-5d07-4780-9b44-7e748a8e2a92.png"/>
          <p:cNvPicPr>
            <a:picLocks noChangeAspect="1"/>
          </p:cNvPicPr>
          <p:nvPr/>
        </p:nvPicPr>
        <p:blipFill>
          <a:blip r:embed="rId3"/>
          <a:stretch>
            <a:fillRect/>
          </a:stretch>
        </p:blipFill>
        <p:spPr>
          <a:xfrm>
            <a:off x="8839200" y="4203700"/>
            <a:ext cx="406400" cy="406400"/>
          </a:xfrm>
          <a:prstGeom prst="rect">
            <a:avLst/>
          </a:prstGeom>
        </p:spPr>
      </p:pic>
      <p:sp>
        <p:nvSpPr>
          <p:cNvPr id="11" name="TextBox 10"/>
          <p:cNvSpPr txBox="1"/>
          <p:nvPr/>
        </p:nvSpPr>
        <p:spPr>
          <a:xfrm>
            <a:off x="8636000" y="5016500"/>
            <a:ext cx="63246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Incompressible</a:t>
            </a:r>
          </a:p>
        </p:txBody>
      </p:sp>
      <p:sp>
        <p:nvSpPr>
          <p:cNvPr id="12" name="TextBox 11"/>
          <p:cNvSpPr txBox="1"/>
          <p:nvPr/>
        </p:nvSpPr>
        <p:spPr>
          <a:xfrm>
            <a:off x="8636000" y="5626100"/>
            <a:ext cx="6324600" cy="762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Solids are incompressible due to tightly packed particles, making it difficult to squeeze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3733800"/>
            <a:ext cx="6731000" cy="609600"/>
          </a:xfrm>
          <a:prstGeom prst="rect">
            <a:avLst/>
          </a:prstGeom>
          <a:noFill/>
        </p:spPr>
        <p:txBody>
          <a:bodyPr wrap="square" lIns="0" rIns="0" tIns="0" bIns="0">
            <a:spAutoFit/>
          </a:bodyPr>
          <a:lstStyle/>
          <a:p>
            <a:pPr algn="l">
              <a:defRPr b="1" i="0" sz="4000">
                <a:solidFill>
                  <a:srgbClr val="484237"/>
                </a:solidFill>
                <a:latin typeface="Fraunces"/>
              </a:defRPr>
            </a:pPr>
            <a:r>
              <a:rPr b="1" i="0" sz="4000">
                <a:solidFill>
                  <a:srgbClr val="484237"/>
                </a:solidFill>
                <a:latin typeface="Fraunces"/>
              </a:rPr>
              <a:t>States of Matter: Liquids</a:t>
            </a:r>
          </a:p>
        </p:txBody>
      </p:sp>
      <p:sp>
        <p:nvSpPr>
          <p:cNvPr id="3" name="TextBox 2"/>
          <p:cNvSpPr txBox="1"/>
          <p:nvPr/>
        </p:nvSpPr>
        <p:spPr>
          <a:xfrm>
            <a:off x="1016000" y="4648200"/>
            <a:ext cx="6731000" cy="762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Liquids have definite volume but no definite shape. They flow easily as their particles can move around.</a:t>
            </a:r>
          </a:p>
        </p:txBody>
      </p:sp>
      <p:sp>
        <p:nvSpPr>
          <p:cNvPr id="4" name="Rounded Rectangle 3"/>
          <p:cNvSpPr/>
          <p:nvPr/>
        </p:nvSpPr>
        <p:spPr>
          <a:xfrm>
            <a:off x="8534400" y="1092200"/>
            <a:ext cx="6705600" cy="3276600"/>
          </a:xfrm>
          <a:prstGeom prst="roundRect">
            <a:avLst>
              <a:gd name="adj" fmla="val 3100"/>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d5e4331e-f76b-4639-a32c-1e9053f5f5a9.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Fluidity</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Liquids flow easily because their particles are close but can move around, adapting to the container shape.</a:t>
            </a:r>
          </a:p>
        </p:txBody>
      </p:sp>
      <p:sp>
        <p:nvSpPr>
          <p:cNvPr id="9" name="Rounded Rectangle 8"/>
          <p:cNvSpPr/>
          <p:nvPr/>
        </p:nvSpPr>
        <p:spPr>
          <a:xfrm>
            <a:off x="8534400" y="4775200"/>
            <a:ext cx="6705600" cy="3276600"/>
          </a:xfrm>
          <a:prstGeom prst="roundRect">
            <a:avLst>
              <a:gd name="adj" fmla="val 3100"/>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db4af0f5-6a05-49ea-9201-4ee05bc6fdf1.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Volume Constancy</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Liquids maintain a constant volume, regardless of the container shape. They are relatively incompressible.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2222500"/>
            <a:ext cx="14249400" cy="609600"/>
          </a:xfrm>
          <a:prstGeom prst="rect">
            <a:avLst/>
          </a:prstGeom>
          <a:noFill/>
        </p:spPr>
        <p:txBody>
          <a:bodyPr wrap="square" lIns="0" rIns="0" tIns="0" bIns="0">
            <a:spAutoFit/>
          </a:bodyPr>
          <a:lstStyle/>
          <a:p>
            <a:pPr algn="ctr">
              <a:defRPr b="1" i="0" sz="4000">
                <a:solidFill>
                  <a:srgbClr val="484237"/>
                </a:solidFill>
                <a:latin typeface="Fraunces"/>
              </a:defRPr>
            </a:pPr>
            <a:r>
              <a:rPr b="1" i="0" sz="4000">
                <a:solidFill>
                  <a:srgbClr val="484237"/>
                </a:solidFill>
                <a:latin typeface="Fraunces"/>
              </a:rPr>
              <a:t>States of Matter: Gases</a:t>
            </a:r>
          </a:p>
        </p:txBody>
      </p:sp>
      <p:sp>
        <p:nvSpPr>
          <p:cNvPr id="3" name="Rounded Rectangle 2"/>
          <p:cNvSpPr/>
          <p:nvPr/>
        </p:nvSpPr>
        <p:spPr>
          <a:xfrm>
            <a:off x="1016000" y="3848100"/>
            <a:ext cx="4470400" cy="3073400"/>
          </a:xfrm>
          <a:prstGeom prst="roundRect">
            <a:avLst>
              <a:gd name="adj" fmla="val 3305"/>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TextBox 3"/>
          <p:cNvSpPr txBox="1"/>
          <p:nvPr/>
        </p:nvSpPr>
        <p:spPr>
          <a:xfrm>
            <a:off x="1320800" y="4152900"/>
            <a:ext cx="3886200" cy="508000"/>
          </a:xfrm>
          <a:prstGeom prst="rect">
            <a:avLst/>
          </a:prstGeom>
          <a:noFill/>
        </p:spPr>
        <p:txBody>
          <a:bodyPr wrap="square" lIns="0" rIns="0" tIns="0" bIns="0">
            <a:spAutoFit/>
          </a:bodyPr>
          <a:lstStyle/>
          <a:p>
            <a:pPr algn="l">
              <a:defRPr b="1" i="0" sz="3200">
                <a:solidFill>
                  <a:srgbClr val="A6825B"/>
                </a:solidFill>
                <a:latin typeface="Fraunces"/>
              </a:defRPr>
            </a:pPr>
            <a:r>
              <a:rPr b="1" i="0" sz="3200">
                <a:solidFill>
                  <a:srgbClr val="A6825B"/>
                </a:solidFill>
                <a:latin typeface="Fraunces"/>
              </a:rPr>
              <a:t>01</a:t>
            </a:r>
          </a:p>
        </p:txBody>
      </p:sp>
      <p:sp>
        <p:nvSpPr>
          <p:cNvPr id="5" name="TextBox 4"/>
          <p:cNvSpPr txBox="1"/>
          <p:nvPr/>
        </p:nvSpPr>
        <p:spPr>
          <a:xfrm>
            <a:off x="1320800" y="48641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No Definite Form</a:t>
            </a:r>
          </a:p>
        </p:txBody>
      </p:sp>
      <p:sp>
        <p:nvSpPr>
          <p:cNvPr id="6" name="TextBox 5"/>
          <p:cNvSpPr txBox="1"/>
          <p:nvPr/>
        </p:nvSpPr>
        <p:spPr>
          <a:xfrm>
            <a:off x="1320800" y="54737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Gases have no definite shape or volume, filling any container completely and expanding to fit.</a:t>
            </a:r>
          </a:p>
        </p:txBody>
      </p:sp>
      <p:sp>
        <p:nvSpPr>
          <p:cNvPr id="7" name="Rounded Rectangle 6"/>
          <p:cNvSpPr/>
          <p:nvPr/>
        </p:nvSpPr>
        <p:spPr>
          <a:xfrm>
            <a:off x="5892800" y="3848100"/>
            <a:ext cx="4470400" cy="3073400"/>
          </a:xfrm>
          <a:prstGeom prst="roundRect">
            <a:avLst>
              <a:gd name="adj" fmla="val 3305"/>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8" name="TextBox 7"/>
          <p:cNvSpPr txBox="1"/>
          <p:nvPr/>
        </p:nvSpPr>
        <p:spPr>
          <a:xfrm>
            <a:off x="6197600" y="4152900"/>
            <a:ext cx="3886200" cy="508000"/>
          </a:xfrm>
          <a:prstGeom prst="rect">
            <a:avLst/>
          </a:prstGeom>
          <a:noFill/>
        </p:spPr>
        <p:txBody>
          <a:bodyPr wrap="square" lIns="0" rIns="0" tIns="0" bIns="0">
            <a:spAutoFit/>
          </a:bodyPr>
          <a:lstStyle/>
          <a:p>
            <a:pPr algn="l">
              <a:defRPr b="1" i="0" sz="3200">
                <a:solidFill>
                  <a:srgbClr val="A6825B"/>
                </a:solidFill>
                <a:latin typeface="Fraunces"/>
              </a:defRPr>
            </a:pPr>
            <a:r>
              <a:rPr b="1" i="0" sz="3200">
                <a:solidFill>
                  <a:srgbClr val="A6825B"/>
                </a:solidFill>
                <a:latin typeface="Fraunces"/>
              </a:rPr>
              <a:t>02</a:t>
            </a:r>
          </a:p>
        </p:txBody>
      </p:sp>
      <p:sp>
        <p:nvSpPr>
          <p:cNvPr id="9" name="TextBox 8"/>
          <p:cNvSpPr txBox="1"/>
          <p:nvPr/>
        </p:nvSpPr>
        <p:spPr>
          <a:xfrm>
            <a:off x="6197600" y="48641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Compressible</a:t>
            </a:r>
          </a:p>
        </p:txBody>
      </p:sp>
      <p:sp>
        <p:nvSpPr>
          <p:cNvPr id="10" name="TextBox 9"/>
          <p:cNvSpPr txBox="1"/>
          <p:nvPr/>
        </p:nvSpPr>
        <p:spPr>
          <a:xfrm>
            <a:off x="6197600" y="54737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Gases are easily compressed because their particles are far apart and move rapidly.</a:t>
            </a:r>
          </a:p>
        </p:txBody>
      </p:sp>
      <p:sp>
        <p:nvSpPr>
          <p:cNvPr id="11" name="Rounded Rectangle 10"/>
          <p:cNvSpPr/>
          <p:nvPr/>
        </p:nvSpPr>
        <p:spPr>
          <a:xfrm>
            <a:off x="10769600" y="3848100"/>
            <a:ext cx="4470400" cy="3073400"/>
          </a:xfrm>
          <a:prstGeom prst="roundRect">
            <a:avLst>
              <a:gd name="adj" fmla="val 3305"/>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2" name="TextBox 11"/>
          <p:cNvSpPr txBox="1"/>
          <p:nvPr/>
        </p:nvSpPr>
        <p:spPr>
          <a:xfrm>
            <a:off x="11074400" y="4152900"/>
            <a:ext cx="3886200" cy="508000"/>
          </a:xfrm>
          <a:prstGeom prst="rect">
            <a:avLst/>
          </a:prstGeom>
          <a:noFill/>
        </p:spPr>
        <p:txBody>
          <a:bodyPr wrap="square" lIns="0" rIns="0" tIns="0" bIns="0">
            <a:spAutoFit/>
          </a:bodyPr>
          <a:lstStyle/>
          <a:p>
            <a:pPr algn="l">
              <a:defRPr b="1" i="0" sz="3200">
                <a:solidFill>
                  <a:srgbClr val="A6825B"/>
                </a:solidFill>
                <a:latin typeface="Fraunces"/>
              </a:defRPr>
            </a:pPr>
            <a:r>
              <a:rPr b="1" i="0" sz="3200">
                <a:solidFill>
                  <a:srgbClr val="A6825B"/>
                </a:solidFill>
                <a:latin typeface="Fraunces"/>
              </a:rPr>
              <a:t>03</a:t>
            </a:r>
          </a:p>
        </p:txBody>
      </p:sp>
      <p:sp>
        <p:nvSpPr>
          <p:cNvPr id="13" name="TextBox 12"/>
          <p:cNvSpPr txBox="1"/>
          <p:nvPr/>
        </p:nvSpPr>
        <p:spPr>
          <a:xfrm>
            <a:off x="11074400" y="48641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Rapid Movement</a:t>
            </a:r>
          </a:p>
        </p:txBody>
      </p:sp>
      <p:sp>
        <p:nvSpPr>
          <p:cNvPr id="14" name="TextBox 13"/>
          <p:cNvSpPr txBox="1"/>
          <p:nvPr/>
        </p:nvSpPr>
        <p:spPr>
          <a:xfrm>
            <a:off x="11074400" y="54737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Particles in gases are far apart and move rapidly, filling their container completely.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1016000" y="2070100"/>
            <a:ext cx="14249400" cy="609600"/>
          </a:xfrm>
          <a:prstGeom prst="rect">
            <a:avLst/>
          </a:prstGeom>
          <a:noFill/>
        </p:spPr>
        <p:txBody>
          <a:bodyPr wrap="square" lIns="0" rIns="0" tIns="0" bIns="0">
            <a:spAutoFit/>
          </a:bodyPr>
          <a:lstStyle/>
          <a:p>
            <a:pPr algn="ctr">
              <a:defRPr b="1" i="0" sz="4000">
                <a:solidFill>
                  <a:srgbClr val="484237"/>
                </a:solidFill>
                <a:latin typeface="Fraunces"/>
              </a:defRPr>
            </a:pPr>
            <a:r>
              <a:rPr b="1" i="0" sz="4000">
                <a:solidFill>
                  <a:srgbClr val="484237"/>
                </a:solidFill>
                <a:latin typeface="Fraunces"/>
              </a:rPr>
              <a:t>Changes of State</a:t>
            </a:r>
          </a:p>
        </p:txBody>
      </p:sp>
      <p:sp>
        <p:nvSpPr>
          <p:cNvPr id="3" name="Rounded Rectangle 2"/>
          <p:cNvSpPr/>
          <p:nvPr/>
        </p:nvSpPr>
        <p:spPr>
          <a:xfrm>
            <a:off x="1016000" y="3695700"/>
            <a:ext cx="4470400" cy="3378200"/>
          </a:xfrm>
          <a:prstGeom prst="roundRect">
            <a:avLst>
              <a:gd name="adj" fmla="val 300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40005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26e34e5a-aa20-4324-9f62-3912bb528dc7.png"/>
          <p:cNvPicPr>
            <a:picLocks noChangeAspect="1"/>
          </p:cNvPicPr>
          <p:nvPr/>
        </p:nvPicPr>
        <p:blipFill>
          <a:blip r:embed="rId2"/>
          <a:stretch>
            <a:fillRect/>
          </a:stretch>
        </p:blipFill>
        <p:spPr>
          <a:xfrm>
            <a:off x="1524000" y="4203700"/>
            <a:ext cx="406400" cy="406400"/>
          </a:xfrm>
          <a:prstGeom prst="rect">
            <a:avLst/>
          </a:prstGeom>
        </p:spPr>
      </p:pic>
      <p:sp>
        <p:nvSpPr>
          <p:cNvPr id="6" name="TextBox 5"/>
          <p:cNvSpPr txBox="1"/>
          <p:nvPr/>
        </p:nvSpPr>
        <p:spPr>
          <a:xfrm>
            <a:off x="1320800" y="50165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Melting</a:t>
            </a:r>
          </a:p>
        </p:txBody>
      </p:sp>
      <p:sp>
        <p:nvSpPr>
          <p:cNvPr id="7" name="TextBox 6"/>
          <p:cNvSpPr txBox="1"/>
          <p:nvPr/>
        </p:nvSpPr>
        <p:spPr>
          <a:xfrm>
            <a:off x="1320800" y="56261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Melting is the change from solid to liquid due to increased temperature.</a:t>
            </a:r>
          </a:p>
        </p:txBody>
      </p:sp>
      <p:sp>
        <p:nvSpPr>
          <p:cNvPr id="8" name="Rounded Rectangle 7"/>
          <p:cNvSpPr/>
          <p:nvPr/>
        </p:nvSpPr>
        <p:spPr>
          <a:xfrm>
            <a:off x="5892800" y="3695700"/>
            <a:ext cx="4470400" cy="3378200"/>
          </a:xfrm>
          <a:prstGeom prst="roundRect">
            <a:avLst>
              <a:gd name="adj" fmla="val 300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40005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26e34e5a-aa20-4324-9f62-3912bb528dc7.png"/>
          <p:cNvPicPr>
            <a:picLocks noChangeAspect="1"/>
          </p:cNvPicPr>
          <p:nvPr/>
        </p:nvPicPr>
        <p:blipFill>
          <a:blip r:embed="rId2"/>
          <a:stretch>
            <a:fillRect/>
          </a:stretch>
        </p:blipFill>
        <p:spPr>
          <a:xfrm>
            <a:off x="6400800" y="4203700"/>
            <a:ext cx="406400" cy="406400"/>
          </a:xfrm>
          <a:prstGeom prst="rect">
            <a:avLst/>
          </a:prstGeom>
        </p:spPr>
      </p:pic>
      <p:sp>
        <p:nvSpPr>
          <p:cNvPr id="11" name="TextBox 10"/>
          <p:cNvSpPr txBox="1"/>
          <p:nvPr/>
        </p:nvSpPr>
        <p:spPr>
          <a:xfrm>
            <a:off x="6197600" y="50165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Freezing</a:t>
            </a:r>
          </a:p>
        </p:txBody>
      </p:sp>
      <p:sp>
        <p:nvSpPr>
          <p:cNvPr id="12" name="TextBox 11"/>
          <p:cNvSpPr txBox="1"/>
          <p:nvPr/>
        </p:nvSpPr>
        <p:spPr>
          <a:xfrm>
            <a:off x="6197600" y="56261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Freezing is the change from liquid to solid due to decreased temperature.</a:t>
            </a:r>
          </a:p>
        </p:txBody>
      </p:sp>
      <p:sp>
        <p:nvSpPr>
          <p:cNvPr id="13" name="Rounded Rectangle 12"/>
          <p:cNvSpPr/>
          <p:nvPr/>
        </p:nvSpPr>
        <p:spPr>
          <a:xfrm>
            <a:off x="10769600" y="3695700"/>
            <a:ext cx="4470400" cy="3378200"/>
          </a:xfrm>
          <a:prstGeom prst="roundRect">
            <a:avLst>
              <a:gd name="adj" fmla="val 3007"/>
            </a:avLst>
          </a:prstGeom>
          <a:solidFill>
            <a:srgbClr val="EEE9D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4000500"/>
            <a:ext cx="812800" cy="812800"/>
          </a:xfrm>
          <a:prstGeom prst="ellipse">
            <a:avLst/>
          </a:prstGeom>
          <a:solidFill>
            <a:srgbClr val="A6825B"/>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22bff327-7212-4cb0-ad9b-9c55f3ea8e5e.png"/>
          <p:cNvPicPr>
            <a:picLocks noChangeAspect="1"/>
          </p:cNvPicPr>
          <p:nvPr/>
        </p:nvPicPr>
        <p:blipFill>
          <a:blip r:embed="rId3"/>
          <a:stretch>
            <a:fillRect/>
          </a:stretch>
        </p:blipFill>
        <p:spPr>
          <a:xfrm>
            <a:off x="11277600" y="4203700"/>
            <a:ext cx="406400" cy="406400"/>
          </a:xfrm>
          <a:prstGeom prst="rect">
            <a:avLst/>
          </a:prstGeom>
        </p:spPr>
      </p:pic>
      <p:sp>
        <p:nvSpPr>
          <p:cNvPr id="16" name="TextBox 15"/>
          <p:cNvSpPr txBox="1"/>
          <p:nvPr/>
        </p:nvSpPr>
        <p:spPr>
          <a:xfrm>
            <a:off x="11074400" y="5016500"/>
            <a:ext cx="3886200" cy="406400"/>
          </a:xfrm>
          <a:prstGeom prst="rect">
            <a:avLst/>
          </a:prstGeom>
          <a:noFill/>
        </p:spPr>
        <p:txBody>
          <a:bodyPr wrap="square" lIns="0" rIns="0" tIns="0" bIns="0">
            <a:spAutoFit/>
          </a:bodyPr>
          <a:lstStyle/>
          <a:p>
            <a:pPr algn="l">
              <a:defRPr b="1" i="0" sz="2400">
                <a:solidFill>
                  <a:srgbClr val="484237"/>
                </a:solidFill>
                <a:latin typeface="Fraunces"/>
              </a:defRPr>
            </a:pPr>
            <a:r>
              <a:rPr b="1" i="0" sz="2400">
                <a:solidFill>
                  <a:srgbClr val="484237"/>
                </a:solidFill>
                <a:latin typeface="Fraunces"/>
              </a:rPr>
              <a:t>Boiling</a:t>
            </a:r>
          </a:p>
        </p:txBody>
      </p:sp>
      <p:sp>
        <p:nvSpPr>
          <p:cNvPr id="17" name="TextBox 16"/>
          <p:cNvSpPr txBox="1"/>
          <p:nvPr/>
        </p:nvSpPr>
        <p:spPr>
          <a:xfrm>
            <a:off x="11074400" y="5626100"/>
            <a:ext cx="3886200" cy="1143000"/>
          </a:xfrm>
          <a:prstGeom prst="rect">
            <a:avLst/>
          </a:prstGeom>
          <a:noFill/>
        </p:spPr>
        <p:txBody>
          <a:bodyPr wrap="square" lIns="0" rIns="0" tIns="0" bIns="0">
            <a:spAutoFit/>
          </a:bodyPr>
          <a:lstStyle/>
          <a:p>
            <a:pPr algn="l">
              <a:defRPr b="0" i="0" sz="2000">
                <a:solidFill>
                  <a:srgbClr val="595F6C"/>
                </a:solidFill>
                <a:latin typeface="Fraunces"/>
              </a:defRPr>
            </a:pPr>
            <a:r>
              <a:rPr b="0" i="0" sz="2000">
                <a:solidFill>
                  <a:srgbClr val="595F6C"/>
                </a:solidFill>
                <a:latin typeface="Fraunces"/>
              </a:rPr>
              <a:t>Boiling is the change from liquid to gas due to increased temperature.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9F6F0"/>
        </a:solidFill>
        <a:effectLst/>
      </p:bgPr>
    </p:bg>
    <p:spTree>
      <p:nvGrpSpPr>
        <p:cNvPr id="1" name=""/>
        <p:cNvGrpSpPr/>
        <p:nvPr/>
      </p:nvGrpSpPr>
      <p:grpSpPr/>
      <p:sp>
        <p:nvSpPr>
          <p:cNvPr id="2" name="TextBox 1"/>
          <p:cNvSpPr txBox="1"/>
          <p:nvPr/>
        </p:nvSpPr>
        <p:spPr>
          <a:xfrm>
            <a:off x="6413500" y="1473200"/>
            <a:ext cx="3467100" cy="609600"/>
          </a:xfrm>
          <a:prstGeom prst="rect">
            <a:avLst/>
          </a:prstGeom>
          <a:noFill/>
        </p:spPr>
        <p:txBody>
          <a:bodyPr wrap="square" lIns="0" rIns="0" tIns="0" bIns="0">
            <a:spAutoFit/>
          </a:bodyPr>
          <a:lstStyle/>
          <a:p>
            <a:pPr algn="l">
              <a:defRPr b="1" i="0" sz="4000">
                <a:solidFill>
                  <a:srgbClr val="484237"/>
                </a:solidFill>
                <a:latin typeface="Fraunces"/>
              </a:defRPr>
            </a:pPr>
            <a:r>
              <a:rPr b="1" i="0" sz="4000">
                <a:solidFill>
                  <a:srgbClr val="484237"/>
                </a:solidFill>
                <a:latin typeface="Fraunces"/>
              </a:rPr>
              <a:t>Heating Curve</a:t>
            </a:r>
          </a:p>
        </p:txBody>
      </p:sp>
      <p:pic>
        <p:nvPicPr>
          <p:cNvPr id="3" name="Picture 2" descr="049d58c2-235a-44a6-bbc9-2580cc4b24cf.png"/>
          <p:cNvPicPr>
            <a:picLocks noChangeAspect="1"/>
          </p:cNvPicPr>
          <p:nvPr/>
        </p:nvPicPr>
        <p:blipFill>
          <a:blip r:embed="rId2"/>
          <a:stretch>
            <a:fillRect/>
          </a:stretch>
        </p:blipFill>
        <p:spPr>
          <a:xfrm>
            <a:off x="1016000" y="2590800"/>
            <a:ext cx="14224000" cy="3810000"/>
          </a:xfrm>
          <a:prstGeom prst="rect">
            <a:avLst/>
          </a:prstGeom>
        </p:spPr>
      </p:pic>
      <p:sp>
        <p:nvSpPr>
          <p:cNvPr id="4" name="TextBox 3"/>
          <p:cNvSpPr txBox="1"/>
          <p:nvPr/>
        </p:nvSpPr>
        <p:spPr>
          <a:xfrm>
            <a:off x="1016000" y="6908800"/>
            <a:ext cx="14249400" cy="762000"/>
          </a:xfrm>
          <a:prstGeom prst="rect">
            <a:avLst/>
          </a:prstGeom>
          <a:noFill/>
        </p:spPr>
        <p:txBody>
          <a:bodyPr wrap="square" lIns="0" rIns="0" tIns="0" bIns="0">
            <a:spAutoFit/>
          </a:bodyPr>
          <a:lstStyle/>
          <a:p>
            <a:pPr algn="ctr">
              <a:defRPr b="0" i="0" sz="2000">
                <a:solidFill>
                  <a:srgbClr val="595F6C"/>
                </a:solidFill>
                <a:latin typeface="Fraunces"/>
              </a:defRPr>
            </a:pPr>
            <a:r>
              <a:rPr b="0" i="0" sz="2000">
                <a:solidFill>
                  <a:srgbClr val="595F6C"/>
                </a:solidFill>
                <a:latin typeface="Fraunces"/>
              </a:rPr>
              <a:t>A heating curve shows temperature changes as a substance is heated. Plateaus indicate state changes (melting/boiling) where temperature remains constant as energy is used to change state.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