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0353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Everything is Made of Particles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559300"/>
            <a:ext cx="6731000" cy="1549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Everything around us consists of tiny, constantly moving particles. In solids, they're close and vibrate; in liquids/gases, they move more freely, causing `diffusion`. This motion defines matter's properties.</a:t>
            </a:r>
          </a:p>
        </p:txBody>
      </p:sp>
      <p:pic>
        <p:nvPicPr>
          <p:cNvPr id="4" name="Picture 3" descr="a20e1ed2-632c-4752-88dd-724b57e675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352800"/>
            <a:ext cx="67310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A Closer Look at Gases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267200"/>
            <a:ext cx="67310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Gas pressure arises from particle collisions with container walls. More collisions raise pressure, increased by temperature or decreased volume, measured in Pascals or atmospheres.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1092200"/>
            <a:ext cx="6705600" cy="3276600"/>
          </a:xfrm>
          <a:prstGeom prst="roundRect">
            <a:avLst>
              <a:gd name="adj" fmla="val 3100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8839200" y="13970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6" name="Picture 5" descr="a22d59e4-e7b2-4885-b4a4-76b12c0604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1600200"/>
            <a:ext cx="406400" cy="40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2362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Gas Pressure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9200" y="2921000"/>
            <a:ext cx="61214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Caused by gas particles colliding with the walls of their container. More collisions result in higher pressure within the container.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4400" y="4775200"/>
            <a:ext cx="6705600" cy="3276600"/>
          </a:xfrm>
          <a:prstGeom prst="roundRect">
            <a:avLst>
              <a:gd name="adj" fmla="val 3100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8839200" y="50800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1" name="Picture 10" descr="a6df8259-1a1e-4eae-a4ed-873af48ae6c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0" y="5283200"/>
            <a:ext cx="406400" cy="40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9200" y="6045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Pressure Measurement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9200" y="6604000"/>
            <a:ext cx="61214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Pressure is measured in Pascals (Pa) or atmospheres (atm). These units quantify the force exerted by gas particles per unit area.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798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Diffusion: Mixing of Particles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495800"/>
            <a:ext cx="7035800" cy="1168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`Diffusion` mixes particles via random movement from high to low concentration until evenly spread. It's faster in gases due to quicker particle movement.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0193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2324100"/>
            <a:ext cx="5334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7200" y="2324100"/>
            <a:ext cx="5613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Concentration Gradient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2781300"/>
            <a:ext cx="56134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Particles move from areas of high concentration to areas of low concentration. This process continues until particles are evenly distributed.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4533900"/>
            <a:ext cx="7010400" cy="2590800"/>
          </a:xfrm>
          <a:prstGeom prst="roundRect">
            <a:avLst>
              <a:gd name="adj" fmla="val 3921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4838700"/>
            <a:ext cx="6223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48387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Gas vs Liquid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5295900"/>
            <a:ext cx="55245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Diffusion occurs more rapidly in gases compared to liquids due to the higher kinetic energy and greater freedom of movement of gas particles.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543300"/>
            <a:ext cx="67310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Types of Particles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4577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Matter comprises atoms, molecules, and ions. Atoms are the smallest units; molecules are atom combinations; ions are charged atoms or atom groups.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711200"/>
            <a:ext cx="6705600" cy="3657600"/>
          </a:xfrm>
          <a:prstGeom prst="roundRect">
            <a:avLst>
              <a:gd name="adj" fmla="val 277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8839200" y="10160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6" name="Picture 5" descr="af259ad4-1ebd-4e03-9b7b-f80725c480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0" y="1219200"/>
            <a:ext cx="406400" cy="40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1981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Atoms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39200" y="2540000"/>
            <a:ext cx="61214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The smallest particles that cannot be chemically broken down, like argon. They are the fundamental building blocks of matter, retaining the element's properties.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34400" y="4775200"/>
            <a:ext cx="6705600" cy="3657600"/>
          </a:xfrm>
          <a:prstGeom prst="roundRect">
            <a:avLst>
              <a:gd name="adj" fmla="val 277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8839200" y="50800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1" name="Picture 10" descr="30003d7d-0274-4e72-9b8a-181f15b1ef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0" y="5283200"/>
            <a:ext cx="406400" cy="406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839200" y="6045200"/>
            <a:ext cx="6121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Molecules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39200" y="6604000"/>
            <a:ext cx="61214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Two or more atoms joined together, such as water or oxygen. They form through chemical bonds and exhibit distinct properties based on their composition.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0701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States of Matter: Solids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695700"/>
            <a:ext cx="6908800" cy="3378200"/>
          </a:xfrm>
          <a:prstGeom prst="roundRect">
            <a:avLst>
              <a:gd name="adj" fmla="val 300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1320800" y="40005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5" name="Picture 4" descr="986f49ac-3849-4c09-a5fa-f300c633f69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03700"/>
            <a:ext cx="406400" cy="40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0800" y="5016500"/>
            <a:ext cx="63246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Definite 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5626100"/>
            <a:ext cx="63246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Solids maintain a fixed shape and volume. Their strong inter-particle forces restrict movement, allowing only vibration in fixed positions.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31200" y="3695700"/>
            <a:ext cx="6908800" cy="3378200"/>
          </a:xfrm>
          <a:prstGeom prst="roundRect">
            <a:avLst>
              <a:gd name="adj" fmla="val 300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8636000" y="40005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0" name="Picture 9" descr="f95bfc84-85d1-476d-9efd-cf3c80ca15d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203700"/>
            <a:ext cx="406400" cy="40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6000" y="5016500"/>
            <a:ext cx="63246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Incompressible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6000" y="5626100"/>
            <a:ext cx="63246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Solids resist compression due to the close proximity of their particles. Applying pressure has minimal effect on their volume.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0701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States of Matter: Liquids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695700"/>
            <a:ext cx="6908800" cy="3378200"/>
          </a:xfrm>
          <a:prstGeom prst="roundRect">
            <a:avLst>
              <a:gd name="adj" fmla="val 300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1320800" y="40005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5" name="Picture 4" descr="df1ed17c-6ef6-4a37-a5d9-b688160037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03700"/>
            <a:ext cx="406400" cy="40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0800" y="5016500"/>
            <a:ext cx="63246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Definite Volume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5626100"/>
            <a:ext cx="63246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Liquids maintain a fixed volume but adapt to the shape of their container. Particles are close but can move, enabling flow.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31200" y="3695700"/>
            <a:ext cx="6908800" cy="3378200"/>
          </a:xfrm>
          <a:prstGeom prst="roundRect">
            <a:avLst>
              <a:gd name="adj" fmla="val 300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8636000" y="40005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0" name="Picture 9" descr="845d5961-5b03-4f38-b61d-6859005398f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4203700"/>
            <a:ext cx="406400" cy="40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6000" y="5016500"/>
            <a:ext cx="63246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Incompressible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6000" y="5626100"/>
            <a:ext cx="63246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Liquids resist compression due to the close proximity of their particles. Applying pressure has minimal effect on their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0701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States of Matter: Gases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695700"/>
            <a:ext cx="6908800" cy="3378200"/>
          </a:xfrm>
          <a:prstGeom prst="roundRect">
            <a:avLst>
              <a:gd name="adj" fmla="val 300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1320800" y="40005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5" name="Picture 4" descr="354d7f89-8fd4-421e-beff-36c2b67b83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03700"/>
            <a:ext cx="406400" cy="40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0800" y="5016500"/>
            <a:ext cx="63246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No Definite Volume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20800" y="5626100"/>
            <a:ext cx="63246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Gases lack a fixed shape or volume, expanding to fill their container. Particles are far apart and move rapidly and randomly.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31200" y="3695700"/>
            <a:ext cx="6908800" cy="3378200"/>
          </a:xfrm>
          <a:prstGeom prst="roundRect">
            <a:avLst>
              <a:gd name="adj" fmla="val 300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8636000" y="4000500"/>
            <a:ext cx="812800" cy="812800"/>
          </a:xfrm>
          <a:prstGeom prst="ellipse">
            <a:avLst/>
          </a:prstGeom>
          <a:solidFill>
            <a:srgbClr val="1F1F2D"/>
          </a:solidFill>
          <a:ln>
            <a:noFill/>
          </a:ln>
          <a:effectLst>
            <a:outerShdw blurRad="0" dir="0" dist="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0" name="Picture 9" descr="354d7f89-8fd4-421e-beff-36c2b67b83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4203700"/>
            <a:ext cx="406400" cy="406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36000" y="5016500"/>
            <a:ext cx="63246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Compressible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36000" y="5626100"/>
            <a:ext cx="63246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Gases are easily compressed due to the large spaces between their particles. Volume decreases significantly under pressure.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415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Changes of State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Melting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092700"/>
            <a:ext cx="38862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The transition from a solid to a liquid state. Heat energy increases particle motion, overcoming inter-particle forces.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Boiling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The transition from a liquid to a gaseous state. Heat energy provides particles with enough kinetic energy to escape the liquid's surface.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Condensation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The transition from a gaseous to a liquid state. Cooling reduces particle motion, allowing inter-particle forces to draw them closer 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77000" y="1473200"/>
            <a:ext cx="3327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Heating Curve</a:t>
            </a:r>
          </a:p>
        </p:txBody>
      </p:sp>
      <p:pic>
        <p:nvPicPr>
          <p:cNvPr id="3" name="Picture 2" descr="7fcf71ea-81e6-484f-ad3e-1414333d3a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590800"/>
            <a:ext cx="142240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0" y="69088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Heating curves illustrate temperature changes as a substance heats. Plateaus signify state changes (melting/boiling), with constant temperature and plateau length indicating energy needed.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925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000000"/>
                </a:solidFill>
                <a:latin typeface="inter"/>
              </a:defRPr>
            </a:pPr>
            <a:r>
              <a:rPr b="1" i="0" sz="4000">
                <a:solidFill>
                  <a:srgbClr val="000000"/>
                </a:solidFill>
                <a:latin typeface="inter"/>
              </a:rPr>
              <a:t>Particle Arrangement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508500"/>
            <a:ext cx="70358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Particle arrangement differs across states: solids have regular, close packing; liquids have close, random arrangement; gases have far apart, random arrangement.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2098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2514600"/>
            <a:ext cx="5334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7200" y="2514600"/>
            <a:ext cx="56134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Solids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0" y="2971800"/>
            <a:ext cx="56134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Particles are closely packed in a regular arrangement. This arrangement gives solids their definite shape and volume.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47244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FFFFFF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50292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1F1F2D"/>
                </a:solidFill>
                <a:latin typeface="inter"/>
              </a:defRPr>
            </a:pPr>
            <a:r>
              <a:rPr b="1" i="0" sz="3200">
                <a:solidFill>
                  <a:srgbClr val="1F1F2D"/>
                </a:solidFill>
                <a:latin typeface="inter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50292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1A1A1A"/>
                </a:solidFill>
                <a:latin typeface="inter"/>
              </a:defRPr>
            </a:pPr>
            <a:r>
              <a:rPr b="1" i="0" sz="2400">
                <a:solidFill>
                  <a:srgbClr val="1A1A1A"/>
                </a:solidFill>
                <a:latin typeface="inter"/>
              </a:rPr>
              <a:t>Liquids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54864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333333"/>
                </a:solidFill>
                <a:latin typeface="inter"/>
              </a:defRPr>
            </a:pPr>
            <a:r>
              <a:rPr b="0" i="0" sz="2000">
                <a:solidFill>
                  <a:srgbClr val="333333"/>
                </a:solidFill>
                <a:latin typeface="inter"/>
              </a:rPr>
              <a:t>Particles are close together but randomly arranged. This allows liquids to flow and take the shape of their container.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