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16256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extBox 1"/>
          <p:cNvSpPr txBox="1"/>
          <p:nvPr/>
        </p:nvSpPr>
        <p:spPr>
          <a:xfrm>
            <a:off x="1016000" y="2857500"/>
            <a:ext cx="6731000" cy="1219200"/>
          </a:xfrm>
          <a:prstGeom prst="rect">
            <a:avLst/>
          </a:prstGeom>
          <a:noFill/>
        </p:spPr>
        <p:txBody>
          <a:bodyPr wrap="square" lIns="0" rIns="0" tIns="0" bIns="0">
            <a:spAutoFit/>
          </a:bodyPr>
          <a:lstStyle/>
          <a:p>
            <a:pPr algn="l">
              <a:defRPr b="1" i="0" sz="4000">
                <a:solidFill>
                  <a:srgbClr val="000000"/>
                </a:solidFill>
                <a:latin typeface="inter"/>
              </a:defRPr>
            </a:pPr>
            <a:r>
              <a:rPr b="1" i="0" sz="4000">
                <a:solidFill>
                  <a:srgbClr val="000000"/>
                </a:solidFill>
                <a:latin typeface="inter"/>
              </a:rPr>
              <a:t>Unlocking the Secrets of Matter</a:t>
            </a:r>
          </a:p>
        </p:txBody>
      </p:sp>
      <p:sp>
        <p:nvSpPr>
          <p:cNvPr id="3" name="TextBox 2"/>
          <p:cNvSpPr txBox="1"/>
          <p:nvPr/>
        </p:nvSpPr>
        <p:spPr>
          <a:xfrm>
            <a:off x="1016000" y="4381500"/>
            <a:ext cx="6731000" cy="1905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Explore the fundamental building blocks of our universe. From the smallest particles to the largest structures, discover the secrets that govern matter's behavior and transformations. Understand the essence of everything around us.</a:t>
            </a:r>
          </a:p>
        </p:txBody>
      </p:sp>
      <p:pic>
        <p:nvPicPr>
          <p:cNvPr id="4" name="Picture 3" descr="0a1bf311-68e9-4a2c-938b-27437b85b8c2.png"/>
          <p:cNvPicPr>
            <a:picLocks noChangeAspect="1"/>
          </p:cNvPicPr>
          <p:nvPr/>
        </p:nvPicPr>
        <p:blipFill>
          <a:blip r:embed="rId2"/>
          <a:stretch>
            <a:fillRect/>
          </a:stretch>
        </p:blipFill>
        <p:spPr>
          <a:xfrm>
            <a:off x="8534400" y="1219200"/>
            <a:ext cx="6705600" cy="6705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extBox 1"/>
          <p:cNvSpPr txBox="1"/>
          <p:nvPr/>
        </p:nvSpPr>
        <p:spPr>
          <a:xfrm>
            <a:off x="1016000" y="3543300"/>
            <a:ext cx="6731000" cy="609600"/>
          </a:xfrm>
          <a:prstGeom prst="rect">
            <a:avLst/>
          </a:prstGeom>
          <a:noFill/>
        </p:spPr>
        <p:txBody>
          <a:bodyPr wrap="square" lIns="0" rIns="0" tIns="0" bIns="0">
            <a:spAutoFit/>
          </a:bodyPr>
          <a:lstStyle/>
          <a:p>
            <a:pPr algn="l">
              <a:defRPr b="1" i="0" sz="4000">
                <a:solidFill>
                  <a:srgbClr val="000000"/>
                </a:solidFill>
                <a:latin typeface="inter"/>
              </a:defRPr>
            </a:pPr>
            <a:r>
              <a:rPr b="1" i="0" sz="4000">
                <a:solidFill>
                  <a:srgbClr val="000000"/>
                </a:solidFill>
                <a:latin typeface="inter"/>
              </a:rPr>
              <a:t>Diffusion: Mixing of Particles</a:t>
            </a:r>
          </a:p>
        </p:txBody>
      </p:sp>
      <p:sp>
        <p:nvSpPr>
          <p:cNvPr id="3" name="TextBox 2"/>
          <p:cNvSpPr txBox="1"/>
          <p:nvPr/>
        </p:nvSpPr>
        <p:spPr>
          <a:xfrm>
            <a:off x="1016000" y="4457700"/>
            <a:ext cx="67310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Diffusion is crucial for various natural processes. It's the net movement of anything from a region of higher concentration to a region of lower concentration.</a:t>
            </a:r>
          </a:p>
        </p:txBody>
      </p:sp>
      <p:sp>
        <p:nvSpPr>
          <p:cNvPr id="4" name="Rounded Rectangle 3"/>
          <p:cNvSpPr/>
          <p:nvPr/>
        </p:nvSpPr>
        <p:spPr>
          <a:xfrm>
            <a:off x="8534400" y="1092200"/>
            <a:ext cx="6705600" cy="3276600"/>
          </a:xfrm>
          <a:prstGeom prst="roundRect">
            <a:avLst>
              <a:gd name="adj" fmla="val 3100"/>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5" name="Oval 4"/>
          <p:cNvSpPr/>
          <p:nvPr/>
        </p:nvSpPr>
        <p:spPr>
          <a:xfrm>
            <a:off x="8839200" y="1397000"/>
            <a:ext cx="812800" cy="812800"/>
          </a:xfrm>
          <a:prstGeom prst="ellipse">
            <a:avLst/>
          </a:prstGeom>
          <a:solidFill>
            <a:srgbClr val="1F1F2D"/>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6" name="Picture 5" descr="78683d97-a344-4401-a957-5cc723f5e22a.png"/>
          <p:cNvPicPr>
            <a:picLocks noChangeAspect="1"/>
          </p:cNvPicPr>
          <p:nvPr/>
        </p:nvPicPr>
        <p:blipFill>
          <a:blip r:embed="rId2"/>
          <a:stretch>
            <a:fillRect/>
          </a:stretch>
        </p:blipFill>
        <p:spPr>
          <a:xfrm>
            <a:off x="9042400" y="1600200"/>
            <a:ext cx="406400" cy="406400"/>
          </a:xfrm>
          <a:prstGeom prst="rect">
            <a:avLst/>
          </a:prstGeom>
        </p:spPr>
      </p:pic>
      <p:sp>
        <p:nvSpPr>
          <p:cNvPr id="7" name="TextBox 6"/>
          <p:cNvSpPr txBox="1"/>
          <p:nvPr/>
        </p:nvSpPr>
        <p:spPr>
          <a:xfrm>
            <a:off x="8839200" y="2362200"/>
            <a:ext cx="61214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Concentration Gradient</a:t>
            </a:r>
          </a:p>
        </p:txBody>
      </p:sp>
      <p:sp>
        <p:nvSpPr>
          <p:cNvPr id="8" name="TextBox 7"/>
          <p:cNvSpPr txBox="1"/>
          <p:nvPr/>
        </p:nvSpPr>
        <p:spPr>
          <a:xfrm>
            <a:off x="8839200" y="2921000"/>
            <a:ext cx="61214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Particles move from areas of high concentration to areas of low concentration until evenly spread, driven by the concentration gradient.</a:t>
            </a:r>
          </a:p>
        </p:txBody>
      </p:sp>
      <p:sp>
        <p:nvSpPr>
          <p:cNvPr id="9" name="Rounded Rectangle 8"/>
          <p:cNvSpPr/>
          <p:nvPr/>
        </p:nvSpPr>
        <p:spPr>
          <a:xfrm>
            <a:off x="8534400" y="4775200"/>
            <a:ext cx="6705600" cy="3276600"/>
          </a:xfrm>
          <a:prstGeom prst="roundRect">
            <a:avLst>
              <a:gd name="adj" fmla="val 3100"/>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0" name="Oval 9"/>
          <p:cNvSpPr/>
          <p:nvPr/>
        </p:nvSpPr>
        <p:spPr>
          <a:xfrm>
            <a:off x="8839200" y="5080000"/>
            <a:ext cx="812800" cy="812800"/>
          </a:xfrm>
          <a:prstGeom prst="ellipse">
            <a:avLst/>
          </a:prstGeom>
          <a:solidFill>
            <a:srgbClr val="1F1F2D"/>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1" name="Picture 10" descr="11798c0b-9082-48df-8136-579eace5b520.png"/>
          <p:cNvPicPr>
            <a:picLocks noChangeAspect="1"/>
          </p:cNvPicPr>
          <p:nvPr/>
        </p:nvPicPr>
        <p:blipFill>
          <a:blip r:embed="rId3"/>
          <a:stretch>
            <a:fillRect/>
          </a:stretch>
        </p:blipFill>
        <p:spPr>
          <a:xfrm>
            <a:off x="9042400" y="5283200"/>
            <a:ext cx="406400" cy="406400"/>
          </a:xfrm>
          <a:prstGeom prst="rect">
            <a:avLst/>
          </a:prstGeom>
        </p:spPr>
      </p:pic>
      <p:sp>
        <p:nvSpPr>
          <p:cNvPr id="12" name="TextBox 11"/>
          <p:cNvSpPr txBox="1"/>
          <p:nvPr/>
        </p:nvSpPr>
        <p:spPr>
          <a:xfrm>
            <a:off x="8839200" y="6045200"/>
            <a:ext cx="61214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Faster in Gases</a:t>
            </a:r>
          </a:p>
        </p:txBody>
      </p:sp>
      <p:sp>
        <p:nvSpPr>
          <p:cNvPr id="13" name="TextBox 12"/>
          <p:cNvSpPr txBox="1"/>
          <p:nvPr/>
        </p:nvSpPr>
        <p:spPr>
          <a:xfrm>
            <a:off x="8839200" y="6604000"/>
            <a:ext cx="61214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Diffusion happens faster in gases than in liquids because gas particles move more rapidly due to higher kinetic energy.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extBox 1"/>
          <p:cNvSpPr txBox="1"/>
          <p:nvPr/>
        </p:nvSpPr>
        <p:spPr>
          <a:xfrm>
            <a:off x="1016000" y="3492500"/>
            <a:ext cx="7035800" cy="609600"/>
          </a:xfrm>
          <a:prstGeom prst="rect">
            <a:avLst/>
          </a:prstGeom>
          <a:noFill/>
        </p:spPr>
        <p:txBody>
          <a:bodyPr wrap="square" lIns="0" rIns="0" tIns="0" bIns="0">
            <a:spAutoFit/>
          </a:bodyPr>
          <a:lstStyle/>
          <a:p>
            <a:pPr algn="l">
              <a:defRPr b="1" i="0" sz="4000">
                <a:solidFill>
                  <a:srgbClr val="000000"/>
                </a:solidFill>
                <a:latin typeface="inter"/>
              </a:defRPr>
            </a:pPr>
            <a:r>
              <a:rPr b="1" i="0" sz="4000">
                <a:solidFill>
                  <a:srgbClr val="000000"/>
                </a:solidFill>
                <a:latin typeface="inter"/>
              </a:rPr>
              <a:t>Types of Particles</a:t>
            </a:r>
          </a:p>
        </p:txBody>
      </p:sp>
      <p:sp>
        <p:nvSpPr>
          <p:cNvPr id="3" name="TextBox 2"/>
          <p:cNvSpPr txBox="1"/>
          <p:nvPr/>
        </p:nvSpPr>
        <p:spPr>
          <a:xfrm>
            <a:off x="1016000" y="4508500"/>
            <a:ext cx="70358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Matter is composed of various types of particles, each with unique characteristics. Understanding these differences is fundamental to chemistry.</a:t>
            </a:r>
          </a:p>
        </p:txBody>
      </p:sp>
      <p:sp>
        <p:nvSpPr>
          <p:cNvPr id="4" name="Rounded Rectangle 3"/>
          <p:cNvSpPr/>
          <p:nvPr/>
        </p:nvSpPr>
        <p:spPr>
          <a:xfrm>
            <a:off x="8229600" y="952500"/>
            <a:ext cx="7010400" cy="2209800"/>
          </a:xfrm>
          <a:prstGeom prst="roundRect">
            <a:avLst>
              <a:gd name="adj" fmla="val 4597"/>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5" name="TextBox 4"/>
          <p:cNvSpPr txBox="1"/>
          <p:nvPr/>
        </p:nvSpPr>
        <p:spPr>
          <a:xfrm>
            <a:off x="8534400" y="1257300"/>
            <a:ext cx="533400" cy="1397000"/>
          </a:xfrm>
          <a:prstGeom prst="rect">
            <a:avLst/>
          </a:prstGeom>
          <a:noFill/>
        </p:spPr>
        <p:txBody>
          <a:bodyPr wrap="square" lIns="0" rIns="0" tIns="0" bIns="0">
            <a:spAutoFit/>
          </a:bodyPr>
          <a:lstStyle/>
          <a:p>
            <a:pPr algn="l">
              <a:defRPr b="1" i="0" sz="3200">
                <a:solidFill>
                  <a:srgbClr val="1F1F2D"/>
                </a:solidFill>
                <a:latin typeface="inter"/>
              </a:defRPr>
            </a:pPr>
            <a:r>
              <a:rPr b="1" i="0" sz="3200">
                <a:solidFill>
                  <a:srgbClr val="1F1F2D"/>
                </a:solidFill>
                <a:latin typeface="inter"/>
              </a:rPr>
              <a:t>01</a:t>
            </a:r>
          </a:p>
        </p:txBody>
      </p:sp>
      <p:sp>
        <p:nvSpPr>
          <p:cNvPr id="6" name="TextBox 5"/>
          <p:cNvSpPr txBox="1"/>
          <p:nvPr/>
        </p:nvSpPr>
        <p:spPr>
          <a:xfrm>
            <a:off x="9347200" y="1257300"/>
            <a:ext cx="56134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Atoms</a:t>
            </a:r>
          </a:p>
        </p:txBody>
      </p:sp>
      <p:sp>
        <p:nvSpPr>
          <p:cNvPr id="7" name="TextBox 6"/>
          <p:cNvSpPr txBox="1"/>
          <p:nvPr/>
        </p:nvSpPr>
        <p:spPr>
          <a:xfrm>
            <a:off x="9347200" y="1714500"/>
            <a:ext cx="56134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Atoms are the smallest particles of an element that retain its chemical properties and cannot be broken down chemically by ordinary means.</a:t>
            </a:r>
          </a:p>
        </p:txBody>
      </p:sp>
      <p:sp>
        <p:nvSpPr>
          <p:cNvPr id="8" name="Rounded Rectangle 7"/>
          <p:cNvSpPr/>
          <p:nvPr/>
        </p:nvSpPr>
        <p:spPr>
          <a:xfrm>
            <a:off x="8229600" y="3467100"/>
            <a:ext cx="7010400" cy="2209800"/>
          </a:xfrm>
          <a:prstGeom prst="roundRect">
            <a:avLst>
              <a:gd name="adj" fmla="val 4597"/>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9" name="TextBox 8"/>
          <p:cNvSpPr txBox="1"/>
          <p:nvPr/>
        </p:nvSpPr>
        <p:spPr>
          <a:xfrm>
            <a:off x="8534400" y="3771900"/>
            <a:ext cx="622300" cy="1397000"/>
          </a:xfrm>
          <a:prstGeom prst="rect">
            <a:avLst/>
          </a:prstGeom>
          <a:noFill/>
        </p:spPr>
        <p:txBody>
          <a:bodyPr wrap="square" lIns="0" rIns="0" tIns="0" bIns="0">
            <a:spAutoFit/>
          </a:bodyPr>
          <a:lstStyle/>
          <a:p>
            <a:pPr algn="l">
              <a:defRPr b="1" i="0" sz="3200">
                <a:solidFill>
                  <a:srgbClr val="1F1F2D"/>
                </a:solidFill>
                <a:latin typeface="inter"/>
              </a:defRPr>
            </a:pPr>
            <a:r>
              <a:rPr b="1" i="0" sz="3200">
                <a:solidFill>
                  <a:srgbClr val="1F1F2D"/>
                </a:solidFill>
                <a:latin typeface="inter"/>
              </a:rPr>
              <a:t>02</a:t>
            </a:r>
          </a:p>
        </p:txBody>
      </p:sp>
      <p:sp>
        <p:nvSpPr>
          <p:cNvPr id="10" name="TextBox 9"/>
          <p:cNvSpPr txBox="1"/>
          <p:nvPr/>
        </p:nvSpPr>
        <p:spPr>
          <a:xfrm>
            <a:off x="9436100" y="3771900"/>
            <a:ext cx="55245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Molecules</a:t>
            </a:r>
          </a:p>
        </p:txBody>
      </p:sp>
      <p:sp>
        <p:nvSpPr>
          <p:cNvPr id="11" name="TextBox 10"/>
          <p:cNvSpPr txBox="1"/>
          <p:nvPr/>
        </p:nvSpPr>
        <p:spPr>
          <a:xfrm>
            <a:off x="9436100" y="4229100"/>
            <a:ext cx="55245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Molecules are formed when two or more atoms are chemically bonded together, representing the smallest unit of a compound.</a:t>
            </a:r>
          </a:p>
        </p:txBody>
      </p:sp>
      <p:sp>
        <p:nvSpPr>
          <p:cNvPr id="12" name="Rounded Rectangle 11"/>
          <p:cNvSpPr/>
          <p:nvPr/>
        </p:nvSpPr>
        <p:spPr>
          <a:xfrm>
            <a:off x="8229600" y="5981700"/>
            <a:ext cx="7010400" cy="2209800"/>
          </a:xfrm>
          <a:prstGeom prst="roundRect">
            <a:avLst>
              <a:gd name="adj" fmla="val 4597"/>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3" name="TextBox 12"/>
          <p:cNvSpPr txBox="1"/>
          <p:nvPr/>
        </p:nvSpPr>
        <p:spPr>
          <a:xfrm>
            <a:off x="8534400" y="6286500"/>
            <a:ext cx="622300" cy="1397000"/>
          </a:xfrm>
          <a:prstGeom prst="rect">
            <a:avLst/>
          </a:prstGeom>
          <a:noFill/>
        </p:spPr>
        <p:txBody>
          <a:bodyPr wrap="square" lIns="0" rIns="0" tIns="0" bIns="0">
            <a:spAutoFit/>
          </a:bodyPr>
          <a:lstStyle/>
          <a:p>
            <a:pPr algn="l">
              <a:defRPr b="1" i="0" sz="3200">
                <a:solidFill>
                  <a:srgbClr val="1F1F2D"/>
                </a:solidFill>
                <a:latin typeface="inter"/>
              </a:defRPr>
            </a:pPr>
            <a:r>
              <a:rPr b="1" i="0" sz="3200">
                <a:solidFill>
                  <a:srgbClr val="1F1F2D"/>
                </a:solidFill>
                <a:latin typeface="inter"/>
              </a:rPr>
              <a:t>03</a:t>
            </a:r>
          </a:p>
        </p:txBody>
      </p:sp>
      <p:sp>
        <p:nvSpPr>
          <p:cNvPr id="14" name="TextBox 13"/>
          <p:cNvSpPr txBox="1"/>
          <p:nvPr/>
        </p:nvSpPr>
        <p:spPr>
          <a:xfrm>
            <a:off x="9436100" y="6286500"/>
            <a:ext cx="55245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Ions</a:t>
            </a:r>
          </a:p>
        </p:txBody>
      </p:sp>
      <p:sp>
        <p:nvSpPr>
          <p:cNvPr id="15" name="TextBox 14"/>
          <p:cNvSpPr txBox="1"/>
          <p:nvPr/>
        </p:nvSpPr>
        <p:spPr>
          <a:xfrm>
            <a:off x="9436100" y="6743700"/>
            <a:ext cx="55245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Ions are atoms or molecules that have gained or lost electrons, resulting in a net electrical charge, either positive or negative.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extBox 1"/>
          <p:cNvSpPr txBox="1"/>
          <p:nvPr/>
        </p:nvSpPr>
        <p:spPr>
          <a:xfrm>
            <a:off x="1016000" y="1689100"/>
            <a:ext cx="14249400" cy="609600"/>
          </a:xfrm>
          <a:prstGeom prst="rect">
            <a:avLst/>
          </a:prstGeom>
          <a:noFill/>
        </p:spPr>
        <p:txBody>
          <a:bodyPr wrap="square" lIns="0" rIns="0" tIns="0" bIns="0">
            <a:spAutoFit/>
          </a:bodyPr>
          <a:lstStyle/>
          <a:p>
            <a:pPr algn="ctr">
              <a:defRPr b="1" i="0" sz="4000">
                <a:solidFill>
                  <a:srgbClr val="000000"/>
                </a:solidFill>
                <a:latin typeface="inter"/>
              </a:defRPr>
            </a:pPr>
            <a:r>
              <a:rPr b="1" i="0" sz="4000">
                <a:solidFill>
                  <a:srgbClr val="000000"/>
                </a:solidFill>
                <a:latin typeface="inter"/>
              </a:rPr>
              <a:t>States of Matter: Solids</a:t>
            </a:r>
          </a:p>
        </p:txBody>
      </p:sp>
      <p:sp>
        <p:nvSpPr>
          <p:cNvPr id="3" name="Rounded Rectangle 2"/>
          <p:cNvSpPr/>
          <p:nvPr/>
        </p:nvSpPr>
        <p:spPr>
          <a:xfrm>
            <a:off x="1016000" y="3314700"/>
            <a:ext cx="4470400" cy="4140200"/>
          </a:xfrm>
          <a:prstGeom prst="roundRect">
            <a:avLst>
              <a:gd name="adj" fmla="val 2453"/>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4" name="Oval 3"/>
          <p:cNvSpPr/>
          <p:nvPr/>
        </p:nvSpPr>
        <p:spPr>
          <a:xfrm>
            <a:off x="1320800" y="3619500"/>
            <a:ext cx="812800" cy="812800"/>
          </a:xfrm>
          <a:prstGeom prst="ellipse">
            <a:avLst/>
          </a:prstGeom>
          <a:solidFill>
            <a:srgbClr val="1F1F2D"/>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5" name="Picture 4" descr="fdbb1335-651b-49f6-844f-7ebb1ba99620.png"/>
          <p:cNvPicPr>
            <a:picLocks noChangeAspect="1"/>
          </p:cNvPicPr>
          <p:nvPr/>
        </p:nvPicPr>
        <p:blipFill>
          <a:blip r:embed="rId2"/>
          <a:stretch>
            <a:fillRect/>
          </a:stretch>
        </p:blipFill>
        <p:spPr>
          <a:xfrm>
            <a:off x="1524000" y="3822700"/>
            <a:ext cx="406400" cy="406400"/>
          </a:xfrm>
          <a:prstGeom prst="rect">
            <a:avLst/>
          </a:prstGeom>
        </p:spPr>
      </p:pic>
      <p:sp>
        <p:nvSpPr>
          <p:cNvPr id="6" name="TextBox 5"/>
          <p:cNvSpPr txBox="1"/>
          <p:nvPr/>
        </p:nvSpPr>
        <p:spPr>
          <a:xfrm>
            <a:off x="1320800" y="4635500"/>
            <a:ext cx="38862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Definite Shape</a:t>
            </a:r>
          </a:p>
        </p:txBody>
      </p:sp>
      <p:sp>
        <p:nvSpPr>
          <p:cNvPr id="7" name="TextBox 6"/>
          <p:cNvSpPr txBox="1"/>
          <p:nvPr/>
        </p:nvSpPr>
        <p:spPr>
          <a:xfrm>
            <a:off x="1320800" y="5245100"/>
            <a:ext cx="3886200" cy="1524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Solids maintain a definite shape and volume because their particles are tightly packed and strongly bound in fixed positions.</a:t>
            </a:r>
          </a:p>
        </p:txBody>
      </p:sp>
      <p:sp>
        <p:nvSpPr>
          <p:cNvPr id="8" name="Rounded Rectangle 7"/>
          <p:cNvSpPr/>
          <p:nvPr/>
        </p:nvSpPr>
        <p:spPr>
          <a:xfrm>
            <a:off x="5892800" y="3314700"/>
            <a:ext cx="4470400" cy="4140200"/>
          </a:xfrm>
          <a:prstGeom prst="roundRect">
            <a:avLst>
              <a:gd name="adj" fmla="val 2453"/>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9" name="Oval 8"/>
          <p:cNvSpPr/>
          <p:nvPr/>
        </p:nvSpPr>
        <p:spPr>
          <a:xfrm>
            <a:off x="6197600" y="3619500"/>
            <a:ext cx="812800" cy="812800"/>
          </a:xfrm>
          <a:prstGeom prst="ellipse">
            <a:avLst/>
          </a:prstGeom>
          <a:solidFill>
            <a:srgbClr val="1F1F2D"/>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0" name="Picture 9" descr="96b322d5-cdee-48c4-bd75-0a877d6049ed.png"/>
          <p:cNvPicPr>
            <a:picLocks noChangeAspect="1"/>
          </p:cNvPicPr>
          <p:nvPr/>
        </p:nvPicPr>
        <p:blipFill>
          <a:blip r:embed="rId3"/>
          <a:stretch>
            <a:fillRect/>
          </a:stretch>
        </p:blipFill>
        <p:spPr>
          <a:xfrm>
            <a:off x="6400800" y="3822700"/>
            <a:ext cx="406400" cy="406400"/>
          </a:xfrm>
          <a:prstGeom prst="rect">
            <a:avLst/>
          </a:prstGeom>
        </p:spPr>
      </p:pic>
      <p:sp>
        <p:nvSpPr>
          <p:cNvPr id="11" name="TextBox 10"/>
          <p:cNvSpPr txBox="1"/>
          <p:nvPr/>
        </p:nvSpPr>
        <p:spPr>
          <a:xfrm>
            <a:off x="6197600" y="4635500"/>
            <a:ext cx="38862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Fixed Positions</a:t>
            </a:r>
          </a:p>
        </p:txBody>
      </p:sp>
      <p:sp>
        <p:nvSpPr>
          <p:cNvPr id="12" name="TextBox 11"/>
          <p:cNvSpPr txBox="1"/>
          <p:nvPr/>
        </p:nvSpPr>
        <p:spPr>
          <a:xfrm>
            <a:off x="6197600" y="5245100"/>
            <a:ext cx="3886200" cy="1905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Particles in solids vibrate in fixed positions and cannot move freely, contributing to their rigidity and resistance to deformation.</a:t>
            </a:r>
          </a:p>
        </p:txBody>
      </p:sp>
      <p:sp>
        <p:nvSpPr>
          <p:cNvPr id="13" name="Rounded Rectangle 12"/>
          <p:cNvSpPr/>
          <p:nvPr/>
        </p:nvSpPr>
        <p:spPr>
          <a:xfrm>
            <a:off x="10769600" y="3314700"/>
            <a:ext cx="4470400" cy="4140200"/>
          </a:xfrm>
          <a:prstGeom prst="roundRect">
            <a:avLst>
              <a:gd name="adj" fmla="val 2453"/>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4" name="Oval 13"/>
          <p:cNvSpPr/>
          <p:nvPr/>
        </p:nvSpPr>
        <p:spPr>
          <a:xfrm>
            <a:off x="11074400" y="3619500"/>
            <a:ext cx="812800" cy="812800"/>
          </a:xfrm>
          <a:prstGeom prst="ellipse">
            <a:avLst/>
          </a:prstGeom>
          <a:solidFill>
            <a:srgbClr val="1F1F2D"/>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5" name="Picture 14" descr="b79209e6-089d-46d6-8344-78d807d1a0c0.png"/>
          <p:cNvPicPr>
            <a:picLocks noChangeAspect="1"/>
          </p:cNvPicPr>
          <p:nvPr/>
        </p:nvPicPr>
        <p:blipFill>
          <a:blip r:embed="rId4"/>
          <a:stretch>
            <a:fillRect/>
          </a:stretch>
        </p:blipFill>
        <p:spPr>
          <a:xfrm>
            <a:off x="11277600" y="3822700"/>
            <a:ext cx="406400" cy="406400"/>
          </a:xfrm>
          <a:prstGeom prst="rect">
            <a:avLst/>
          </a:prstGeom>
        </p:spPr>
      </p:pic>
      <p:sp>
        <p:nvSpPr>
          <p:cNvPr id="16" name="TextBox 15"/>
          <p:cNvSpPr txBox="1"/>
          <p:nvPr/>
        </p:nvSpPr>
        <p:spPr>
          <a:xfrm>
            <a:off x="11074400" y="4635500"/>
            <a:ext cx="38862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Incompressible</a:t>
            </a:r>
          </a:p>
        </p:txBody>
      </p:sp>
      <p:sp>
        <p:nvSpPr>
          <p:cNvPr id="17" name="TextBox 16"/>
          <p:cNvSpPr txBox="1"/>
          <p:nvPr/>
        </p:nvSpPr>
        <p:spPr>
          <a:xfrm>
            <a:off x="11074400" y="5245100"/>
            <a:ext cx="3886200" cy="1905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Solids are nearly incompressible due to the close proximity of their particles, making it difficult to reduce their volume significantly.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extBox 1"/>
          <p:cNvSpPr txBox="1"/>
          <p:nvPr/>
        </p:nvSpPr>
        <p:spPr>
          <a:xfrm>
            <a:off x="5346700" y="1473200"/>
            <a:ext cx="5588000" cy="609600"/>
          </a:xfrm>
          <a:prstGeom prst="rect">
            <a:avLst/>
          </a:prstGeom>
          <a:noFill/>
        </p:spPr>
        <p:txBody>
          <a:bodyPr wrap="square" lIns="0" rIns="0" tIns="0" bIns="0">
            <a:spAutoFit/>
          </a:bodyPr>
          <a:lstStyle/>
          <a:p>
            <a:pPr algn="l">
              <a:defRPr b="1" i="0" sz="4000">
                <a:solidFill>
                  <a:srgbClr val="000000"/>
                </a:solidFill>
                <a:latin typeface="inter"/>
              </a:defRPr>
            </a:pPr>
            <a:r>
              <a:rPr b="1" i="0" sz="4000">
                <a:solidFill>
                  <a:srgbClr val="000000"/>
                </a:solidFill>
                <a:latin typeface="inter"/>
              </a:rPr>
              <a:t>States of Matter: Liquids</a:t>
            </a:r>
          </a:p>
        </p:txBody>
      </p:sp>
      <p:pic>
        <p:nvPicPr>
          <p:cNvPr id="3" name="Picture 2" descr="1c7c596b-8d28-4485-8810-605298b42da7.png"/>
          <p:cNvPicPr>
            <a:picLocks noChangeAspect="1"/>
          </p:cNvPicPr>
          <p:nvPr/>
        </p:nvPicPr>
        <p:blipFill>
          <a:blip r:embed="rId2"/>
          <a:stretch>
            <a:fillRect/>
          </a:stretch>
        </p:blipFill>
        <p:spPr>
          <a:xfrm>
            <a:off x="1016000" y="2590800"/>
            <a:ext cx="14224000" cy="3810000"/>
          </a:xfrm>
          <a:prstGeom prst="rect">
            <a:avLst/>
          </a:prstGeom>
        </p:spPr>
      </p:pic>
      <p:sp>
        <p:nvSpPr>
          <p:cNvPr id="4" name="TextBox 3"/>
          <p:cNvSpPr txBox="1"/>
          <p:nvPr/>
        </p:nvSpPr>
        <p:spPr>
          <a:xfrm>
            <a:off x="1016000" y="6908800"/>
            <a:ext cx="14249400" cy="762000"/>
          </a:xfrm>
          <a:prstGeom prst="rect">
            <a:avLst/>
          </a:prstGeom>
          <a:noFill/>
        </p:spPr>
        <p:txBody>
          <a:bodyPr wrap="square" lIns="0" rIns="0" tIns="0" bIns="0">
            <a:spAutoFit/>
          </a:bodyPr>
          <a:lstStyle/>
          <a:p>
            <a:pPr algn="ctr">
              <a:defRPr b="0" i="0" sz="2000">
                <a:solidFill>
                  <a:srgbClr val="333333"/>
                </a:solidFill>
                <a:latin typeface="inter"/>
              </a:defRPr>
            </a:pPr>
            <a:r>
              <a:rPr b="0" i="0" sz="2000">
                <a:solidFill>
                  <a:srgbClr val="333333"/>
                </a:solidFill>
                <a:latin typeface="inter"/>
              </a:rPr>
              <a:t>Liquids exhibit unique properties due to the arrangement and movement of their particles, which are close but can slide past each other. Understand the characteristics.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extBox 1"/>
          <p:cNvSpPr txBox="1"/>
          <p:nvPr/>
        </p:nvSpPr>
        <p:spPr>
          <a:xfrm>
            <a:off x="1016000" y="1130300"/>
            <a:ext cx="14249400" cy="609600"/>
          </a:xfrm>
          <a:prstGeom prst="rect">
            <a:avLst/>
          </a:prstGeom>
          <a:noFill/>
        </p:spPr>
        <p:txBody>
          <a:bodyPr wrap="square" lIns="0" rIns="0" tIns="0" bIns="0">
            <a:spAutoFit/>
          </a:bodyPr>
          <a:lstStyle/>
          <a:p>
            <a:pPr algn="ctr">
              <a:defRPr b="1" i="0" sz="4000">
                <a:solidFill>
                  <a:srgbClr val="000000"/>
                </a:solidFill>
                <a:latin typeface="inter"/>
              </a:defRPr>
            </a:pPr>
            <a:r>
              <a:rPr b="1" i="0" sz="4000">
                <a:solidFill>
                  <a:srgbClr val="000000"/>
                </a:solidFill>
                <a:latin typeface="inter"/>
              </a:rPr>
              <a:t>States of Matter: Gases</a:t>
            </a:r>
          </a:p>
        </p:txBody>
      </p:sp>
      <p:sp>
        <p:nvSpPr>
          <p:cNvPr id="3" name="Rounded Rectangle 2"/>
          <p:cNvSpPr/>
          <p:nvPr/>
        </p:nvSpPr>
        <p:spPr>
          <a:xfrm>
            <a:off x="1016000" y="2552700"/>
            <a:ext cx="4533900" cy="5461000"/>
          </a:xfrm>
          <a:prstGeom prst="roundRect">
            <a:avLst>
              <a:gd name="adj" fmla="val 2240"/>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4" name="Picture 3" descr="192a5dd9-71bd-4799-b687-ff6de0055017.png"/>
          <p:cNvPicPr>
            <a:picLocks noChangeAspect="1"/>
          </p:cNvPicPr>
          <p:nvPr/>
        </p:nvPicPr>
        <p:blipFill>
          <a:blip r:embed="rId2"/>
          <a:stretch>
            <a:fillRect/>
          </a:stretch>
        </p:blipFill>
        <p:spPr>
          <a:xfrm>
            <a:off x="1016000" y="2552700"/>
            <a:ext cx="4533900" cy="2438400"/>
          </a:xfrm>
          <a:prstGeom prst="rect">
            <a:avLst/>
          </a:prstGeom>
        </p:spPr>
      </p:pic>
      <p:sp>
        <p:nvSpPr>
          <p:cNvPr id="5" name="TextBox 4"/>
          <p:cNvSpPr txBox="1"/>
          <p:nvPr/>
        </p:nvSpPr>
        <p:spPr>
          <a:xfrm>
            <a:off x="1320800" y="5295900"/>
            <a:ext cx="39497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No Definite Volume</a:t>
            </a:r>
          </a:p>
        </p:txBody>
      </p:sp>
      <p:sp>
        <p:nvSpPr>
          <p:cNvPr id="6" name="TextBox 5"/>
          <p:cNvSpPr txBox="1"/>
          <p:nvPr/>
        </p:nvSpPr>
        <p:spPr>
          <a:xfrm>
            <a:off x="1320800" y="5803900"/>
            <a:ext cx="3949700" cy="1905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Gases lack a definite shape or volume, expanding to fill any available space due to the weak intermolecular forces between particles.</a:t>
            </a:r>
          </a:p>
        </p:txBody>
      </p:sp>
      <p:sp>
        <p:nvSpPr>
          <p:cNvPr id="7" name="Rounded Rectangle 6"/>
          <p:cNvSpPr/>
          <p:nvPr/>
        </p:nvSpPr>
        <p:spPr>
          <a:xfrm>
            <a:off x="5854700" y="2552700"/>
            <a:ext cx="4533900" cy="5461000"/>
          </a:xfrm>
          <a:prstGeom prst="roundRect">
            <a:avLst>
              <a:gd name="adj" fmla="val 2240"/>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8" name="Picture 7" descr="192a5dd9-71bd-4799-b687-ff6de0055017.png"/>
          <p:cNvPicPr>
            <a:picLocks noChangeAspect="1"/>
          </p:cNvPicPr>
          <p:nvPr/>
        </p:nvPicPr>
        <p:blipFill>
          <a:blip r:embed="rId2"/>
          <a:stretch>
            <a:fillRect/>
          </a:stretch>
        </p:blipFill>
        <p:spPr>
          <a:xfrm>
            <a:off x="5854700" y="2552700"/>
            <a:ext cx="4533900" cy="2438400"/>
          </a:xfrm>
          <a:prstGeom prst="rect">
            <a:avLst/>
          </a:prstGeom>
        </p:spPr>
      </p:pic>
      <p:sp>
        <p:nvSpPr>
          <p:cNvPr id="9" name="TextBox 8"/>
          <p:cNvSpPr txBox="1"/>
          <p:nvPr/>
        </p:nvSpPr>
        <p:spPr>
          <a:xfrm>
            <a:off x="6159500" y="5295900"/>
            <a:ext cx="39497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Rapid Movement</a:t>
            </a:r>
          </a:p>
        </p:txBody>
      </p:sp>
      <p:sp>
        <p:nvSpPr>
          <p:cNvPr id="10" name="TextBox 9"/>
          <p:cNvSpPr txBox="1"/>
          <p:nvPr/>
        </p:nvSpPr>
        <p:spPr>
          <a:xfrm>
            <a:off x="6159500" y="5803900"/>
            <a:ext cx="3949700" cy="1905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Gas particles move rapidly and randomly, with high kinetic energy, leading to frequent collisions and contributing to gas pressure.</a:t>
            </a:r>
          </a:p>
        </p:txBody>
      </p:sp>
      <p:sp>
        <p:nvSpPr>
          <p:cNvPr id="11" name="Rounded Rectangle 10"/>
          <p:cNvSpPr/>
          <p:nvPr/>
        </p:nvSpPr>
        <p:spPr>
          <a:xfrm>
            <a:off x="10706100" y="2552700"/>
            <a:ext cx="4533900" cy="5461000"/>
          </a:xfrm>
          <a:prstGeom prst="roundRect">
            <a:avLst>
              <a:gd name="adj" fmla="val 2240"/>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2" name="Picture 11" descr="192a5dd9-71bd-4799-b687-ff6de0055017.png"/>
          <p:cNvPicPr>
            <a:picLocks noChangeAspect="1"/>
          </p:cNvPicPr>
          <p:nvPr/>
        </p:nvPicPr>
        <p:blipFill>
          <a:blip r:embed="rId2"/>
          <a:stretch>
            <a:fillRect/>
          </a:stretch>
        </p:blipFill>
        <p:spPr>
          <a:xfrm>
            <a:off x="10706100" y="2552700"/>
            <a:ext cx="4533900" cy="2438400"/>
          </a:xfrm>
          <a:prstGeom prst="rect">
            <a:avLst/>
          </a:prstGeom>
        </p:spPr>
      </p:pic>
      <p:sp>
        <p:nvSpPr>
          <p:cNvPr id="13" name="TextBox 12"/>
          <p:cNvSpPr txBox="1"/>
          <p:nvPr/>
        </p:nvSpPr>
        <p:spPr>
          <a:xfrm>
            <a:off x="11010900" y="5295900"/>
            <a:ext cx="39497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Easily Compressed</a:t>
            </a:r>
          </a:p>
        </p:txBody>
      </p:sp>
      <p:sp>
        <p:nvSpPr>
          <p:cNvPr id="14" name="TextBox 13"/>
          <p:cNvSpPr txBox="1"/>
          <p:nvPr/>
        </p:nvSpPr>
        <p:spPr>
          <a:xfrm>
            <a:off x="11010900" y="5803900"/>
            <a:ext cx="3949700" cy="1905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Gases are easily compressed because their particles are far apart, allowing them to be pushed closer together with applied pressure.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extBox 1"/>
          <p:cNvSpPr txBox="1"/>
          <p:nvPr/>
        </p:nvSpPr>
        <p:spPr>
          <a:xfrm>
            <a:off x="1016000" y="1295400"/>
            <a:ext cx="14249400" cy="609600"/>
          </a:xfrm>
          <a:prstGeom prst="rect">
            <a:avLst/>
          </a:prstGeom>
          <a:noFill/>
        </p:spPr>
        <p:txBody>
          <a:bodyPr wrap="square" lIns="0" rIns="0" tIns="0" bIns="0">
            <a:spAutoFit/>
          </a:bodyPr>
          <a:lstStyle/>
          <a:p>
            <a:pPr algn="ctr">
              <a:defRPr b="1" i="0" sz="4000">
                <a:solidFill>
                  <a:srgbClr val="000000"/>
                </a:solidFill>
                <a:latin typeface="inter"/>
              </a:defRPr>
            </a:pPr>
            <a:r>
              <a:rPr b="1" i="0" sz="4000">
                <a:solidFill>
                  <a:srgbClr val="000000"/>
                </a:solidFill>
                <a:latin typeface="inter"/>
              </a:rPr>
              <a:t>Changes of State</a:t>
            </a:r>
          </a:p>
        </p:txBody>
      </p:sp>
      <p:sp>
        <p:nvSpPr>
          <p:cNvPr id="3" name="Rounded Rectangle 2"/>
          <p:cNvSpPr/>
          <p:nvPr/>
        </p:nvSpPr>
        <p:spPr>
          <a:xfrm>
            <a:off x="1016000" y="2921000"/>
            <a:ext cx="6908800" cy="2260600"/>
          </a:xfrm>
          <a:prstGeom prst="roundRect">
            <a:avLst>
              <a:gd name="adj" fmla="val 4494"/>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4" name="TextBox 3"/>
          <p:cNvSpPr txBox="1"/>
          <p:nvPr/>
        </p:nvSpPr>
        <p:spPr>
          <a:xfrm>
            <a:off x="1320800" y="3225800"/>
            <a:ext cx="533400" cy="1447800"/>
          </a:xfrm>
          <a:prstGeom prst="rect">
            <a:avLst/>
          </a:prstGeom>
          <a:noFill/>
        </p:spPr>
        <p:txBody>
          <a:bodyPr wrap="square" lIns="0" rIns="0" tIns="0" bIns="0">
            <a:spAutoFit/>
          </a:bodyPr>
          <a:lstStyle/>
          <a:p>
            <a:pPr algn="l">
              <a:defRPr b="1" i="0" sz="3200">
                <a:solidFill>
                  <a:srgbClr val="1F1F2D"/>
                </a:solidFill>
                <a:latin typeface="inter"/>
              </a:defRPr>
            </a:pPr>
            <a:r>
              <a:rPr b="1" i="0" sz="3200">
                <a:solidFill>
                  <a:srgbClr val="1F1F2D"/>
                </a:solidFill>
                <a:latin typeface="inter"/>
              </a:rPr>
              <a:t>01</a:t>
            </a:r>
          </a:p>
        </p:txBody>
      </p:sp>
      <p:sp>
        <p:nvSpPr>
          <p:cNvPr id="5" name="TextBox 4"/>
          <p:cNvSpPr txBox="1"/>
          <p:nvPr/>
        </p:nvSpPr>
        <p:spPr>
          <a:xfrm>
            <a:off x="1981200" y="3225800"/>
            <a:ext cx="56642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Melting</a:t>
            </a:r>
          </a:p>
        </p:txBody>
      </p:sp>
      <p:sp>
        <p:nvSpPr>
          <p:cNvPr id="6" name="TextBox 5"/>
          <p:cNvSpPr txBox="1"/>
          <p:nvPr/>
        </p:nvSpPr>
        <p:spPr>
          <a:xfrm>
            <a:off x="1981200" y="3733800"/>
            <a:ext cx="56642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Melting is the phase transition from solid to liquid, occurring when a substance absorbs enough heat to overcome intermolecular forces.</a:t>
            </a:r>
          </a:p>
        </p:txBody>
      </p:sp>
      <p:sp>
        <p:nvSpPr>
          <p:cNvPr id="7" name="Rounded Rectangle 6"/>
          <p:cNvSpPr/>
          <p:nvPr/>
        </p:nvSpPr>
        <p:spPr>
          <a:xfrm>
            <a:off x="8331200" y="2921000"/>
            <a:ext cx="6908800" cy="2260600"/>
          </a:xfrm>
          <a:prstGeom prst="roundRect">
            <a:avLst>
              <a:gd name="adj" fmla="val 4494"/>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8" name="TextBox 7"/>
          <p:cNvSpPr txBox="1"/>
          <p:nvPr/>
        </p:nvSpPr>
        <p:spPr>
          <a:xfrm>
            <a:off x="8636000" y="3225800"/>
            <a:ext cx="622300" cy="1447800"/>
          </a:xfrm>
          <a:prstGeom prst="rect">
            <a:avLst/>
          </a:prstGeom>
          <a:noFill/>
        </p:spPr>
        <p:txBody>
          <a:bodyPr wrap="square" lIns="0" rIns="0" tIns="0" bIns="0">
            <a:spAutoFit/>
          </a:bodyPr>
          <a:lstStyle/>
          <a:p>
            <a:pPr algn="l">
              <a:defRPr b="1" i="0" sz="3200">
                <a:solidFill>
                  <a:srgbClr val="1F1F2D"/>
                </a:solidFill>
                <a:latin typeface="inter"/>
              </a:defRPr>
            </a:pPr>
            <a:r>
              <a:rPr b="1" i="0" sz="3200">
                <a:solidFill>
                  <a:srgbClr val="1F1F2D"/>
                </a:solidFill>
                <a:latin typeface="inter"/>
              </a:rPr>
              <a:t>02</a:t>
            </a:r>
          </a:p>
        </p:txBody>
      </p:sp>
      <p:sp>
        <p:nvSpPr>
          <p:cNvPr id="9" name="TextBox 8"/>
          <p:cNvSpPr txBox="1"/>
          <p:nvPr/>
        </p:nvSpPr>
        <p:spPr>
          <a:xfrm>
            <a:off x="9385300" y="3225800"/>
            <a:ext cx="55753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Boiling</a:t>
            </a:r>
          </a:p>
        </p:txBody>
      </p:sp>
      <p:sp>
        <p:nvSpPr>
          <p:cNvPr id="10" name="TextBox 9"/>
          <p:cNvSpPr txBox="1"/>
          <p:nvPr/>
        </p:nvSpPr>
        <p:spPr>
          <a:xfrm>
            <a:off x="9385300" y="3733800"/>
            <a:ext cx="55753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Boiling is the phase transition from liquid to gas, characterized by rapid vaporization throughout the liquid at the boiling point.</a:t>
            </a:r>
          </a:p>
        </p:txBody>
      </p:sp>
      <p:sp>
        <p:nvSpPr>
          <p:cNvPr id="11" name="Rounded Rectangle 10"/>
          <p:cNvSpPr/>
          <p:nvPr/>
        </p:nvSpPr>
        <p:spPr>
          <a:xfrm>
            <a:off x="1016000" y="5588000"/>
            <a:ext cx="6908800" cy="2260600"/>
          </a:xfrm>
          <a:prstGeom prst="roundRect">
            <a:avLst>
              <a:gd name="adj" fmla="val 4494"/>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2" name="TextBox 11"/>
          <p:cNvSpPr txBox="1"/>
          <p:nvPr/>
        </p:nvSpPr>
        <p:spPr>
          <a:xfrm>
            <a:off x="1320800" y="5892800"/>
            <a:ext cx="622300" cy="1447800"/>
          </a:xfrm>
          <a:prstGeom prst="rect">
            <a:avLst/>
          </a:prstGeom>
          <a:noFill/>
        </p:spPr>
        <p:txBody>
          <a:bodyPr wrap="square" lIns="0" rIns="0" tIns="0" bIns="0">
            <a:spAutoFit/>
          </a:bodyPr>
          <a:lstStyle/>
          <a:p>
            <a:pPr algn="l">
              <a:defRPr b="1" i="0" sz="3200">
                <a:solidFill>
                  <a:srgbClr val="1F1F2D"/>
                </a:solidFill>
                <a:latin typeface="inter"/>
              </a:defRPr>
            </a:pPr>
            <a:r>
              <a:rPr b="1" i="0" sz="3200">
                <a:solidFill>
                  <a:srgbClr val="1F1F2D"/>
                </a:solidFill>
                <a:latin typeface="inter"/>
              </a:rPr>
              <a:t>03</a:t>
            </a:r>
          </a:p>
        </p:txBody>
      </p:sp>
      <p:sp>
        <p:nvSpPr>
          <p:cNvPr id="13" name="TextBox 12"/>
          <p:cNvSpPr txBox="1"/>
          <p:nvPr/>
        </p:nvSpPr>
        <p:spPr>
          <a:xfrm>
            <a:off x="2070100" y="5892800"/>
            <a:ext cx="55753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Sublimation</a:t>
            </a:r>
          </a:p>
        </p:txBody>
      </p:sp>
      <p:sp>
        <p:nvSpPr>
          <p:cNvPr id="14" name="TextBox 13"/>
          <p:cNvSpPr txBox="1"/>
          <p:nvPr/>
        </p:nvSpPr>
        <p:spPr>
          <a:xfrm>
            <a:off x="2070100" y="6400800"/>
            <a:ext cx="55753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Sublimation is the direct transition from solid to gas, bypassing the liquid phase, as seen with dry ice at room temperature.</a:t>
            </a:r>
          </a:p>
        </p:txBody>
      </p:sp>
      <p:sp>
        <p:nvSpPr>
          <p:cNvPr id="15" name="Rounded Rectangle 14"/>
          <p:cNvSpPr/>
          <p:nvPr/>
        </p:nvSpPr>
        <p:spPr>
          <a:xfrm>
            <a:off x="8331200" y="5588000"/>
            <a:ext cx="6908800" cy="2260600"/>
          </a:xfrm>
          <a:prstGeom prst="roundRect">
            <a:avLst>
              <a:gd name="adj" fmla="val 4494"/>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6" name="TextBox 15"/>
          <p:cNvSpPr txBox="1"/>
          <p:nvPr/>
        </p:nvSpPr>
        <p:spPr>
          <a:xfrm>
            <a:off x="8636000" y="5892800"/>
            <a:ext cx="635000" cy="1447800"/>
          </a:xfrm>
          <a:prstGeom prst="rect">
            <a:avLst/>
          </a:prstGeom>
          <a:noFill/>
        </p:spPr>
        <p:txBody>
          <a:bodyPr wrap="square" lIns="0" rIns="0" tIns="0" bIns="0">
            <a:spAutoFit/>
          </a:bodyPr>
          <a:lstStyle/>
          <a:p>
            <a:pPr algn="l">
              <a:defRPr b="1" i="0" sz="3200">
                <a:solidFill>
                  <a:srgbClr val="1F1F2D"/>
                </a:solidFill>
                <a:latin typeface="inter"/>
              </a:defRPr>
            </a:pPr>
            <a:r>
              <a:rPr b="1" i="0" sz="3200">
                <a:solidFill>
                  <a:srgbClr val="1F1F2D"/>
                </a:solidFill>
                <a:latin typeface="inter"/>
              </a:rPr>
              <a:t>04</a:t>
            </a:r>
          </a:p>
        </p:txBody>
      </p:sp>
      <p:sp>
        <p:nvSpPr>
          <p:cNvPr id="17" name="TextBox 16"/>
          <p:cNvSpPr txBox="1"/>
          <p:nvPr/>
        </p:nvSpPr>
        <p:spPr>
          <a:xfrm>
            <a:off x="9398000" y="5892800"/>
            <a:ext cx="55626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Condensation</a:t>
            </a:r>
          </a:p>
        </p:txBody>
      </p:sp>
      <p:sp>
        <p:nvSpPr>
          <p:cNvPr id="18" name="TextBox 17"/>
          <p:cNvSpPr txBox="1"/>
          <p:nvPr/>
        </p:nvSpPr>
        <p:spPr>
          <a:xfrm>
            <a:off x="9398000" y="6400800"/>
            <a:ext cx="55626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Condensation is the phase transition from gas to liquid, typically occurring when a gas is cooled to its dew point temperature.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extBox 1"/>
          <p:cNvSpPr txBox="1"/>
          <p:nvPr/>
        </p:nvSpPr>
        <p:spPr>
          <a:xfrm>
            <a:off x="1016000" y="3492500"/>
            <a:ext cx="7035800" cy="609600"/>
          </a:xfrm>
          <a:prstGeom prst="rect">
            <a:avLst/>
          </a:prstGeom>
          <a:noFill/>
        </p:spPr>
        <p:txBody>
          <a:bodyPr wrap="square" lIns="0" rIns="0" tIns="0" bIns="0">
            <a:spAutoFit/>
          </a:bodyPr>
          <a:lstStyle/>
          <a:p>
            <a:pPr algn="l">
              <a:defRPr b="1" i="0" sz="4000">
                <a:solidFill>
                  <a:srgbClr val="000000"/>
                </a:solidFill>
                <a:latin typeface="inter"/>
              </a:defRPr>
            </a:pPr>
            <a:r>
              <a:rPr b="1" i="0" sz="4000">
                <a:solidFill>
                  <a:srgbClr val="000000"/>
                </a:solidFill>
                <a:latin typeface="inter"/>
              </a:rPr>
              <a:t>A Closer Look at Gases</a:t>
            </a:r>
          </a:p>
        </p:txBody>
      </p:sp>
      <p:sp>
        <p:nvSpPr>
          <p:cNvPr id="3" name="TextBox 2"/>
          <p:cNvSpPr txBox="1"/>
          <p:nvPr/>
        </p:nvSpPr>
        <p:spPr>
          <a:xfrm>
            <a:off x="1016000" y="4508500"/>
            <a:ext cx="70358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Gases exhibit unique properties due to the behavior of their particles. Pressure is influenced by temperature and volume changes.</a:t>
            </a:r>
          </a:p>
        </p:txBody>
      </p:sp>
      <p:sp>
        <p:nvSpPr>
          <p:cNvPr id="4" name="Rounded Rectangle 3"/>
          <p:cNvSpPr/>
          <p:nvPr/>
        </p:nvSpPr>
        <p:spPr>
          <a:xfrm>
            <a:off x="8229600" y="952500"/>
            <a:ext cx="7010400" cy="2209800"/>
          </a:xfrm>
          <a:prstGeom prst="roundRect">
            <a:avLst>
              <a:gd name="adj" fmla="val 4597"/>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5" name="TextBox 4"/>
          <p:cNvSpPr txBox="1"/>
          <p:nvPr/>
        </p:nvSpPr>
        <p:spPr>
          <a:xfrm>
            <a:off x="8534400" y="1257300"/>
            <a:ext cx="533400" cy="1397000"/>
          </a:xfrm>
          <a:prstGeom prst="rect">
            <a:avLst/>
          </a:prstGeom>
          <a:noFill/>
        </p:spPr>
        <p:txBody>
          <a:bodyPr wrap="square" lIns="0" rIns="0" tIns="0" bIns="0">
            <a:spAutoFit/>
          </a:bodyPr>
          <a:lstStyle/>
          <a:p>
            <a:pPr algn="l">
              <a:defRPr b="1" i="0" sz="3200">
                <a:solidFill>
                  <a:srgbClr val="1F1F2D"/>
                </a:solidFill>
                <a:latin typeface="inter"/>
              </a:defRPr>
            </a:pPr>
            <a:r>
              <a:rPr b="1" i="0" sz="3200">
                <a:solidFill>
                  <a:srgbClr val="1F1F2D"/>
                </a:solidFill>
                <a:latin typeface="inter"/>
              </a:rPr>
              <a:t>01</a:t>
            </a:r>
          </a:p>
        </p:txBody>
      </p:sp>
      <p:sp>
        <p:nvSpPr>
          <p:cNvPr id="6" name="TextBox 5"/>
          <p:cNvSpPr txBox="1"/>
          <p:nvPr/>
        </p:nvSpPr>
        <p:spPr>
          <a:xfrm>
            <a:off x="9347200" y="1257300"/>
            <a:ext cx="56134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Gas Pressure</a:t>
            </a:r>
          </a:p>
        </p:txBody>
      </p:sp>
      <p:sp>
        <p:nvSpPr>
          <p:cNvPr id="7" name="TextBox 6"/>
          <p:cNvSpPr txBox="1"/>
          <p:nvPr/>
        </p:nvSpPr>
        <p:spPr>
          <a:xfrm>
            <a:off x="9347200" y="1714500"/>
            <a:ext cx="56134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Gas pressure results from gas particles colliding with the walls of their container, with more frequent collisions leading to higher pressure.</a:t>
            </a:r>
          </a:p>
        </p:txBody>
      </p:sp>
      <p:sp>
        <p:nvSpPr>
          <p:cNvPr id="8" name="Rounded Rectangle 7"/>
          <p:cNvSpPr/>
          <p:nvPr/>
        </p:nvSpPr>
        <p:spPr>
          <a:xfrm>
            <a:off x="8229600" y="3467100"/>
            <a:ext cx="7010400" cy="2209800"/>
          </a:xfrm>
          <a:prstGeom prst="roundRect">
            <a:avLst>
              <a:gd name="adj" fmla="val 4597"/>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9" name="TextBox 8"/>
          <p:cNvSpPr txBox="1"/>
          <p:nvPr/>
        </p:nvSpPr>
        <p:spPr>
          <a:xfrm>
            <a:off x="8534400" y="3771900"/>
            <a:ext cx="622300" cy="1397000"/>
          </a:xfrm>
          <a:prstGeom prst="rect">
            <a:avLst/>
          </a:prstGeom>
          <a:noFill/>
        </p:spPr>
        <p:txBody>
          <a:bodyPr wrap="square" lIns="0" rIns="0" tIns="0" bIns="0">
            <a:spAutoFit/>
          </a:bodyPr>
          <a:lstStyle/>
          <a:p>
            <a:pPr algn="l">
              <a:defRPr b="1" i="0" sz="3200">
                <a:solidFill>
                  <a:srgbClr val="1F1F2D"/>
                </a:solidFill>
                <a:latin typeface="inter"/>
              </a:defRPr>
            </a:pPr>
            <a:r>
              <a:rPr b="1" i="0" sz="3200">
                <a:solidFill>
                  <a:srgbClr val="1F1F2D"/>
                </a:solidFill>
                <a:latin typeface="inter"/>
              </a:rPr>
              <a:t>02</a:t>
            </a:r>
          </a:p>
        </p:txBody>
      </p:sp>
      <p:sp>
        <p:nvSpPr>
          <p:cNvPr id="10" name="TextBox 9"/>
          <p:cNvSpPr txBox="1"/>
          <p:nvPr/>
        </p:nvSpPr>
        <p:spPr>
          <a:xfrm>
            <a:off x="9436100" y="3771900"/>
            <a:ext cx="55245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Temperature Impact</a:t>
            </a:r>
          </a:p>
        </p:txBody>
      </p:sp>
      <p:sp>
        <p:nvSpPr>
          <p:cNvPr id="11" name="TextBox 10"/>
          <p:cNvSpPr txBox="1"/>
          <p:nvPr/>
        </p:nvSpPr>
        <p:spPr>
          <a:xfrm>
            <a:off x="9436100" y="4229100"/>
            <a:ext cx="55245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Increasing temperature increases gas pressure, as particles move faster and collide more forcefully with the container walls.</a:t>
            </a:r>
          </a:p>
        </p:txBody>
      </p:sp>
      <p:sp>
        <p:nvSpPr>
          <p:cNvPr id="12" name="Rounded Rectangle 11"/>
          <p:cNvSpPr/>
          <p:nvPr/>
        </p:nvSpPr>
        <p:spPr>
          <a:xfrm>
            <a:off x="8229600" y="5981700"/>
            <a:ext cx="7010400" cy="2209800"/>
          </a:xfrm>
          <a:prstGeom prst="roundRect">
            <a:avLst>
              <a:gd name="adj" fmla="val 4597"/>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3" name="TextBox 12"/>
          <p:cNvSpPr txBox="1"/>
          <p:nvPr/>
        </p:nvSpPr>
        <p:spPr>
          <a:xfrm>
            <a:off x="8534400" y="6286500"/>
            <a:ext cx="622300" cy="1397000"/>
          </a:xfrm>
          <a:prstGeom prst="rect">
            <a:avLst/>
          </a:prstGeom>
          <a:noFill/>
        </p:spPr>
        <p:txBody>
          <a:bodyPr wrap="square" lIns="0" rIns="0" tIns="0" bIns="0">
            <a:spAutoFit/>
          </a:bodyPr>
          <a:lstStyle/>
          <a:p>
            <a:pPr algn="l">
              <a:defRPr b="1" i="0" sz="3200">
                <a:solidFill>
                  <a:srgbClr val="1F1F2D"/>
                </a:solidFill>
                <a:latin typeface="inter"/>
              </a:defRPr>
            </a:pPr>
            <a:r>
              <a:rPr b="1" i="0" sz="3200">
                <a:solidFill>
                  <a:srgbClr val="1F1F2D"/>
                </a:solidFill>
                <a:latin typeface="inter"/>
              </a:rPr>
              <a:t>03</a:t>
            </a:r>
          </a:p>
        </p:txBody>
      </p:sp>
      <p:sp>
        <p:nvSpPr>
          <p:cNvPr id="14" name="TextBox 13"/>
          <p:cNvSpPr txBox="1"/>
          <p:nvPr/>
        </p:nvSpPr>
        <p:spPr>
          <a:xfrm>
            <a:off x="9436100" y="6286500"/>
            <a:ext cx="55245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Volume Influence</a:t>
            </a:r>
          </a:p>
        </p:txBody>
      </p:sp>
      <p:sp>
        <p:nvSpPr>
          <p:cNvPr id="15" name="TextBox 14"/>
          <p:cNvSpPr txBox="1"/>
          <p:nvPr/>
        </p:nvSpPr>
        <p:spPr>
          <a:xfrm>
            <a:off x="9436100" y="6743700"/>
            <a:ext cx="55245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Decreasing volume increases gas pressure, as particles have less space to move and collide more frequently with the container walls.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