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16256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91433"/>
        </a:solidFill>
        <a:effectLst/>
      </p:bgPr>
    </p:bg>
    <p:spTree>
      <p:nvGrpSpPr>
        <p:cNvPr id="1" name=""/>
        <p:cNvGrpSpPr/>
        <p:nvPr/>
      </p:nvGrpSpPr>
      <p:grpSpPr/>
      <p:sp>
        <p:nvSpPr>
          <p:cNvPr id="2" name="TextBox 1"/>
          <p:cNvSpPr txBox="1"/>
          <p:nvPr/>
        </p:nvSpPr>
        <p:spPr>
          <a:xfrm>
            <a:off x="1016000" y="3048000"/>
            <a:ext cx="6731000" cy="1219200"/>
          </a:xfrm>
          <a:prstGeom prst="rect">
            <a:avLst/>
          </a:prstGeom>
          <a:noFill/>
        </p:spPr>
        <p:txBody>
          <a:bodyPr wrap="square" lIns="0" rIns="0" tIns="0" bIns="0">
            <a:spAutoFit/>
          </a:bodyPr>
          <a:lstStyle/>
          <a:p>
            <a:pPr algn="l">
              <a:defRPr b="1" i="0" sz="4000">
                <a:solidFill>
                  <a:srgbClr val="FFFFFF"/>
                </a:solidFill>
                <a:latin typeface="Instrument"/>
              </a:defRPr>
            </a:pPr>
            <a:r>
              <a:rPr b="1" i="0" sz="4000">
                <a:solidFill>
                  <a:srgbClr val="FFFFFF"/>
                </a:solidFill>
                <a:latin typeface="Instrument"/>
              </a:rPr>
              <a:t>Everything is Made of Particles</a:t>
            </a:r>
          </a:p>
        </p:txBody>
      </p:sp>
      <p:sp>
        <p:nvSpPr>
          <p:cNvPr id="3" name="TextBox 2"/>
          <p:cNvSpPr txBox="1"/>
          <p:nvPr/>
        </p:nvSpPr>
        <p:spPr>
          <a:xfrm>
            <a:off x="1016000" y="4572000"/>
            <a:ext cx="6731000" cy="1524000"/>
          </a:xfrm>
          <a:prstGeom prst="rect">
            <a:avLst/>
          </a:prstGeom>
          <a:noFill/>
        </p:spPr>
        <p:txBody>
          <a:bodyPr wrap="square" lIns="0" rIns="0" tIns="0" bIns="0">
            <a:spAutoFit/>
          </a:bodyPr>
          <a:lstStyle/>
          <a:p>
            <a:pPr algn="l">
              <a:defRPr b="0" i="0" sz="2000">
                <a:solidFill>
                  <a:srgbClr val="E6E6E6"/>
                </a:solidFill>
                <a:latin typeface="Instrument"/>
              </a:defRPr>
            </a:pPr>
            <a:r>
              <a:rPr b="0" i="0" sz="2000">
                <a:solidFill>
                  <a:srgbClr val="E6E6E6"/>
                </a:solidFill>
                <a:latin typeface="Instrument"/>
              </a:rPr>
              <a:t>The world is composed of minuscule particles, invisible to the naked eye, constantly in motion. Solids feature tightly packed, vibrating particles, while liquids and gases exhibit more freedom. This motion leads to diffusion.</a:t>
            </a:r>
          </a:p>
        </p:txBody>
      </p:sp>
      <p:pic>
        <p:nvPicPr>
          <p:cNvPr id="4" name="Picture 3" descr="3cf6beab-4903-4722-a9b5-34fc29a1244e.png"/>
          <p:cNvPicPr>
            <a:picLocks noChangeAspect="1"/>
          </p:cNvPicPr>
          <p:nvPr/>
        </p:nvPicPr>
        <p:blipFill>
          <a:blip r:embed="rId2"/>
          <a:stretch>
            <a:fillRect/>
          </a:stretch>
        </p:blipFill>
        <p:spPr>
          <a:xfrm>
            <a:off x="8534400" y="1219200"/>
            <a:ext cx="6705600" cy="67056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91433"/>
        </a:solidFill>
        <a:effectLst/>
      </p:bgPr>
    </p:bg>
    <p:spTree>
      <p:nvGrpSpPr>
        <p:cNvPr id="1" name=""/>
        <p:cNvGrpSpPr/>
        <p:nvPr/>
      </p:nvGrpSpPr>
      <p:grpSpPr/>
      <p:sp>
        <p:nvSpPr>
          <p:cNvPr id="2" name="TextBox 1"/>
          <p:cNvSpPr txBox="1"/>
          <p:nvPr/>
        </p:nvSpPr>
        <p:spPr>
          <a:xfrm>
            <a:off x="1016000" y="3492500"/>
            <a:ext cx="7035800" cy="609600"/>
          </a:xfrm>
          <a:prstGeom prst="rect">
            <a:avLst/>
          </a:prstGeom>
          <a:noFill/>
        </p:spPr>
        <p:txBody>
          <a:bodyPr wrap="square" lIns="0" rIns="0" tIns="0" bIns="0">
            <a:spAutoFit/>
          </a:bodyPr>
          <a:lstStyle/>
          <a:p>
            <a:pPr algn="l">
              <a:defRPr b="1" i="0" sz="4000">
                <a:solidFill>
                  <a:srgbClr val="FFFFFF"/>
                </a:solidFill>
                <a:latin typeface="Instrument"/>
              </a:defRPr>
            </a:pPr>
            <a:r>
              <a:rPr b="1" i="0" sz="4000">
                <a:solidFill>
                  <a:srgbClr val="FFFFFF"/>
                </a:solidFill>
                <a:latin typeface="Instrument"/>
              </a:rPr>
              <a:t>Diffusion: Mixing of Particles</a:t>
            </a:r>
          </a:p>
        </p:txBody>
      </p:sp>
      <p:sp>
        <p:nvSpPr>
          <p:cNvPr id="3" name="TextBox 2"/>
          <p:cNvSpPr txBox="1"/>
          <p:nvPr/>
        </p:nvSpPr>
        <p:spPr>
          <a:xfrm>
            <a:off x="1016000" y="4508500"/>
            <a:ext cx="7035800" cy="1143000"/>
          </a:xfrm>
          <a:prstGeom prst="rect">
            <a:avLst/>
          </a:prstGeom>
          <a:noFill/>
        </p:spPr>
        <p:txBody>
          <a:bodyPr wrap="square" lIns="0" rIns="0" tIns="0" bIns="0">
            <a:spAutoFit/>
          </a:bodyPr>
          <a:lstStyle/>
          <a:p>
            <a:pPr algn="l">
              <a:defRPr b="0" i="0" sz="2000">
                <a:solidFill>
                  <a:srgbClr val="E6E6E6"/>
                </a:solidFill>
                <a:latin typeface="Instrument"/>
              </a:defRPr>
            </a:pPr>
            <a:r>
              <a:rPr b="0" i="0" sz="2000">
                <a:solidFill>
                  <a:srgbClr val="E6E6E6"/>
                </a:solidFill>
                <a:latin typeface="Instrument"/>
              </a:rPr>
              <a:t>Diffusion is the process where particles mix due to their random movement, moving from areas of high to low concentration until evenly spread.</a:t>
            </a:r>
          </a:p>
        </p:txBody>
      </p:sp>
      <p:sp>
        <p:nvSpPr>
          <p:cNvPr id="4" name="Rounded Rectangle 3"/>
          <p:cNvSpPr/>
          <p:nvPr/>
        </p:nvSpPr>
        <p:spPr>
          <a:xfrm>
            <a:off x="8229600" y="2019300"/>
            <a:ext cx="7010400" cy="2590800"/>
          </a:xfrm>
          <a:prstGeom prst="roundRect">
            <a:avLst>
              <a:gd name="adj" fmla="val 3921"/>
            </a:avLst>
          </a:prstGeom>
          <a:solidFill>
            <a:srgbClr val="29136C"/>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5" name="TextBox 4"/>
          <p:cNvSpPr txBox="1"/>
          <p:nvPr/>
        </p:nvSpPr>
        <p:spPr>
          <a:xfrm>
            <a:off x="8534400" y="2324100"/>
            <a:ext cx="546100" cy="1778000"/>
          </a:xfrm>
          <a:prstGeom prst="rect">
            <a:avLst/>
          </a:prstGeom>
          <a:noFill/>
        </p:spPr>
        <p:txBody>
          <a:bodyPr wrap="square" lIns="0" rIns="0" tIns="0" bIns="0">
            <a:spAutoFit/>
          </a:bodyPr>
          <a:lstStyle/>
          <a:p>
            <a:pPr algn="l">
              <a:defRPr b="1" i="0" sz="3200">
                <a:solidFill>
                  <a:srgbClr val="5E8CF0"/>
                </a:solidFill>
                <a:latin typeface="Instrument"/>
              </a:defRPr>
            </a:pPr>
            <a:r>
              <a:rPr b="1" i="0" sz="3200">
                <a:solidFill>
                  <a:srgbClr val="5E8CF0"/>
                </a:solidFill>
                <a:latin typeface="Instrument"/>
              </a:rPr>
              <a:t>01</a:t>
            </a:r>
          </a:p>
        </p:txBody>
      </p:sp>
      <p:sp>
        <p:nvSpPr>
          <p:cNvPr id="6" name="TextBox 5"/>
          <p:cNvSpPr txBox="1"/>
          <p:nvPr/>
        </p:nvSpPr>
        <p:spPr>
          <a:xfrm>
            <a:off x="9359900" y="2324100"/>
            <a:ext cx="5600700" cy="406400"/>
          </a:xfrm>
          <a:prstGeom prst="rect">
            <a:avLst/>
          </a:prstGeom>
          <a:noFill/>
        </p:spPr>
        <p:txBody>
          <a:bodyPr wrap="square" lIns="0" rIns="0" tIns="0" bIns="0">
            <a:spAutoFit/>
          </a:bodyPr>
          <a:lstStyle/>
          <a:p>
            <a:pPr algn="l">
              <a:defRPr b="1" i="0" sz="2400">
                <a:solidFill>
                  <a:srgbClr val="FFFFFF"/>
                </a:solidFill>
                <a:latin typeface="Instrument"/>
              </a:defRPr>
            </a:pPr>
            <a:r>
              <a:rPr b="1" i="0" sz="2400">
                <a:solidFill>
                  <a:srgbClr val="FFFFFF"/>
                </a:solidFill>
                <a:latin typeface="Instrument"/>
              </a:rPr>
              <a:t>Concentration Gradient</a:t>
            </a:r>
          </a:p>
        </p:txBody>
      </p:sp>
      <p:sp>
        <p:nvSpPr>
          <p:cNvPr id="7" name="TextBox 6"/>
          <p:cNvSpPr txBox="1"/>
          <p:nvPr/>
        </p:nvSpPr>
        <p:spPr>
          <a:xfrm>
            <a:off x="9359900" y="2781300"/>
            <a:ext cx="5600700" cy="1524000"/>
          </a:xfrm>
          <a:prstGeom prst="rect">
            <a:avLst/>
          </a:prstGeom>
          <a:noFill/>
        </p:spPr>
        <p:txBody>
          <a:bodyPr wrap="square" lIns="0" rIns="0" tIns="0" bIns="0">
            <a:spAutoFit/>
          </a:bodyPr>
          <a:lstStyle/>
          <a:p>
            <a:pPr algn="l">
              <a:defRPr b="0" i="0" sz="2000">
                <a:solidFill>
                  <a:srgbClr val="E6E6E6"/>
                </a:solidFill>
                <a:latin typeface="Instrument"/>
              </a:defRPr>
            </a:pPr>
            <a:r>
              <a:rPr b="0" i="0" sz="2000">
                <a:solidFill>
                  <a:srgbClr val="E6E6E6"/>
                </a:solidFill>
                <a:latin typeface="Instrument"/>
              </a:rPr>
              <a:t>Particles move from areas of high concentration to low concentration, seeking equilibrium. This is fundamental to diffusion processes in various media.</a:t>
            </a:r>
          </a:p>
        </p:txBody>
      </p:sp>
      <p:sp>
        <p:nvSpPr>
          <p:cNvPr id="8" name="Rounded Rectangle 7"/>
          <p:cNvSpPr/>
          <p:nvPr/>
        </p:nvSpPr>
        <p:spPr>
          <a:xfrm>
            <a:off x="8229600" y="4914900"/>
            <a:ext cx="7010400" cy="2209800"/>
          </a:xfrm>
          <a:prstGeom prst="roundRect">
            <a:avLst>
              <a:gd name="adj" fmla="val 4597"/>
            </a:avLst>
          </a:prstGeom>
          <a:solidFill>
            <a:srgbClr val="29136C"/>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9" name="TextBox 8"/>
          <p:cNvSpPr txBox="1"/>
          <p:nvPr/>
        </p:nvSpPr>
        <p:spPr>
          <a:xfrm>
            <a:off x="8534400" y="5219700"/>
            <a:ext cx="622300" cy="1397000"/>
          </a:xfrm>
          <a:prstGeom prst="rect">
            <a:avLst/>
          </a:prstGeom>
          <a:noFill/>
        </p:spPr>
        <p:txBody>
          <a:bodyPr wrap="square" lIns="0" rIns="0" tIns="0" bIns="0">
            <a:spAutoFit/>
          </a:bodyPr>
          <a:lstStyle/>
          <a:p>
            <a:pPr algn="l">
              <a:defRPr b="1" i="0" sz="3200">
                <a:solidFill>
                  <a:srgbClr val="5E8CF0"/>
                </a:solidFill>
                <a:latin typeface="Instrument"/>
              </a:defRPr>
            </a:pPr>
            <a:r>
              <a:rPr b="1" i="0" sz="3200">
                <a:solidFill>
                  <a:srgbClr val="5E8CF0"/>
                </a:solidFill>
                <a:latin typeface="Instrument"/>
              </a:rPr>
              <a:t>02</a:t>
            </a:r>
          </a:p>
        </p:txBody>
      </p:sp>
      <p:sp>
        <p:nvSpPr>
          <p:cNvPr id="10" name="TextBox 9"/>
          <p:cNvSpPr txBox="1"/>
          <p:nvPr/>
        </p:nvSpPr>
        <p:spPr>
          <a:xfrm>
            <a:off x="9436100" y="5219700"/>
            <a:ext cx="5524500" cy="406400"/>
          </a:xfrm>
          <a:prstGeom prst="rect">
            <a:avLst/>
          </a:prstGeom>
          <a:noFill/>
        </p:spPr>
        <p:txBody>
          <a:bodyPr wrap="square" lIns="0" rIns="0" tIns="0" bIns="0">
            <a:spAutoFit/>
          </a:bodyPr>
          <a:lstStyle/>
          <a:p>
            <a:pPr algn="l">
              <a:defRPr b="1" i="0" sz="2400">
                <a:solidFill>
                  <a:srgbClr val="FFFFFF"/>
                </a:solidFill>
                <a:latin typeface="Instrument"/>
              </a:defRPr>
            </a:pPr>
            <a:r>
              <a:rPr b="1" i="0" sz="2400">
                <a:solidFill>
                  <a:srgbClr val="FFFFFF"/>
                </a:solidFill>
                <a:latin typeface="Instrument"/>
              </a:rPr>
              <a:t>Even Distribution</a:t>
            </a:r>
          </a:p>
        </p:txBody>
      </p:sp>
      <p:sp>
        <p:nvSpPr>
          <p:cNvPr id="11" name="TextBox 10"/>
          <p:cNvSpPr txBox="1"/>
          <p:nvPr/>
        </p:nvSpPr>
        <p:spPr>
          <a:xfrm>
            <a:off x="9436100" y="5676900"/>
            <a:ext cx="5524500" cy="1143000"/>
          </a:xfrm>
          <a:prstGeom prst="rect">
            <a:avLst/>
          </a:prstGeom>
          <a:noFill/>
        </p:spPr>
        <p:txBody>
          <a:bodyPr wrap="square" lIns="0" rIns="0" tIns="0" bIns="0">
            <a:spAutoFit/>
          </a:bodyPr>
          <a:lstStyle/>
          <a:p>
            <a:pPr algn="l">
              <a:defRPr b="0" i="0" sz="2000">
                <a:solidFill>
                  <a:srgbClr val="E6E6E6"/>
                </a:solidFill>
                <a:latin typeface="Instrument"/>
              </a:defRPr>
            </a:pPr>
            <a:r>
              <a:rPr b="0" i="0" sz="2000">
                <a:solidFill>
                  <a:srgbClr val="E6E6E6"/>
                </a:solidFill>
                <a:latin typeface="Instrument"/>
              </a:rPr>
              <a:t>The diffusion process continues until the particles are evenly distributed throughout the available space, creating a uniform mixture.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91433"/>
        </a:solidFill>
        <a:effectLst/>
      </p:bgPr>
    </p:bg>
    <p:spTree>
      <p:nvGrpSpPr>
        <p:cNvPr id="1" name=""/>
        <p:cNvGrpSpPr/>
        <p:nvPr/>
      </p:nvGrpSpPr>
      <p:grpSpPr/>
      <p:sp>
        <p:nvSpPr>
          <p:cNvPr id="2" name="TextBox 1"/>
          <p:cNvSpPr txBox="1"/>
          <p:nvPr/>
        </p:nvSpPr>
        <p:spPr>
          <a:xfrm>
            <a:off x="1016000" y="1689100"/>
            <a:ext cx="14249400" cy="609600"/>
          </a:xfrm>
          <a:prstGeom prst="rect">
            <a:avLst/>
          </a:prstGeom>
          <a:noFill/>
        </p:spPr>
        <p:txBody>
          <a:bodyPr wrap="square" lIns="0" rIns="0" tIns="0" bIns="0">
            <a:spAutoFit/>
          </a:bodyPr>
          <a:lstStyle/>
          <a:p>
            <a:pPr algn="ctr">
              <a:defRPr b="1" i="0" sz="4000">
                <a:solidFill>
                  <a:srgbClr val="FFFFFF"/>
                </a:solidFill>
                <a:latin typeface="Instrument"/>
              </a:defRPr>
            </a:pPr>
            <a:r>
              <a:rPr b="1" i="0" sz="4000">
                <a:solidFill>
                  <a:srgbClr val="FFFFFF"/>
                </a:solidFill>
                <a:latin typeface="Instrument"/>
              </a:rPr>
              <a:t>Types of Particles</a:t>
            </a:r>
          </a:p>
        </p:txBody>
      </p:sp>
      <p:sp>
        <p:nvSpPr>
          <p:cNvPr id="3" name="Rounded Rectangle 2"/>
          <p:cNvSpPr/>
          <p:nvPr/>
        </p:nvSpPr>
        <p:spPr>
          <a:xfrm>
            <a:off x="1016000" y="3314700"/>
            <a:ext cx="4470400" cy="4140200"/>
          </a:xfrm>
          <a:prstGeom prst="roundRect">
            <a:avLst>
              <a:gd name="adj" fmla="val 2453"/>
            </a:avLst>
          </a:prstGeom>
          <a:solidFill>
            <a:srgbClr val="29136C"/>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4" name="Oval 3"/>
          <p:cNvSpPr/>
          <p:nvPr/>
        </p:nvSpPr>
        <p:spPr>
          <a:xfrm>
            <a:off x="1320800" y="3619500"/>
            <a:ext cx="812800" cy="812800"/>
          </a:xfrm>
          <a:prstGeom prst="ellipse">
            <a:avLst/>
          </a:prstGeom>
          <a:solidFill>
            <a:srgbClr val="5E8CF0"/>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5" name="Picture 4" descr="68695905-2231-43c8-a4dd-a98896761567.png"/>
          <p:cNvPicPr>
            <a:picLocks noChangeAspect="1"/>
          </p:cNvPicPr>
          <p:nvPr/>
        </p:nvPicPr>
        <p:blipFill>
          <a:blip r:embed="rId2"/>
          <a:stretch>
            <a:fillRect/>
          </a:stretch>
        </p:blipFill>
        <p:spPr>
          <a:xfrm>
            <a:off x="1524000" y="3822700"/>
            <a:ext cx="406400" cy="406400"/>
          </a:xfrm>
          <a:prstGeom prst="rect">
            <a:avLst/>
          </a:prstGeom>
        </p:spPr>
      </p:pic>
      <p:sp>
        <p:nvSpPr>
          <p:cNvPr id="6" name="TextBox 5"/>
          <p:cNvSpPr txBox="1"/>
          <p:nvPr/>
        </p:nvSpPr>
        <p:spPr>
          <a:xfrm>
            <a:off x="1320800" y="4635500"/>
            <a:ext cx="3886200" cy="406400"/>
          </a:xfrm>
          <a:prstGeom prst="rect">
            <a:avLst/>
          </a:prstGeom>
          <a:noFill/>
        </p:spPr>
        <p:txBody>
          <a:bodyPr wrap="square" lIns="0" rIns="0" tIns="0" bIns="0">
            <a:spAutoFit/>
          </a:bodyPr>
          <a:lstStyle/>
          <a:p>
            <a:pPr algn="l">
              <a:defRPr b="1" i="0" sz="2400">
                <a:solidFill>
                  <a:srgbClr val="FFFFFF"/>
                </a:solidFill>
                <a:latin typeface="Instrument"/>
              </a:defRPr>
            </a:pPr>
            <a:r>
              <a:rPr b="1" i="0" sz="2400">
                <a:solidFill>
                  <a:srgbClr val="FFFFFF"/>
                </a:solidFill>
                <a:latin typeface="Instrument"/>
              </a:rPr>
              <a:t>Atoms</a:t>
            </a:r>
          </a:p>
        </p:txBody>
      </p:sp>
      <p:sp>
        <p:nvSpPr>
          <p:cNvPr id="7" name="TextBox 6"/>
          <p:cNvSpPr txBox="1"/>
          <p:nvPr/>
        </p:nvSpPr>
        <p:spPr>
          <a:xfrm>
            <a:off x="1320800" y="5245100"/>
            <a:ext cx="3886200" cy="1905000"/>
          </a:xfrm>
          <a:prstGeom prst="rect">
            <a:avLst/>
          </a:prstGeom>
          <a:noFill/>
        </p:spPr>
        <p:txBody>
          <a:bodyPr wrap="square" lIns="0" rIns="0" tIns="0" bIns="0">
            <a:spAutoFit/>
          </a:bodyPr>
          <a:lstStyle/>
          <a:p>
            <a:pPr algn="l">
              <a:defRPr b="0" i="0" sz="2000">
                <a:solidFill>
                  <a:srgbClr val="E6E6E6"/>
                </a:solidFill>
                <a:latin typeface="Instrument"/>
              </a:defRPr>
            </a:pPr>
            <a:r>
              <a:rPr b="0" i="0" sz="2000">
                <a:solidFill>
                  <a:srgbClr val="E6E6E6"/>
                </a:solidFill>
                <a:latin typeface="Instrument"/>
              </a:rPr>
              <a:t>Atoms are the basic building blocks of matter and cannot be broken down chemically by any means. They determine the properties of elements.</a:t>
            </a:r>
          </a:p>
        </p:txBody>
      </p:sp>
      <p:sp>
        <p:nvSpPr>
          <p:cNvPr id="8" name="Rounded Rectangle 7"/>
          <p:cNvSpPr/>
          <p:nvPr/>
        </p:nvSpPr>
        <p:spPr>
          <a:xfrm>
            <a:off x="5892800" y="3314700"/>
            <a:ext cx="4470400" cy="4140200"/>
          </a:xfrm>
          <a:prstGeom prst="roundRect">
            <a:avLst>
              <a:gd name="adj" fmla="val 2453"/>
            </a:avLst>
          </a:prstGeom>
          <a:solidFill>
            <a:srgbClr val="29136C"/>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9" name="Oval 8"/>
          <p:cNvSpPr/>
          <p:nvPr/>
        </p:nvSpPr>
        <p:spPr>
          <a:xfrm>
            <a:off x="6197600" y="3619500"/>
            <a:ext cx="812800" cy="812800"/>
          </a:xfrm>
          <a:prstGeom prst="ellipse">
            <a:avLst/>
          </a:prstGeom>
          <a:solidFill>
            <a:srgbClr val="5E8CF0"/>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10" name="Picture 9" descr="5f2c928d-aaf7-4185-ae08-830d9925e724.png"/>
          <p:cNvPicPr>
            <a:picLocks noChangeAspect="1"/>
          </p:cNvPicPr>
          <p:nvPr/>
        </p:nvPicPr>
        <p:blipFill>
          <a:blip r:embed="rId3"/>
          <a:stretch>
            <a:fillRect/>
          </a:stretch>
        </p:blipFill>
        <p:spPr>
          <a:xfrm>
            <a:off x="6400800" y="3822700"/>
            <a:ext cx="406400" cy="406400"/>
          </a:xfrm>
          <a:prstGeom prst="rect">
            <a:avLst/>
          </a:prstGeom>
        </p:spPr>
      </p:pic>
      <p:sp>
        <p:nvSpPr>
          <p:cNvPr id="11" name="TextBox 10"/>
          <p:cNvSpPr txBox="1"/>
          <p:nvPr/>
        </p:nvSpPr>
        <p:spPr>
          <a:xfrm>
            <a:off x="6197600" y="4635500"/>
            <a:ext cx="3886200" cy="406400"/>
          </a:xfrm>
          <a:prstGeom prst="rect">
            <a:avLst/>
          </a:prstGeom>
          <a:noFill/>
        </p:spPr>
        <p:txBody>
          <a:bodyPr wrap="square" lIns="0" rIns="0" tIns="0" bIns="0">
            <a:spAutoFit/>
          </a:bodyPr>
          <a:lstStyle/>
          <a:p>
            <a:pPr algn="l">
              <a:defRPr b="1" i="0" sz="2400">
                <a:solidFill>
                  <a:srgbClr val="FFFFFF"/>
                </a:solidFill>
                <a:latin typeface="Instrument"/>
              </a:defRPr>
            </a:pPr>
            <a:r>
              <a:rPr b="1" i="0" sz="2400">
                <a:solidFill>
                  <a:srgbClr val="FFFFFF"/>
                </a:solidFill>
                <a:latin typeface="Instrument"/>
              </a:rPr>
              <a:t>Molecules</a:t>
            </a:r>
          </a:p>
        </p:txBody>
      </p:sp>
      <p:sp>
        <p:nvSpPr>
          <p:cNvPr id="12" name="TextBox 11"/>
          <p:cNvSpPr txBox="1"/>
          <p:nvPr/>
        </p:nvSpPr>
        <p:spPr>
          <a:xfrm>
            <a:off x="6197600" y="5245100"/>
            <a:ext cx="3886200" cy="1905000"/>
          </a:xfrm>
          <a:prstGeom prst="rect">
            <a:avLst/>
          </a:prstGeom>
          <a:noFill/>
        </p:spPr>
        <p:txBody>
          <a:bodyPr wrap="square" lIns="0" rIns="0" tIns="0" bIns="0">
            <a:spAutoFit/>
          </a:bodyPr>
          <a:lstStyle/>
          <a:p>
            <a:pPr algn="l">
              <a:defRPr b="0" i="0" sz="2000">
                <a:solidFill>
                  <a:srgbClr val="E6E6E6"/>
                </a:solidFill>
                <a:latin typeface="Instrument"/>
              </a:defRPr>
            </a:pPr>
            <a:r>
              <a:rPr b="0" i="0" sz="2000">
                <a:solidFill>
                  <a:srgbClr val="E6E6E6"/>
                </a:solidFill>
                <a:latin typeface="Instrument"/>
              </a:rPr>
              <a:t>Molecules consist of two or more atoms held together by chemical bonds. They can be made of the same element or different elements.</a:t>
            </a:r>
          </a:p>
        </p:txBody>
      </p:sp>
      <p:sp>
        <p:nvSpPr>
          <p:cNvPr id="13" name="Rounded Rectangle 12"/>
          <p:cNvSpPr/>
          <p:nvPr/>
        </p:nvSpPr>
        <p:spPr>
          <a:xfrm>
            <a:off x="10769600" y="3314700"/>
            <a:ext cx="4470400" cy="4140200"/>
          </a:xfrm>
          <a:prstGeom prst="roundRect">
            <a:avLst>
              <a:gd name="adj" fmla="val 2453"/>
            </a:avLst>
          </a:prstGeom>
          <a:solidFill>
            <a:srgbClr val="29136C"/>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14" name="Oval 13"/>
          <p:cNvSpPr/>
          <p:nvPr/>
        </p:nvSpPr>
        <p:spPr>
          <a:xfrm>
            <a:off x="11074400" y="3619500"/>
            <a:ext cx="812800" cy="812800"/>
          </a:xfrm>
          <a:prstGeom prst="ellipse">
            <a:avLst/>
          </a:prstGeom>
          <a:solidFill>
            <a:srgbClr val="5E8CF0"/>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15" name="Picture 14" descr="03434d4c-9a98-4dc7-a73e-afc39de8f375.png"/>
          <p:cNvPicPr>
            <a:picLocks noChangeAspect="1"/>
          </p:cNvPicPr>
          <p:nvPr/>
        </p:nvPicPr>
        <p:blipFill>
          <a:blip r:embed="rId4"/>
          <a:stretch>
            <a:fillRect/>
          </a:stretch>
        </p:blipFill>
        <p:spPr>
          <a:xfrm>
            <a:off x="11277600" y="3822700"/>
            <a:ext cx="406400" cy="406400"/>
          </a:xfrm>
          <a:prstGeom prst="rect">
            <a:avLst/>
          </a:prstGeom>
        </p:spPr>
      </p:pic>
      <p:sp>
        <p:nvSpPr>
          <p:cNvPr id="16" name="TextBox 15"/>
          <p:cNvSpPr txBox="1"/>
          <p:nvPr/>
        </p:nvSpPr>
        <p:spPr>
          <a:xfrm>
            <a:off x="11074400" y="4635500"/>
            <a:ext cx="3886200" cy="406400"/>
          </a:xfrm>
          <a:prstGeom prst="rect">
            <a:avLst/>
          </a:prstGeom>
          <a:noFill/>
        </p:spPr>
        <p:txBody>
          <a:bodyPr wrap="square" lIns="0" rIns="0" tIns="0" bIns="0">
            <a:spAutoFit/>
          </a:bodyPr>
          <a:lstStyle/>
          <a:p>
            <a:pPr algn="l">
              <a:defRPr b="1" i="0" sz="2400">
                <a:solidFill>
                  <a:srgbClr val="FFFFFF"/>
                </a:solidFill>
                <a:latin typeface="Instrument"/>
              </a:defRPr>
            </a:pPr>
            <a:r>
              <a:rPr b="1" i="0" sz="2400">
                <a:solidFill>
                  <a:srgbClr val="FFFFFF"/>
                </a:solidFill>
                <a:latin typeface="Instrument"/>
              </a:rPr>
              <a:t>Ions</a:t>
            </a:r>
          </a:p>
        </p:txBody>
      </p:sp>
      <p:sp>
        <p:nvSpPr>
          <p:cNvPr id="17" name="TextBox 16"/>
          <p:cNvSpPr txBox="1"/>
          <p:nvPr/>
        </p:nvSpPr>
        <p:spPr>
          <a:xfrm>
            <a:off x="11074400" y="5245100"/>
            <a:ext cx="3886200" cy="1905000"/>
          </a:xfrm>
          <a:prstGeom prst="rect">
            <a:avLst/>
          </a:prstGeom>
          <a:noFill/>
        </p:spPr>
        <p:txBody>
          <a:bodyPr wrap="square" lIns="0" rIns="0" tIns="0" bIns="0">
            <a:spAutoFit/>
          </a:bodyPr>
          <a:lstStyle/>
          <a:p>
            <a:pPr algn="l">
              <a:defRPr b="0" i="0" sz="2000">
                <a:solidFill>
                  <a:srgbClr val="E6E6E6"/>
                </a:solidFill>
                <a:latin typeface="Instrument"/>
              </a:defRPr>
            </a:pPr>
            <a:r>
              <a:rPr b="0" i="0" sz="2000">
                <a:solidFill>
                  <a:srgbClr val="E6E6E6"/>
                </a:solidFill>
                <a:latin typeface="Instrument"/>
              </a:rPr>
              <a:t>Ions are atoms or molecules that have gained or lost electrons, giving them an electrical charge. They play a key role in ionic compounds.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91433"/>
        </a:solidFill>
        <a:effectLst/>
      </p:bgPr>
    </p:bg>
    <p:spTree>
      <p:nvGrpSpPr>
        <p:cNvPr id="1" name=""/>
        <p:cNvGrpSpPr/>
        <p:nvPr/>
      </p:nvGrpSpPr>
      <p:grpSpPr/>
      <p:sp>
        <p:nvSpPr>
          <p:cNvPr id="2" name="TextBox 1"/>
          <p:cNvSpPr txBox="1"/>
          <p:nvPr/>
        </p:nvSpPr>
        <p:spPr>
          <a:xfrm>
            <a:off x="1016000" y="3543300"/>
            <a:ext cx="6731000" cy="609600"/>
          </a:xfrm>
          <a:prstGeom prst="rect">
            <a:avLst/>
          </a:prstGeom>
          <a:noFill/>
        </p:spPr>
        <p:txBody>
          <a:bodyPr wrap="square" lIns="0" rIns="0" tIns="0" bIns="0">
            <a:spAutoFit/>
          </a:bodyPr>
          <a:lstStyle/>
          <a:p>
            <a:pPr algn="l">
              <a:defRPr b="1" i="0" sz="4000">
                <a:solidFill>
                  <a:srgbClr val="FFFFFF"/>
                </a:solidFill>
                <a:latin typeface="Instrument"/>
              </a:defRPr>
            </a:pPr>
            <a:r>
              <a:rPr b="1" i="0" sz="4000">
                <a:solidFill>
                  <a:srgbClr val="FFFFFF"/>
                </a:solidFill>
                <a:latin typeface="Instrument"/>
              </a:rPr>
              <a:t>States of Matter: Solids</a:t>
            </a:r>
          </a:p>
        </p:txBody>
      </p:sp>
      <p:sp>
        <p:nvSpPr>
          <p:cNvPr id="3" name="TextBox 2"/>
          <p:cNvSpPr txBox="1"/>
          <p:nvPr/>
        </p:nvSpPr>
        <p:spPr>
          <a:xfrm>
            <a:off x="1016000" y="4457700"/>
            <a:ext cx="6731000" cy="1143000"/>
          </a:xfrm>
          <a:prstGeom prst="rect">
            <a:avLst/>
          </a:prstGeom>
          <a:noFill/>
        </p:spPr>
        <p:txBody>
          <a:bodyPr wrap="square" lIns="0" rIns="0" tIns="0" bIns="0">
            <a:spAutoFit/>
          </a:bodyPr>
          <a:lstStyle/>
          <a:p>
            <a:pPr algn="l">
              <a:defRPr b="0" i="0" sz="2000">
                <a:solidFill>
                  <a:srgbClr val="E6E6E6"/>
                </a:solidFill>
                <a:latin typeface="Instrument"/>
              </a:defRPr>
            </a:pPr>
            <a:r>
              <a:rPr b="0" i="0" sz="2000">
                <a:solidFill>
                  <a:srgbClr val="E6E6E6"/>
                </a:solidFill>
                <a:latin typeface="Instrument"/>
              </a:rPr>
              <a:t>Solids maintain a fixed shape and volume due to their tightly packed particles that vibrate in place, resisting compression and flow.</a:t>
            </a:r>
          </a:p>
        </p:txBody>
      </p:sp>
      <p:sp>
        <p:nvSpPr>
          <p:cNvPr id="4" name="Rounded Rectangle 3"/>
          <p:cNvSpPr/>
          <p:nvPr/>
        </p:nvSpPr>
        <p:spPr>
          <a:xfrm>
            <a:off x="8534400" y="1092200"/>
            <a:ext cx="6705600" cy="3276600"/>
          </a:xfrm>
          <a:prstGeom prst="roundRect">
            <a:avLst>
              <a:gd name="adj" fmla="val 3100"/>
            </a:avLst>
          </a:prstGeom>
          <a:solidFill>
            <a:srgbClr val="29136C"/>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5" name="Oval 4"/>
          <p:cNvSpPr/>
          <p:nvPr/>
        </p:nvSpPr>
        <p:spPr>
          <a:xfrm>
            <a:off x="8839200" y="1397000"/>
            <a:ext cx="812800" cy="812800"/>
          </a:xfrm>
          <a:prstGeom prst="ellipse">
            <a:avLst/>
          </a:prstGeom>
          <a:solidFill>
            <a:srgbClr val="5E8CF0"/>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6" name="Picture 5" descr="102bac59-d2c6-42ac-97f6-e68a3f441d85.png"/>
          <p:cNvPicPr>
            <a:picLocks noChangeAspect="1"/>
          </p:cNvPicPr>
          <p:nvPr/>
        </p:nvPicPr>
        <p:blipFill>
          <a:blip r:embed="rId2"/>
          <a:stretch>
            <a:fillRect/>
          </a:stretch>
        </p:blipFill>
        <p:spPr>
          <a:xfrm>
            <a:off x="9042400" y="1600200"/>
            <a:ext cx="406400" cy="406400"/>
          </a:xfrm>
          <a:prstGeom prst="rect">
            <a:avLst/>
          </a:prstGeom>
        </p:spPr>
      </p:pic>
      <p:sp>
        <p:nvSpPr>
          <p:cNvPr id="7" name="TextBox 6"/>
          <p:cNvSpPr txBox="1"/>
          <p:nvPr/>
        </p:nvSpPr>
        <p:spPr>
          <a:xfrm>
            <a:off x="8839200" y="2362200"/>
            <a:ext cx="6121400" cy="406400"/>
          </a:xfrm>
          <a:prstGeom prst="rect">
            <a:avLst/>
          </a:prstGeom>
          <a:noFill/>
        </p:spPr>
        <p:txBody>
          <a:bodyPr wrap="square" lIns="0" rIns="0" tIns="0" bIns="0">
            <a:spAutoFit/>
          </a:bodyPr>
          <a:lstStyle/>
          <a:p>
            <a:pPr algn="l">
              <a:defRPr b="1" i="0" sz="2400">
                <a:solidFill>
                  <a:srgbClr val="FFFFFF"/>
                </a:solidFill>
                <a:latin typeface="Instrument"/>
              </a:defRPr>
            </a:pPr>
            <a:r>
              <a:rPr b="1" i="0" sz="2400">
                <a:solidFill>
                  <a:srgbClr val="FFFFFF"/>
                </a:solidFill>
                <a:latin typeface="Instrument"/>
              </a:rPr>
              <a:t>Fixed Shape</a:t>
            </a:r>
          </a:p>
        </p:txBody>
      </p:sp>
      <p:sp>
        <p:nvSpPr>
          <p:cNvPr id="8" name="TextBox 7"/>
          <p:cNvSpPr txBox="1"/>
          <p:nvPr/>
        </p:nvSpPr>
        <p:spPr>
          <a:xfrm>
            <a:off x="8839200" y="2921000"/>
            <a:ext cx="6121400" cy="1143000"/>
          </a:xfrm>
          <a:prstGeom prst="rect">
            <a:avLst/>
          </a:prstGeom>
          <a:noFill/>
        </p:spPr>
        <p:txBody>
          <a:bodyPr wrap="square" lIns="0" rIns="0" tIns="0" bIns="0">
            <a:spAutoFit/>
          </a:bodyPr>
          <a:lstStyle/>
          <a:p>
            <a:pPr algn="l">
              <a:defRPr b="0" i="0" sz="2000">
                <a:solidFill>
                  <a:srgbClr val="E6E6E6"/>
                </a:solidFill>
                <a:latin typeface="Instrument"/>
              </a:defRPr>
            </a:pPr>
            <a:r>
              <a:rPr b="0" i="0" sz="2000">
                <a:solidFill>
                  <a:srgbClr val="E6E6E6"/>
                </a:solidFill>
                <a:latin typeface="Instrument"/>
              </a:rPr>
              <a:t>Solids retain their shape unless acted upon by an external force, due to the strong intermolecular forces between their particles.</a:t>
            </a:r>
          </a:p>
        </p:txBody>
      </p:sp>
      <p:sp>
        <p:nvSpPr>
          <p:cNvPr id="9" name="Rounded Rectangle 8"/>
          <p:cNvSpPr/>
          <p:nvPr/>
        </p:nvSpPr>
        <p:spPr>
          <a:xfrm>
            <a:off x="8534400" y="4775200"/>
            <a:ext cx="6705600" cy="3276600"/>
          </a:xfrm>
          <a:prstGeom prst="roundRect">
            <a:avLst>
              <a:gd name="adj" fmla="val 3100"/>
            </a:avLst>
          </a:prstGeom>
          <a:solidFill>
            <a:srgbClr val="29136C"/>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10" name="Oval 9"/>
          <p:cNvSpPr/>
          <p:nvPr/>
        </p:nvSpPr>
        <p:spPr>
          <a:xfrm>
            <a:off x="8839200" y="5080000"/>
            <a:ext cx="812800" cy="812800"/>
          </a:xfrm>
          <a:prstGeom prst="ellipse">
            <a:avLst/>
          </a:prstGeom>
          <a:solidFill>
            <a:srgbClr val="5E8CF0"/>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11" name="Picture 10" descr="0a1b2147-fb43-4bc0-9893-871848b8df87.png"/>
          <p:cNvPicPr>
            <a:picLocks noChangeAspect="1"/>
          </p:cNvPicPr>
          <p:nvPr/>
        </p:nvPicPr>
        <p:blipFill>
          <a:blip r:embed="rId3"/>
          <a:stretch>
            <a:fillRect/>
          </a:stretch>
        </p:blipFill>
        <p:spPr>
          <a:xfrm>
            <a:off x="9042400" y="5283200"/>
            <a:ext cx="406400" cy="406400"/>
          </a:xfrm>
          <a:prstGeom prst="rect">
            <a:avLst/>
          </a:prstGeom>
        </p:spPr>
      </p:pic>
      <p:sp>
        <p:nvSpPr>
          <p:cNvPr id="12" name="TextBox 11"/>
          <p:cNvSpPr txBox="1"/>
          <p:nvPr/>
        </p:nvSpPr>
        <p:spPr>
          <a:xfrm>
            <a:off x="8839200" y="6045200"/>
            <a:ext cx="6121400" cy="406400"/>
          </a:xfrm>
          <a:prstGeom prst="rect">
            <a:avLst/>
          </a:prstGeom>
          <a:noFill/>
        </p:spPr>
        <p:txBody>
          <a:bodyPr wrap="square" lIns="0" rIns="0" tIns="0" bIns="0">
            <a:spAutoFit/>
          </a:bodyPr>
          <a:lstStyle/>
          <a:p>
            <a:pPr algn="l">
              <a:defRPr b="1" i="0" sz="2400">
                <a:solidFill>
                  <a:srgbClr val="FFFFFF"/>
                </a:solidFill>
                <a:latin typeface="Instrument"/>
              </a:defRPr>
            </a:pPr>
            <a:r>
              <a:rPr b="1" i="0" sz="2400">
                <a:solidFill>
                  <a:srgbClr val="FFFFFF"/>
                </a:solidFill>
                <a:latin typeface="Instrument"/>
              </a:rPr>
              <a:t>Incompressibility</a:t>
            </a:r>
          </a:p>
        </p:txBody>
      </p:sp>
      <p:sp>
        <p:nvSpPr>
          <p:cNvPr id="13" name="TextBox 12"/>
          <p:cNvSpPr txBox="1"/>
          <p:nvPr/>
        </p:nvSpPr>
        <p:spPr>
          <a:xfrm>
            <a:off x="8839200" y="6604000"/>
            <a:ext cx="6121400" cy="1143000"/>
          </a:xfrm>
          <a:prstGeom prst="rect">
            <a:avLst/>
          </a:prstGeom>
          <a:noFill/>
        </p:spPr>
        <p:txBody>
          <a:bodyPr wrap="square" lIns="0" rIns="0" tIns="0" bIns="0">
            <a:spAutoFit/>
          </a:bodyPr>
          <a:lstStyle/>
          <a:p>
            <a:pPr algn="l">
              <a:defRPr b="0" i="0" sz="2000">
                <a:solidFill>
                  <a:srgbClr val="E6E6E6"/>
                </a:solidFill>
                <a:latin typeface="Instrument"/>
              </a:defRPr>
            </a:pPr>
            <a:r>
              <a:rPr b="0" i="0" sz="2000">
                <a:solidFill>
                  <a:srgbClr val="E6E6E6"/>
                </a:solidFill>
                <a:latin typeface="Instrument"/>
              </a:rPr>
              <a:t>The tightly packed nature of particles in solids makes them difficult to compress, as there is little space between the particles.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91433"/>
        </a:solidFill>
        <a:effectLst/>
      </p:bgPr>
    </p:bg>
    <p:spTree>
      <p:nvGrpSpPr>
        <p:cNvPr id="1" name=""/>
        <p:cNvGrpSpPr/>
        <p:nvPr/>
      </p:nvGrpSpPr>
      <p:grpSpPr/>
      <p:sp>
        <p:nvSpPr>
          <p:cNvPr id="2" name="TextBox 1"/>
          <p:cNvSpPr txBox="1"/>
          <p:nvPr/>
        </p:nvSpPr>
        <p:spPr>
          <a:xfrm>
            <a:off x="5461000" y="1473200"/>
            <a:ext cx="5346700" cy="609600"/>
          </a:xfrm>
          <a:prstGeom prst="rect">
            <a:avLst/>
          </a:prstGeom>
          <a:noFill/>
        </p:spPr>
        <p:txBody>
          <a:bodyPr wrap="square" lIns="0" rIns="0" tIns="0" bIns="0">
            <a:spAutoFit/>
          </a:bodyPr>
          <a:lstStyle/>
          <a:p>
            <a:pPr algn="l">
              <a:defRPr b="1" i="0" sz="4000">
                <a:solidFill>
                  <a:srgbClr val="FFFFFF"/>
                </a:solidFill>
                <a:latin typeface="Instrument"/>
              </a:defRPr>
            </a:pPr>
            <a:r>
              <a:rPr b="1" i="0" sz="4000">
                <a:solidFill>
                  <a:srgbClr val="FFFFFF"/>
                </a:solidFill>
                <a:latin typeface="Instrument"/>
              </a:rPr>
              <a:t>A Closer Look at Gases</a:t>
            </a:r>
          </a:p>
        </p:txBody>
      </p:sp>
      <p:pic>
        <p:nvPicPr>
          <p:cNvPr id="3" name="Picture 2" descr="b2ef662b-f548-4375-83b6-4254b37503e8.png"/>
          <p:cNvPicPr>
            <a:picLocks noChangeAspect="1"/>
          </p:cNvPicPr>
          <p:nvPr/>
        </p:nvPicPr>
        <p:blipFill>
          <a:blip r:embed="rId2"/>
          <a:stretch>
            <a:fillRect/>
          </a:stretch>
        </p:blipFill>
        <p:spPr>
          <a:xfrm>
            <a:off x="1016000" y="2590800"/>
            <a:ext cx="14224000" cy="3810000"/>
          </a:xfrm>
          <a:prstGeom prst="rect">
            <a:avLst/>
          </a:prstGeom>
        </p:spPr>
      </p:pic>
      <p:sp>
        <p:nvSpPr>
          <p:cNvPr id="4" name="TextBox 3"/>
          <p:cNvSpPr txBox="1"/>
          <p:nvPr/>
        </p:nvSpPr>
        <p:spPr>
          <a:xfrm>
            <a:off x="1016000" y="6908800"/>
            <a:ext cx="14249400" cy="762000"/>
          </a:xfrm>
          <a:prstGeom prst="rect">
            <a:avLst/>
          </a:prstGeom>
          <a:noFill/>
        </p:spPr>
        <p:txBody>
          <a:bodyPr wrap="square" lIns="0" rIns="0" tIns="0" bIns="0">
            <a:spAutoFit/>
          </a:bodyPr>
          <a:lstStyle/>
          <a:p>
            <a:pPr algn="ctr">
              <a:defRPr b="0" i="0" sz="2000">
                <a:solidFill>
                  <a:srgbClr val="E6E6E6"/>
                </a:solidFill>
                <a:latin typeface="Instrument"/>
              </a:defRPr>
            </a:pPr>
            <a:r>
              <a:rPr b="0" i="0" sz="2000">
                <a:solidFill>
                  <a:srgbClr val="E6E6E6"/>
                </a:solidFill>
                <a:latin typeface="Instrument"/>
              </a:rPr>
              <a:t>Gas pressure arises from the collisions of gas particles against container walls. Increased collisions elevate pressure, which can be influenced by temperature and volume.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