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16256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2857500"/>
            <a:ext cx="6731000" cy="1219200"/>
          </a:xfrm>
          <a:prstGeom prst="rect">
            <a:avLst/>
          </a:prstGeom>
          <a:noFill/>
        </p:spPr>
        <p:txBody>
          <a:bodyPr wrap="square" lIns="0" rIns="0" tIns="0" bIns="0">
            <a:spAutoFit/>
          </a:bodyPr>
          <a:lstStyle/>
          <a:p>
            <a:pPr algn="l">
              <a:defRPr b="1" i="0" sz="4000">
                <a:solidFill>
                  <a:srgbClr val="000000"/>
                </a:solidFill>
                <a:latin typeface="inter"/>
              </a:defRPr>
            </a:pPr>
            <a:r>
              <a:rPr b="1" i="0" sz="4000">
                <a:solidFill>
                  <a:srgbClr val="000000"/>
                </a:solidFill>
                <a:latin typeface="inter"/>
              </a:rPr>
              <a:t>Unlocking the Secrets of Matter</a:t>
            </a:r>
          </a:p>
        </p:txBody>
      </p:sp>
      <p:sp>
        <p:nvSpPr>
          <p:cNvPr id="3" name="TextBox 2"/>
          <p:cNvSpPr txBox="1"/>
          <p:nvPr/>
        </p:nvSpPr>
        <p:spPr>
          <a:xfrm>
            <a:off x="1016000" y="4381500"/>
            <a:ext cx="67310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Explore the fundamental building blocks of our universe. From tiny particles to complex molecules, discover the hidden world of matter and its fascinating properties. Understand the behavior and interactions of atoms and molecules.</a:t>
            </a:r>
          </a:p>
        </p:txBody>
      </p:sp>
      <p:pic>
        <p:nvPicPr>
          <p:cNvPr id="4" name="Picture 3" descr="159ebd9f-c76f-4521-9cc4-7088dd734200.png"/>
          <p:cNvPicPr>
            <a:picLocks noChangeAspect="1"/>
          </p:cNvPicPr>
          <p:nvPr/>
        </p:nvPicPr>
        <p:blipFill>
          <a:blip r:embed="rId2"/>
          <a:stretch>
            <a:fillRect/>
          </a:stretch>
        </p:blipFill>
        <p:spPr>
          <a:xfrm>
            <a:off x="8534400" y="1219200"/>
            <a:ext cx="6705600" cy="67056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1841500"/>
            <a:ext cx="14249400" cy="609600"/>
          </a:xfrm>
          <a:prstGeom prst="rect">
            <a:avLst/>
          </a:prstGeom>
          <a:noFill/>
        </p:spPr>
        <p:txBody>
          <a:bodyPr wrap="square" lIns="0" rIns="0" tIns="0" bIns="0">
            <a:spAutoFit/>
          </a:bodyPr>
          <a:lstStyle/>
          <a:p>
            <a:pPr algn="ctr">
              <a:defRPr b="1" i="0" sz="4000">
                <a:solidFill>
                  <a:srgbClr val="000000"/>
                </a:solidFill>
                <a:latin typeface="inter"/>
              </a:defRPr>
            </a:pPr>
            <a:r>
              <a:rPr b="1" i="0" sz="4000">
                <a:solidFill>
                  <a:srgbClr val="000000"/>
                </a:solidFill>
                <a:latin typeface="inter"/>
              </a:rPr>
              <a:t>Particles in Motion</a:t>
            </a:r>
          </a:p>
        </p:txBody>
      </p:sp>
      <p:sp>
        <p:nvSpPr>
          <p:cNvPr id="3" name="Rounded Rectangle 2"/>
          <p:cNvSpPr/>
          <p:nvPr/>
        </p:nvSpPr>
        <p:spPr>
          <a:xfrm>
            <a:off x="1016000" y="3467100"/>
            <a:ext cx="4470400" cy="3835400"/>
          </a:xfrm>
          <a:prstGeom prst="roundRect">
            <a:avLst>
              <a:gd name="adj" fmla="val 2649"/>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TextBox 3"/>
          <p:cNvSpPr txBox="1"/>
          <p:nvPr/>
        </p:nvSpPr>
        <p:spPr>
          <a:xfrm>
            <a:off x="1320800" y="3771900"/>
            <a:ext cx="3886200" cy="508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01</a:t>
            </a:r>
          </a:p>
        </p:txBody>
      </p:sp>
      <p:sp>
        <p:nvSpPr>
          <p:cNvPr id="5" name="TextBox 4"/>
          <p:cNvSpPr txBox="1"/>
          <p:nvPr/>
        </p:nvSpPr>
        <p:spPr>
          <a:xfrm>
            <a:off x="1320800" y="4483100"/>
            <a:ext cx="38862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Solids</a:t>
            </a:r>
          </a:p>
        </p:txBody>
      </p:sp>
      <p:sp>
        <p:nvSpPr>
          <p:cNvPr id="6" name="TextBox 5"/>
          <p:cNvSpPr txBox="1"/>
          <p:nvPr/>
        </p:nvSpPr>
        <p:spPr>
          <a:xfrm>
            <a:off x="1320800" y="5092700"/>
            <a:ext cx="38862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Particles are tightly packed, vibrating in fixed positions. They maintain a definite shape and volume due to strong inter-particle forces.</a:t>
            </a:r>
          </a:p>
        </p:txBody>
      </p:sp>
      <p:sp>
        <p:nvSpPr>
          <p:cNvPr id="7" name="Rounded Rectangle 6"/>
          <p:cNvSpPr/>
          <p:nvPr/>
        </p:nvSpPr>
        <p:spPr>
          <a:xfrm>
            <a:off x="5892800" y="3467100"/>
            <a:ext cx="4470400" cy="3835400"/>
          </a:xfrm>
          <a:prstGeom prst="roundRect">
            <a:avLst>
              <a:gd name="adj" fmla="val 2649"/>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8" name="TextBox 7"/>
          <p:cNvSpPr txBox="1"/>
          <p:nvPr/>
        </p:nvSpPr>
        <p:spPr>
          <a:xfrm>
            <a:off x="6197600" y="3771900"/>
            <a:ext cx="3886200" cy="508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02</a:t>
            </a:r>
          </a:p>
        </p:txBody>
      </p:sp>
      <p:sp>
        <p:nvSpPr>
          <p:cNvPr id="9" name="TextBox 8"/>
          <p:cNvSpPr txBox="1"/>
          <p:nvPr/>
        </p:nvSpPr>
        <p:spPr>
          <a:xfrm>
            <a:off x="6197600" y="4483100"/>
            <a:ext cx="38862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Liquids</a:t>
            </a:r>
          </a:p>
        </p:txBody>
      </p:sp>
      <p:sp>
        <p:nvSpPr>
          <p:cNvPr id="10" name="TextBox 9"/>
          <p:cNvSpPr txBox="1"/>
          <p:nvPr/>
        </p:nvSpPr>
        <p:spPr>
          <a:xfrm>
            <a:off x="6197600" y="5092700"/>
            <a:ext cx="38862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Particles are closely spaced but can move past each other. Liquids have a definite volume but take the shape of their container.</a:t>
            </a:r>
          </a:p>
        </p:txBody>
      </p:sp>
      <p:sp>
        <p:nvSpPr>
          <p:cNvPr id="11" name="Rounded Rectangle 10"/>
          <p:cNvSpPr/>
          <p:nvPr/>
        </p:nvSpPr>
        <p:spPr>
          <a:xfrm>
            <a:off x="10769600" y="3467100"/>
            <a:ext cx="4470400" cy="3835400"/>
          </a:xfrm>
          <a:prstGeom prst="roundRect">
            <a:avLst>
              <a:gd name="adj" fmla="val 2649"/>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2" name="TextBox 11"/>
          <p:cNvSpPr txBox="1"/>
          <p:nvPr/>
        </p:nvSpPr>
        <p:spPr>
          <a:xfrm>
            <a:off x="11074400" y="3771900"/>
            <a:ext cx="3886200" cy="508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03</a:t>
            </a:r>
          </a:p>
        </p:txBody>
      </p:sp>
      <p:sp>
        <p:nvSpPr>
          <p:cNvPr id="13" name="TextBox 12"/>
          <p:cNvSpPr txBox="1"/>
          <p:nvPr/>
        </p:nvSpPr>
        <p:spPr>
          <a:xfrm>
            <a:off x="11074400" y="4483100"/>
            <a:ext cx="38862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Gases</a:t>
            </a:r>
          </a:p>
        </p:txBody>
      </p:sp>
      <p:sp>
        <p:nvSpPr>
          <p:cNvPr id="14" name="TextBox 13"/>
          <p:cNvSpPr txBox="1"/>
          <p:nvPr/>
        </p:nvSpPr>
        <p:spPr>
          <a:xfrm>
            <a:off x="11074400" y="5092700"/>
            <a:ext cx="3886200" cy="1524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Particles are widely dispersed and move randomly. Gases have no fixed shape or volume, expanding to fill their container.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3543300"/>
            <a:ext cx="6731000" cy="609600"/>
          </a:xfrm>
          <a:prstGeom prst="rect">
            <a:avLst/>
          </a:prstGeom>
          <a:noFill/>
        </p:spPr>
        <p:txBody>
          <a:bodyPr wrap="square" lIns="0" rIns="0" tIns="0" bIns="0">
            <a:spAutoFit/>
          </a:bodyPr>
          <a:lstStyle/>
          <a:p>
            <a:pPr algn="l">
              <a:defRPr b="1" i="0" sz="4000">
                <a:solidFill>
                  <a:srgbClr val="000000"/>
                </a:solidFill>
                <a:latin typeface="inter"/>
              </a:defRPr>
            </a:pPr>
            <a:r>
              <a:rPr b="1" i="0" sz="4000">
                <a:solidFill>
                  <a:srgbClr val="000000"/>
                </a:solidFill>
                <a:latin typeface="inter"/>
              </a:rPr>
              <a:t>Evidence of Particles</a:t>
            </a:r>
          </a:p>
        </p:txBody>
      </p:sp>
      <p:sp>
        <p:nvSpPr>
          <p:cNvPr id="3" name="TextBox 2"/>
          <p:cNvSpPr txBox="1"/>
          <p:nvPr/>
        </p:nvSpPr>
        <p:spPr>
          <a:xfrm>
            <a:off x="1016000" y="4457700"/>
            <a:ext cx="67310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Observe the effects of particles in everyday phenomena. These observations provide evidence for the existence and movement of particles.</a:t>
            </a:r>
          </a:p>
        </p:txBody>
      </p:sp>
      <p:sp>
        <p:nvSpPr>
          <p:cNvPr id="4" name="Rounded Rectangle 3"/>
          <p:cNvSpPr/>
          <p:nvPr/>
        </p:nvSpPr>
        <p:spPr>
          <a:xfrm>
            <a:off x="8534400" y="1092200"/>
            <a:ext cx="6705600" cy="3276600"/>
          </a:xfrm>
          <a:prstGeom prst="roundRect">
            <a:avLst>
              <a:gd name="adj" fmla="val 3100"/>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Oval 4"/>
          <p:cNvSpPr/>
          <p:nvPr/>
        </p:nvSpPr>
        <p:spPr>
          <a:xfrm>
            <a:off x="8839200" y="13970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6" name="Picture 5" descr="e945ca7f-9112-4ecc-8d22-c310d953cc74.png"/>
          <p:cNvPicPr>
            <a:picLocks noChangeAspect="1"/>
          </p:cNvPicPr>
          <p:nvPr/>
        </p:nvPicPr>
        <p:blipFill>
          <a:blip r:embed="rId2"/>
          <a:stretch>
            <a:fillRect/>
          </a:stretch>
        </p:blipFill>
        <p:spPr>
          <a:xfrm>
            <a:off x="9042400" y="1600200"/>
            <a:ext cx="406400" cy="406400"/>
          </a:xfrm>
          <a:prstGeom prst="rect">
            <a:avLst/>
          </a:prstGeom>
        </p:spPr>
      </p:pic>
      <p:sp>
        <p:nvSpPr>
          <p:cNvPr id="7" name="TextBox 6"/>
          <p:cNvSpPr txBox="1"/>
          <p:nvPr/>
        </p:nvSpPr>
        <p:spPr>
          <a:xfrm>
            <a:off x="8839200" y="2362200"/>
            <a:ext cx="6121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Smells Spread</a:t>
            </a:r>
          </a:p>
        </p:txBody>
      </p:sp>
      <p:sp>
        <p:nvSpPr>
          <p:cNvPr id="8" name="TextBox 7"/>
          <p:cNvSpPr txBox="1"/>
          <p:nvPr/>
        </p:nvSpPr>
        <p:spPr>
          <a:xfrm>
            <a:off x="8839200" y="2921000"/>
            <a:ext cx="6121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Perfume molecules diffuse through the air, demonstrating particle movement and mixing. This is a clear example of diffusion in action.</a:t>
            </a:r>
          </a:p>
        </p:txBody>
      </p:sp>
      <p:sp>
        <p:nvSpPr>
          <p:cNvPr id="9" name="Rounded Rectangle 8"/>
          <p:cNvSpPr/>
          <p:nvPr/>
        </p:nvSpPr>
        <p:spPr>
          <a:xfrm>
            <a:off x="8534400" y="4775200"/>
            <a:ext cx="6705600" cy="3276600"/>
          </a:xfrm>
          <a:prstGeom prst="roundRect">
            <a:avLst>
              <a:gd name="adj" fmla="val 3100"/>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0" name="Oval 9"/>
          <p:cNvSpPr/>
          <p:nvPr/>
        </p:nvSpPr>
        <p:spPr>
          <a:xfrm>
            <a:off x="8839200" y="50800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1" name="Picture 10" descr="cf9c1c3d-25dc-4edb-94fd-321bb5d11547.png"/>
          <p:cNvPicPr>
            <a:picLocks noChangeAspect="1"/>
          </p:cNvPicPr>
          <p:nvPr/>
        </p:nvPicPr>
        <p:blipFill>
          <a:blip r:embed="rId3"/>
          <a:stretch>
            <a:fillRect/>
          </a:stretch>
        </p:blipFill>
        <p:spPr>
          <a:xfrm>
            <a:off x="9042400" y="5283200"/>
            <a:ext cx="406400" cy="406400"/>
          </a:xfrm>
          <a:prstGeom prst="rect">
            <a:avLst/>
          </a:prstGeom>
        </p:spPr>
      </p:pic>
      <p:sp>
        <p:nvSpPr>
          <p:cNvPr id="12" name="TextBox 11"/>
          <p:cNvSpPr txBox="1"/>
          <p:nvPr/>
        </p:nvSpPr>
        <p:spPr>
          <a:xfrm>
            <a:off x="8839200" y="6045200"/>
            <a:ext cx="6121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Dust Dances</a:t>
            </a:r>
          </a:p>
        </p:txBody>
      </p:sp>
      <p:sp>
        <p:nvSpPr>
          <p:cNvPr id="13" name="TextBox 12"/>
          <p:cNvSpPr txBox="1"/>
          <p:nvPr/>
        </p:nvSpPr>
        <p:spPr>
          <a:xfrm>
            <a:off x="8839200" y="6604000"/>
            <a:ext cx="6121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Tiny dust particles move erratically due to collisions with air molecules, showcasing Brownian motion. This illustrates constant particle movement.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3683000"/>
            <a:ext cx="7035800" cy="609600"/>
          </a:xfrm>
          <a:prstGeom prst="rect">
            <a:avLst/>
          </a:prstGeom>
          <a:noFill/>
        </p:spPr>
        <p:txBody>
          <a:bodyPr wrap="square" lIns="0" rIns="0" tIns="0" bIns="0">
            <a:spAutoFit/>
          </a:bodyPr>
          <a:lstStyle/>
          <a:p>
            <a:pPr algn="l">
              <a:defRPr b="1" i="0" sz="4000">
                <a:solidFill>
                  <a:srgbClr val="000000"/>
                </a:solidFill>
                <a:latin typeface="inter"/>
              </a:defRPr>
            </a:pPr>
            <a:r>
              <a:rPr b="1" i="0" sz="4000">
                <a:solidFill>
                  <a:srgbClr val="000000"/>
                </a:solidFill>
                <a:latin typeface="inter"/>
              </a:rPr>
              <a:t>Diffusion</a:t>
            </a:r>
          </a:p>
        </p:txBody>
      </p:sp>
      <p:sp>
        <p:nvSpPr>
          <p:cNvPr id="3" name="TextBox 2"/>
          <p:cNvSpPr txBox="1"/>
          <p:nvPr/>
        </p:nvSpPr>
        <p:spPr>
          <a:xfrm>
            <a:off x="1016000" y="4699000"/>
            <a:ext cx="7035800" cy="762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Diffusion is the process where particles mix and spread from areas of high concentration to areas of low concentration.</a:t>
            </a:r>
          </a:p>
        </p:txBody>
      </p:sp>
      <p:sp>
        <p:nvSpPr>
          <p:cNvPr id="4" name="Rounded Rectangle 3"/>
          <p:cNvSpPr/>
          <p:nvPr/>
        </p:nvSpPr>
        <p:spPr>
          <a:xfrm>
            <a:off x="8229600" y="2209800"/>
            <a:ext cx="7010400" cy="2209800"/>
          </a:xfrm>
          <a:prstGeom prst="roundRect">
            <a:avLst>
              <a:gd name="adj" fmla="val 4597"/>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TextBox 4"/>
          <p:cNvSpPr txBox="1"/>
          <p:nvPr/>
        </p:nvSpPr>
        <p:spPr>
          <a:xfrm>
            <a:off x="8534400" y="2514600"/>
            <a:ext cx="533400" cy="1397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01</a:t>
            </a:r>
          </a:p>
        </p:txBody>
      </p:sp>
      <p:sp>
        <p:nvSpPr>
          <p:cNvPr id="6" name="TextBox 5"/>
          <p:cNvSpPr txBox="1"/>
          <p:nvPr/>
        </p:nvSpPr>
        <p:spPr>
          <a:xfrm>
            <a:off x="9347200" y="2514600"/>
            <a:ext cx="5613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Concentration Gradient</a:t>
            </a:r>
          </a:p>
        </p:txBody>
      </p:sp>
      <p:sp>
        <p:nvSpPr>
          <p:cNvPr id="7" name="TextBox 6"/>
          <p:cNvSpPr txBox="1"/>
          <p:nvPr/>
        </p:nvSpPr>
        <p:spPr>
          <a:xfrm>
            <a:off x="9347200" y="2971800"/>
            <a:ext cx="5613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Particles move from high to low concentration areas. This passive transport continues until equilibrium is reached, driven by kinetic energy.</a:t>
            </a:r>
          </a:p>
        </p:txBody>
      </p:sp>
      <p:sp>
        <p:nvSpPr>
          <p:cNvPr id="8" name="Rounded Rectangle 7"/>
          <p:cNvSpPr/>
          <p:nvPr/>
        </p:nvSpPr>
        <p:spPr>
          <a:xfrm>
            <a:off x="8229600" y="4724400"/>
            <a:ext cx="7010400" cy="2209800"/>
          </a:xfrm>
          <a:prstGeom prst="roundRect">
            <a:avLst>
              <a:gd name="adj" fmla="val 4597"/>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TextBox 8"/>
          <p:cNvSpPr txBox="1"/>
          <p:nvPr/>
        </p:nvSpPr>
        <p:spPr>
          <a:xfrm>
            <a:off x="8534400" y="5029200"/>
            <a:ext cx="622300" cy="1397000"/>
          </a:xfrm>
          <a:prstGeom prst="rect">
            <a:avLst/>
          </a:prstGeom>
          <a:noFill/>
        </p:spPr>
        <p:txBody>
          <a:bodyPr wrap="square" lIns="0" rIns="0" tIns="0" bIns="0">
            <a:spAutoFit/>
          </a:bodyPr>
          <a:lstStyle/>
          <a:p>
            <a:pPr algn="l">
              <a:defRPr b="1" i="0" sz="3200">
                <a:solidFill>
                  <a:srgbClr val="1F1F2D"/>
                </a:solidFill>
                <a:latin typeface="inter"/>
              </a:defRPr>
            </a:pPr>
            <a:r>
              <a:rPr b="1" i="0" sz="3200">
                <a:solidFill>
                  <a:srgbClr val="1F1F2D"/>
                </a:solidFill>
                <a:latin typeface="inter"/>
              </a:rPr>
              <a:t>02</a:t>
            </a:r>
          </a:p>
        </p:txBody>
      </p:sp>
      <p:sp>
        <p:nvSpPr>
          <p:cNvPr id="10" name="TextBox 9"/>
          <p:cNvSpPr txBox="1"/>
          <p:nvPr/>
        </p:nvSpPr>
        <p:spPr>
          <a:xfrm>
            <a:off x="9436100" y="5029200"/>
            <a:ext cx="55245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Equilibrium</a:t>
            </a:r>
          </a:p>
        </p:txBody>
      </p:sp>
      <p:sp>
        <p:nvSpPr>
          <p:cNvPr id="11" name="TextBox 10"/>
          <p:cNvSpPr txBox="1"/>
          <p:nvPr/>
        </p:nvSpPr>
        <p:spPr>
          <a:xfrm>
            <a:off x="9436100" y="5486400"/>
            <a:ext cx="55245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Movement continues until particles are evenly distributed. At equilibrium, the concentration is uniform throughout the system, no net flow.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5664200" y="1282700"/>
            <a:ext cx="4953000" cy="609600"/>
          </a:xfrm>
          <a:prstGeom prst="rect">
            <a:avLst/>
          </a:prstGeom>
          <a:noFill/>
        </p:spPr>
        <p:txBody>
          <a:bodyPr wrap="square" lIns="0" rIns="0" tIns="0" bIns="0">
            <a:spAutoFit/>
          </a:bodyPr>
          <a:lstStyle/>
          <a:p>
            <a:pPr algn="l">
              <a:defRPr b="1" i="0" sz="4000">
                <a:solidFill>
                  <a:srgbClr val="000000"/>
                </a:solidFill>
                <a:latin typeface="inter"/>
              </a:defRPr>
            </a:pPr>
            <a:r>
              <a:rPr b="1" i="0" sz="4000">
                <a:solidFill>
                  <a:srgbClr val="000000"/>
                </a:solidFill>
                <a:latin typeface="inter"/>
              </a:rPr>
              <a:t>Atoms and Molecules</a:t>
            </a:r>
          </a:p>
        </p:txBody>
      </p:sp>
      <p:pic>
        <p:nvPicPr>
          <p:cNvPr id="3" name="Picture 2" descr="cf55f394-6c54-44c2-93cd-3f6008a17ff4.png"/>
          <p:cNvPicPr>
            <a:picLocks noChangeAspect="1"/>
          </p:cNvPicPr>
          <p:nvPr/>
        </p:nvPicPr>
        <p:blipFill>
          <a:blip r:embed="rId2"/>
          <a:stretch>
            <a:fillRect/>
          </a:stretch>
        </p:blipFill>
        <p:spPr>
          <a:xfrm>
            <a:off x="1016000" y="2400300"/>
            <a:ext cx="14224000" cy="4191000"/>
          </a:xfrm>
          <a:prstGeom prst="rect">
            <a:avLst/>
          </a:prstGeom>
        </p:spPr>
      </p:pic>
      <p:sp>
        <p:nvSpPr>
          <p:cNvPr id="4" name="TextBox 3"/>
          <p:cNvSpPr txBox="1"/>
          <p:nvPr/>
        </p:nvSpPr>
        <p:spPr>
          <a:xfrm>
            <a:off x="1016000" y="7099300"/>
            <a:ext cx="14249400" cy="762000"/>
          </a:xfrm>
          <a:prstGeom prst="rect">
            <a:avLst/>
          </a:prstGeom>
          <a:noFill/>
        </p:spPr>
        <p:txBody>
          <a:bodyPr wrap="square" lIns="0" rIns="0" tIns="0" bIns="0">
            <a:spAutoFit/>
          </a:bodyPr>
          <a:lstStyle/>
          <a:p>
            <a:pPr algn="ctr">
              <a:defRPr b="0" i="0" sz="2000">
                <a:solidFill>
                  <a:srgbClr val="333333"/>
                </a:solidFill>
                <a:latin typeface="inter"/>
              </a:defRPr>
            </a:pPr>
            <a:r>
              <a:rPr b="0" i="0" sz="2000">
                <a:solidFill>
                  <a:srgbClr val="333333"/>
                </a:solidFill>
                <a:latin typeface="inter"/>
              </a:rPr>
              <a:t>Atoms are the fundamental building blocks of matter, while molecules are formed when two or more atoms chemically bond together. Molecules dictate the properties of substances.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3543300"/>
            <a:ext cx="6731000" cy="609600"/>
          </a:xfrm>
          <a:prstGeom prst="rect">
            <a:avLst/>
          </a:prstGeom>
          <a:noFill/>
        </p:spPr>
        <p:txBody>
          <a:bodyPr wrap="square" lIns="0" rIns="0" tIns="0" bIns="0">
            <a:spAutoFit/>
          </a:bodyPr>
          <a:lstStyle/>
          <a:p>
            <a:pPr algn="l">
              <a:defRPr b="1" i="0" sz="4000">
                <a:solidFill>
                  <a:srgbClr val="000000"/>
                </a:solidFill>
                <a:latin typeface="inter"/>
              </a:defRPr>
            </a:pPr>
            <a:r>
              <a:rPr b="1" i="0" sz="4000">
                <a:solidFill>
                  <a:srgbClr val="000000"/>
                </a:solidFill>
                <a:latin typeface="inter"/>
              </a:rPr>
              <a:t>Ions</a:t>
            </a:r>
          </a:p>
        </p:txBody>
      </p:sp>
      <p:sp>
        <p:nvSpPr>
          <p:cNvPr id="3" name="TextBox 2"/>
          <p:cNvSpPr txBox="1"/>
          <p:nvPr/>
        </p:nvSpPr>
        <p:spPr>
          <a:xfrm>
            <a:off x="1016000" y="4457700"/>
            <a:ext cx="67310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Ions are charged particles formed when atoms gain or lose electrons. These charged particles play a crucial role in chemical reactions.</a:t>
            </a:r>
          </a:p>
        </p:txBody>
      </p:sp>
      <p:sp>
        <p:nvSpPr>
          <p:cNvPr id="4" name="Rounded Rectangle 3"/>
          <p:cNvSpPr/>
          <p:nvPr/>
        </p:nvSpPr>
        <p:spPr>
          <a:xfrm>
            <a:off x="8534400" y="1092200"/>
            <a:ext cx="6705600" cy="3276600"/>
          </a:xfrm>
          <a:prstGeom prst="roundRect">
            <a:avLst>
              <a:gd name="adj" fmla="val 3100"/>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5" name="Oval 4"/>
          <p:cNvSpPr/>
          <p:nvPr/>
        </p:nvSpPr>
        <p:spPr>
          <a:xfrm>
            <a:off x="8839200" y="13970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6" name="Picture 5" descr="c112d0d6-ae55-4727-bc38-1be57981e95c.png"/>
          <p:cNvPicPr>
            <a:picLocks noChangeAspect="1"/>
          </p:cNvPicPr>
          <p:nvPr/>
        </p:nvPicPr>
        <p:blipFill>
          <a:blip r:embed="rId2"/>
          <a:stretch>
            <a:fillRect/>
          </a:stretch>
        </p:blipFill>
        <p:spPr>
          <a:xfrm>
            <a:off x="9042400" y="1600200"/>
            <a:ext cx="406400" cy="406400"/>
          </a:xfrm>
          <a:prstGeom prst="rect">
            <a:avLst/>
          </a:prstGeom>
        </p:spPr>
      </p:pic>
      <p:sp>
        <p:nvSpPr>
          <p:cNvPr id="7" name="TextBox 6"/>
          <p:cNvSpPr txBox="1"/>
          <p:nvPr/>
        </p:nvSpPr>
        <p:spPr>
          <a:xfrm>
            <a:off x="8839200" y="2362200"/>
            <a:ext cx="6121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Cations</a:t>
            </a:r>
          </a:p>
        </p:txBody>
      </p:sp>
      <p:sp>
        <p:nvSpPr>
          <p:cNvPr id="8" name="TextBox 7"/>
          <p:cNvSpPr txBox="1"/>
          <p:nvPr/>
        </p:nvSpPr>
        <p:spPr>
          <a:xfrm>
            <a:off x="8839200" y="2921000"/>
            <a:ext cx="6121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Positively charged ions formed when atoms lose electrons. Cations are attracted to negatively charged electrodes and play vital role.</a:t>
            </a:r>
          </a:p>
        </p:txBody>
      </p:sp>
      <p:sp>
        <p:nvSpPr>
          <p:cNvPr id="9" name="Rounded Rectangle 8"/>
          <p:cNvSpPr/>
          <p:nvPr/>
        </p:nvSpPr>
        <p:spPr>
          <a:xfrm>
            <a:off x="8534400" y="4775200"/>
            <a:ext cx="6705600" cy="3276600"/>
          </a:xfrm>
          <a:prstGeom prst="roundRect">
            <a:avLst>
              <a:gd name="adj" fmla="val 3100"/>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0" name="Oval 9"/>
          <p:cNvSpPr/>
          <p:nvPr/>
        </p:nvSpPr>
        <p:spPr>
          <a:xfrm>
            <a:off x="8839200" y="50800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1" name="Picture 10" descr="c112d0d6-ae55-4727-bc38-1be57981e95c.png"/>
          <p:cNvPicPr>
            <a:picLocks noChangeAspect="1"/>
          </p:cNvPicPr>
          <p:nvPr/>
        </p:nvPicPr>
        <p:blipFill>
          <a:blip r:embed="rId2"/>
          <a:stretch>
            <a:fillRect/>
          </a:stretch>
        </p:blipFill>
        <p:spPr>
          <a:xfrm>
            <a:off x="9042400" y="5283200"/>
            <a:ext cx="406400" cy="406400"/>
          </a:xfrm>
          <a:prstGeom prst="rect">
            <a:avLst/>
          </a:prstGeom>
        </p:spPr>
      </p:pic>
      <p:sp>
        <p:nvSpPr>
          <p:cNvPr id="12" name="TextBox 11"/>
          <p:cNvSpPr txBox="1"/>
          <p:nvPr/>
        </p:nvSpPr>
        <p:spPr>
          <a:xfrm>
            <a:off x="8839200" y="6045200"/>
            <a:ext cx="6121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Anions</a:t>
            </a:r>
          </a:p>
        </p:txBody>
      </p:sp>
      <p:sp>
        <p:nvSpPr>
          <p:cNvPr id="13" name="TextBox 12"/>
          <p:cNvSpPr txBox="1"/>
          <p:nvPr/>
        </p:nvSpPr>
        <p:spPr>
          <a:xfrm>
            <a:off x="8839200" y="6604000"/>
            <a:ext cx="6121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Negatively charged ions formed when atoms gain electrons. Anions are attracted to positively charged electrodes and are essential.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1511300"/>
            <a:ext cx="14249400" cy="609600"/>
          </a:xfrm>
          <a:prstGeom prst="rect">
            <a:avLst/>
          </a:prstGeom>
          <a:noFill/>
        </p:spPr>
        <p:txBody>
          <a:bodyPr wrap="square" lIns="0" rIns="0" tIns="0" bIns="0">
            <a:spAutoFit/>
          </a:bodyPr>
          <a:lstStyle/>
          <a:p>
            <a:pPr algn="ctr">
              <a:defRPr b="1" i="0" sz="4000">
                <a:solidFill>
                  <a:srgbClr val="000000"/>
                </a:solidFill>
                <a:latin typeface="inter"/>
              </a:defRPr>
            </a:pPr>
            <a:r>
              <a:rPr b="1" i="0" sz="4000">
                <a:solidFill>
                  <a:srgbClr val="000000"/>
                </a:solidFill>
                <a:latin typeface="inter"/>
              </a:rPr>
              <a:t>Seeing Particles</a:t>
            </a:r>
          </a:p>
        </p:txBody>
      </p:sp>
      <p:sp>
        <p:nvSpPr>
          <p:cNvPr id="3" name="Rounded Rectangle 2"/>
          <p:cNvSpPr/>
          <p:nvPr/>
        </p:nvSpPr>
        <p:spPr>
          <a:xfrm>
            <a:off x="1016000" y="2933700"/>
            <a:ext cx="6959600" cy="4699000"/>
          </a:xfrm>
          <a:prstGeom prst="roundRect">
            <a:avLst>
              <a:gd name="adj" fmla="val 2162"/>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4" name="Picture 3" descr="1c3748c3-f854-4b41-bc7e-a3e1ce9f4c99.png"/>
          <p:cNvPicPr>
            <a:picLocks noChangeAspect="1"/>
          </p:cNvPicPr>
          <p:nvPr/>
        </p:nvPicPr>
        <p:blipFill>
          <a:blip r:embed="rId2"/>
          <a:stretch>
            <a:fillRect/>
          </a:stretch>
        </p:blipFill>
        <p:spPr>
          <a:xfrm>
            <a:off x="1016000" y="2933700"/>
            <a:ext cx="6959600" cy="2438400"/>
          </a:xfrm>
          <a:prstGeom prst="rect">
            <a:avLst/>
          </a:prstGeom>
        </p:spPr>
      </p:pic>
      <p:sp>
        <p:nvSpPr>
          <p:cNvPr id="5" name="TextBox 4"/>
          <p:cNvSpPr txBox="1"/>
          <p:nvPr/>
        </p:nvSpPr>
        <p:spPr>
          <a:xfrm>
            <a:off x="1320800" y="5676900"/>
            <a:ext cx="6375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Scanning Tunneling Microscope</a:t>
            </a:r>
          </a:p>
        </p:txBody>
      </p:sp>
      <p:sp>
        <p:nvSpPr>
          <p:cNvPr id="6" name="TextBox 5"/>
          <p:cNvSpPr txBox="1"/>
          <p:nvPr/>
        </p:nvSpPr>
        <p:spPr>
          <a:xfrm>
            <a:off x="1320800" y="6184900"/>
            <a:ext cx="6375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STM uses a fine tip to scan surfaces, creating images of atoms. Reveals atomic arrangements and surface details with high resolution.</a:t>
            </a:r>
          </a:p>
        </p:txBody>
      </p:sp>
      <p:sp>
        <p:nvSpPr>
          <p:cNvPr id="7" name="Rounded Rectangle 6"/>
          <p:cNvSpPr/>
          <p:nvPr/>
        </p:nvSpPr>
        <p:spPr>
          <a:xfrm>
            <a:off x="8280400" y="2933700"/>
            <a:ext cx="6959600" cy="4699000"/>
          </a:xfrm>
          <a:prstGeom prst="roundRect">
            <a:avLst>
              <a:gd name="adj" fmla="val 2162"/>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8" name="Picture 7" descr="1c3748c3-f854-4b41-bc7e-a3e1ce9f4c99.png"/>
          <p:cNvPicPr>
            <a:picLocks noChangeAspect="1"/>
          </p:cNvPicPr>
          <p:nvPr/>
        </p:nvPicPr>
        <p:blipFill>
          <a:blip r:embed="rId2"/>
          <a:stretch>
            <a:fillRect/>
          </a:stretch>
        </p:blipFill>
        <p:spPr>
          <a:xfrm>
            <a:off x="8280400" y="2933700"/>
            <a:ext cx="6959600" cy="2438400"/>
          </a:xfrm>
          <a:prstGeom prst="rect">
            <a:avLst/>
          </a:prstGeom>
        </p:spPr>
      </p:pic>
      <p:sp>
        <p:nvSpPr>
          <p:cNvPr id="9" name="TextBox 8"/>
          <p:cNvSpPr txBox="1"/>
          <p:nvPr/>
        </p:nvSpPr>
        <p:spPr>
          <a:xfrm>
            <a:off x="8585200" y="5676900"/>
            <a:ext cx="63754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Atomic Force Microscope</a:t>
            </a:r>
          </a:p>
        </p:txBody>
      </p:sp>
      <p:sp>
        <p:nvSpPr>
          <p:cNvPr id="10" name="TextBox 9"/>
          <p:cNvSpPr txBox="1"/>
          <p:nvPr/>
        </p:nvSpPr>
        <p:spPr>
          <a:xfrm>
            <a:off x="8585200" y="6184900"/>
            <a:ext cx="6375400" cy="1143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AFM uses a cantilever to map surfaces, showing atomic structures. It measures forces between the tip and the sample to create images.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2F2F2"/>
        </a:solidFill>
        <a:effectLst/>
      </p:bgPr>
    </p:bg>
    <p:spTree>
      <p:nvGrpSpPr>
        <p:cNvPr id="1" name=""/>
        <p:cNvGrpSpPr/>
        <p:nvPr/>
      </p:nvGrpSpPr>
      <p:grpSpPr/>
      <p:sp>
        <p:nvSpPr>
          <p:cNvPr id="2" name="TextBox 1"/>
          <p:cNvSpPr txBox="1"/>
          <p:nvPr/>
        </p:nvSpPr>
        <p:spPr>
          <a:xfrm>
            <a:off x="1016000" y="1689100"/>
            <a:ext cx="14249400" cy="609600"/>
          </a:xfrm>
          <a:prstGeom prst="rect">
            <a:avLst/>
          </a:prstGeom>
          <a:noFill/>
        </p:spPr>
        <p:txBody>
          <a:bodyPr wrap="square" lIns="0" rIns="0" tIns="0" bIns="0">
            <a:spAutoFit/>
          </a:bodyPr>
          <a:lstStyle/>
          <a:p>
            <a:pPr algn="ctr">
              <a:defRPr b="1" i="0" sz="4000">
                <a:solidFill>
                  <a:srgbClr val="000000"/>
                </a:solidFill>
                <a:latin typeface="inter"/>
              </a:defRPr>
            </a:pPr>
            <a:r>
              <a:rPr b="1" i="0" sz="4000">
                <a:solidFill>
                  <a:srgbClr val="000000"/>
                </a:solidFill>
                <a:latin typeface="inter"/>
              </a:rPr>
              <a:t>States of Matter</a:t>
            </a:r>
          </a:p>
        </p:txBody>
      </p:sp>
      <p:sp>
        <p:nvSpPr>
          <p:cNvPr id="3" name="Rounded Rectangle 2"/>
          <p:cNvSpPr/>
          <p:nvPr/>
        </p:nvSpPr>
        <p:spPr>
          <a:xfrm>
            <a:off x="1016000" y="3314700"/>
            <a:ext cx="4470400" cy="4140200"/>
          </a:xfrm>
          <a:prstGeom prst="roundRect">
            <a:avLst>
              <a:gd name="adj" fmla="val 2453"/>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4" name="Oval 3"/>
          <p:cNvSpPr/>
          <p:nvPr/>
        </p:nvSpPr>
        <p:spPr>
          <a:xfrm>
            <a:off x="1320800" y="36195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5" name="Picture 4" descr="ef08abcc-23fd-4d00-a042-1338955af6ab.png"/>
          <p:cNvPicPr>
            <a:picLocks noChangeAspect="1"/>
          </p:cNvPicPr>
          <p:nvPr/>
        </p:nvPicPr>
        <p:blipFill>
          <a:blip r:embed="rId2"/>
          <a:stretch>
            <a:fillRect/>
          </a:stretch>
        </p:blipFill>
        <p:spPr>
          <a:xfrm>
            <a:off x="1524000" y="3822700"/>
            <a:ext cx="406400" cy="406400"/>
          </a:xfrm>
          <a:prstGeom prst="rect">
            <a:avLst/>
          </a:prstGeom>
        </p:spPr>
      </p:pic>
      <p:sp>
        <p:nvSpPr>
          <p:cNvPr id="6" name="TextBox 5"/>
          <p:cNvSpPr txBox="1"/>
          <p:nvPr/>
        </p:nvSpPr>
        <p:spPr>
          <a:xfrm>
            <a:off x="1320800" y="4635500"/>
            <a:ext cx="38862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Solids</a:t>
            </a:r>
          </a:p>
        </p:txBody>
      </p:sp>
      <p:sp>
        <p:nvSpPr>
          <p:cNvPr id="7" name="TextBox 6"/>
          <p:cNvSpPr txBox="1"/>
          <p:nvPr/>
        </p:nvSpPr>
        <p:spPr>
          <a:xfrm>
            <a:off x="1320800" y="5245100"/>
            <a:ext cx="3886200" cy="1524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Fixed shape and volume, particles tightly packed. Strong intermolecular forces hold the particles in fixed positions.</a:t>
            </a:r>
          </a:p>
        </p:txBody>
      </p:sp>
      <p:sp>
        <p:nvSpPr>
          <p:cNvPr id="8" name="Rounded Rectangle 7"/>
          <p:cNvSpPr/>
          <p:nvPr/>
        </p:nvSpPr>
        <p:spPr>
          <a:xfrm>
            <a:off x="5892800" y="3314700"/>
            <a:ext cx="4470400" cy="4140200"/>
          </a:xfrm>
          <a:prstGeom prst="roundRect">
            <a:avLst>
              <a:gd name="adj" fmla="val 2453"/>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9" name="Oval 8"/>
          <p:cNvSpPr/>
          <p:nvPr/>
        </p:nvSpPr>
        <p:spPr>
          <a:xfrm>
            <a:off x="6197600" y="36195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0" name="Picture 9" descr="a8f37ac8-81e1-414d-b40f-743a337dc38f.png"/>
          <p:cNvPicPr>
            <a:picLocks noChangeAspect="1"/>
          </p:cNvPicPr>
          <p:nvPr/>
        </p:nvPicPr>
        <p:blipFill>
          <a:blip r:embed="rId3"/>
          <a:stretch>
            <a:fillRect/>
          </a:stretch>
        </p:blipFill>
        <p:spPr>
          <a:xfrm>
            <a:off x="6400800" y="3822700"/>
            <a:ext cx="406400" cy="406400"/>
          </a:xfrm>
          <a:prstGeom prst="rect">
            <a:avLst/>
          </a:prstGeom>
        </p:spPr>
      </p:pic>
      <p:sp>
        <p:nvSpPr>
          <p:cNvPr id="11" name="TextBox 10"/>
          <p:cNvSpPr txBox="1"/>
          <p:nvPr/>
        </p:nvSpPr>
        <p:spPr>
          <a:xfrm>
            <a:off x="6197600" y="4635500"/>
            <a:ext cx="38862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Liquids</a:t>
            </a:r>
          </a:p>
        </p:txBody>
      </p:sp>
      <p:sp>
        <p:nvSpPr>
          <p:cNvPr id="12" name="TextBox 11"/>
          <p:cNvSpPr txBox="1"/>
          <p:nvPr/>
        </p:nvSpPr>
        <p:spPr>
          <a:xfrm>
            <a:off x="6197600" y="5245100"/>
            <a:ext cx="38862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Fixed volume, take container shape, particles close but mobile. Particles can move past each other, allowing liquids to flow.</a:t>
            </a:r>
          </a:p>
        </p:txBody>
      </p:sp>
      <p:sp>
        <p:nvSpPr>
          <p:cNvPr id="13" name="Rounded Rectangle 12"/>
          <p:cNvSpPr/>
          <p:nvPr/>
        </p:nvSpPr>
        <p:spPr>
          <a:xfrm>
            <a:off x="10769600" y="3314700"/>
            <a:ext cx="4470400" cy="4140200"/>
          </a:xfrm>
          <a:prstGeom prst="roundRect">
            <a:avLst>
              <a:gd name="adj" fmla="val 2453"/>
            </a:avLst>
          </a:prstGeom>
          <a:solidFill>
            <a:srgbClr val="FFFFFF"/>
          </a:solidFill>
          <a:ln>
            <a:noFill/>
          </a:ln>
          <a:effectLst>
            <a:outerShdw blurRad="127000" dir="90000" dist="25400" rotWithShape="0">
              <a:srgbClr val="2b2b2b">
                <a:alpha val="2000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sp>
        <p:nvSpPr>
          <p:cNvPr id="14" name="Oval 13"/>
          <p:cNvSpPr/>
          <p:nvPr/>
        </p:nvSpPr>
        <p:spPr>
          <a:xfrm>
            <a:off x="11074400" y="3619500"/>
            <a:ext cx="812800" cy="812800"/>
          </a:xfrm>
          <a:prstGeom prst="ellipse">
            <a:avLst/>
          </a:prstGeom>
          <a:solidFill>
            <a:srgbClr val="1F1F2D"/>
          </a:solidFill>
          <a:ln>
            <a:noFill/>
          </a:ln>
          <a:effectLst>
            <a:outerShdw blurRad="0" dir="0" dist="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wrap="square" lIns="0" rIns="0" tIns="0" bIns="0"/>
          <a:lstStyle/>
          <a:p>
            <a:pPr algn="ctr"/>
          </a:p>
        </p:txBody>
      </p:sp>
      <p:pic>
        <p:nvPicPr>
          <p:cNvPr id="15" name="Picture 14" descr="3fd33754-f5fc-4b6a-8c54-dba344878602.png"/>
          <p:cNvPicPr>
            <a:picLocks noChangeAspect="1"/>
          </p:cNvPicPr>
          <p:nvPr/>
        </p:nvPicPr>
        <p:blipFill>
          <a:blip r:embed="rId4"/>
          <a:stretch>
            <a:fillRect/>
          </a:stretch>
        </p:blipFill>
        <p:spPr>
          <a:xfrm>
            <a:off x="11277600" y="3822700"/>
            <a:ext cx="406400" cy="406400"/>
          </a:xfrm>
          <a:prstGeom prst="rect">
            <a:avLst/>
          </a:prstGeom>
        </p:spPr>
      </p:pic>
      <p:sp>
        <p:nvSpPr>
          <p:cNvPr id="16" name="TextBox 15"/>
          <p:cNvSpPr txBox="1"/>
          <p:nvPr/>
        </p:nvSpPr>
        <p:spPr>
          <a:xfrm>
            <a:off x="11074400" y="4635500"/>
            <a:ext cx="3886200" cy="406400"/>
          </a:xfrm>
          <a:prstGeom prst="rect">
            <a:avLst/>
          </a:prstGeom>
          <a:noFill/>
        </p:spPr>
        <p:txBody>
          <a:bodyPr wrap="square" lIns="0" rIns="0" tIns="0" bIns="0">
            <a:spAutoFit/>
          </a:bodyPr>
          <a:lstStyle/>
          <a:p>
            <a:pPr algn="l">
              <a:defRPr b="1" i="0" sz="2400">
                <a:solidFill>
                  <a:srgbClr val="1A1A1A"/>
                </a:solidFill>
                <a:latin typeface="inter"/>
              </a:defRPr>
            </a:pPr>
            <a:r>
              <a:rPr b="1" i="0" sz="2400">
                <a:solidFill>
                  <a:srgbClr val="1A1A1A"/>
                </a:solidFill>
                <a:latin typeface="inter"/>
              </a:rPr>
              <a:t>Gases</a:t>
            </a:r>
          </a:p>
        </p:txBody>
      </p:sp>
      <p:sp>
        <p:nvSpPr>
          <p:cNvPr id="17" name="TextBox 16"/>
          <p:cNvSpPr txBox="1"/>
          <p:nvPr/>
        </p:nvSpPr>
        <p:spPr>
          <a:xfrm>
            <a:off x="11074400" y="5245100"/>
            <a:ext cx="3886200" cy="1905000"/>
          </a:xfrm>
          <a:prstGeom prst="rect">
            <a:avLst/>
          </a:prstGeom>
          <a:noFill/>
        </p:spPr>
        <p:txBody>
          <a:bodyPr wrap="square" lIns="0" rIns="0" tIns="0" bIns="0">
            <a:spAutoFit/>
          </a:bodyPr>
          <a:lstStyle/>
          <a:p>
            <a:pPr algn="l">
              <a:defRPr b="0" i="0" sz="2000">
                <a:solidFill>
                  <a:srgbClr val="333333"/>
                </a:solidFill>
                <a:latin typeface="inter"/>
              </a:defRPr>
            </a:pPr>
            <a:r>
              <a:rPr b="0" i="0" sz="2000">
                <a:solidFill>
                  <a:srgbClr val="333333"/>
                </a:solidFill>
                <a:latin typeface="inter"/>
              </a:rPr>
              <a:t>No fixed shape/volume, fill container, particles far apart. Particles move randomly and independently, filling any available space.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