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9" r:id="rId6"/>
    <p:sldId id="260" r:id="rId7"/>
    <p:sldId id="261" r:id="rId8"/>
    <p:sldId id="268"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086979E9-5117-4967-9284-3CAD6CE32B2A}" type="datetimeFigureOut">
              <a:rPr lang="en-US" smtClean="0"/>
              <a:t>1/10/2020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E2C5AE9A-E64D-40EF-9A75-3DAE98EE9C25}" type="slidenum">
              <a:rPr lang="en-US" smtClean="0"/>
              <a:t>‹#›</a:t>
            </a:fld>
            <a:endParaRPr lang="en-US"/>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334176697"/>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6979E9-5117-4967-9284-3CAD6CE32B2A}"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5AE9A-E64D-40EF-9A75-3DAE98EE9C25}" type="slidenum">
              <a:rPr lang="en-US" smtClean="0"/>
              <a:t>‹#›</a:t>
            </a:fld>
            <a:endParaRPr lang="en-US"/>
          </a:p>
        </p:txBody>
      </p:sp>
    </p:spTree>
    <p:extLst>
      <p:ext uri="{BB962C8B-B14F-4D97-AF65-F5344CB8AC3E}">
        <p14:creationId xmlns:p14="http://schemas.microsoft.com/office/powerpoint/2010/main" val="158373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086979E9-5117-4967-9284-3CAD6CE32B2A}" type="datetimeFigureOut">
              <a:rPr lang="en-US" smtClean="0"/>
              <a:t>1/10/2020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E2C5AE9A-E64D-40EF-9A75-3DAE98EE9C25}"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22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6979E9-5117-4967-9284-3CAD6CE32B2A}" type="datetimeFigureOut">
              <a:rPr lang="en-US" smtClean="0"/>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5AE9A-E64D-40EF-9A75-3DAE98EE9C25}" type="slidenum">
              <a:rPr lang="en-US" smtClean="0"/>
              <a:t>‹#›</a:t>
            </a:fld>
            <a:endParaRPr lang="en-US"/>
          </a:p>
        </p:txBody>
      </p:sp>
    </p:spTree>
    <p:extLst>
      <p:ext uri="{BB962C8B-B14F-4D97-AF65-F5344CB8AC3E}">
        <p14:creationId xmlns:p14="http://schemas.microsoft.com/office/powerpoint/2010/main" val="59008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86979E9-5117-4967-9284-3CAD6CE32B2A}" type="datetimeFigureOut">
              <a:rPr lang="en-US" smtClean="0"/>
              <a:t>1/10/2020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E2C5AE9A-E64D-40EF-9A75-3DAE98EE9C25}"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3669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6979E9-5117-4967-9284-3CAD6CE32B2A}" type="datetimeFigureOut">
              <a:rPr lang="en-US" smtClean="0"/>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5AE9A-E64D-40EF-9A75-3DAE98EE9C25}" type="slidenum">
              <a:rPr lang="en-US" smtClean="0"/>
              <a:t>‹#›</a:t>
            </a:fld>
            <a:endParaRPr lang="en-US"/>
          </a:p>
        </p:txBody>
      </p:sp>
    </p:spTree>
    <p:extLst>
      <p:ext uri="{BB962C8B-B14F-4D97-AF65-F5344CB8AC3E}">
        <p14:creationId xmlns:p14="http://schemas.microsoft.com/office/powerpoint/2010/main" val="13946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6979E9-5117-4967-9284-3CAD6CE32B2A}" type="datetimeFigureOut">
              <a:rPr lang="en-US" smtClean="0"/>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5AE9A-E64D-40EF-9A75-3DAE98EE9C25}" type="slidenum">
              <a:rPr lang="en-US" smtClean="0"/>
              <a:t>‹#›</a:t>
            </a:fld>
            <a:endParaRPr lang="en-US"/>
          </a:p>
        </p:txBody>
      </p:sp>
    </p:spTree>
    <p:extLst>
      <p:ext uri="{BB962C8B-B14F-4D97-AF65-F5344CB8AC3E}">
        <p14:creationId xmlns:p14="http://schemas.microsoft.com/office/powerpoint/2010/main" val="154189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6979E9-5117-4967-9284-3CAD6CE32B2A}" type="datetimeFigureOut">
              <a:rPr lang="en-US" smtClean="0"/>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5AE9A-E64D-40EF-9A75-3DAE98EE9C25}" type="slidenum">
              <a:rPr lang="en-US" smtClean="0"/>
              <a:t>‹#›</a:t>
            </a:fld>
            <a:endParaRPr lang="en-US"/>
          </a:p>
        </p:txBody>
      </p:sp>
    </p:spTree>
    <p:extLst>
      <p:ext uri="{BB962C8B-B14F-4D97-AF65-F5344CB8AC3E}">
        <p14:creationId xmlns:p14="http://schemas.microsoft.com/office/powerpoint/2010/main" val="226882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086979E9-5117-4967-9284-3CAD6CE32B2A}" type="datetimeFigureOut">
              <a:rPr lang="en-US" smtClean="0"/>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5AE9A-E64D-40EF-9A75-3DAE98EE9C25}" type="slidenum">
              <a:rPr lang="en-US" smtClean="0"/>
              <a:t>‹#›</a:t>
            </a:fld>
            <a:endParaRPr lang="en-US"/>
          </a:p>
        </p:txBody>
      </p:sp>
    </p:spTree>
    <p:extLst>
      <p:ext uri="{BB962C8B-B14F-4D97-AF65-F5344CB8AC3E}">
        <p14:creationId xmlns:p14="http://schemas.microsoft.com/office/powerpoint/2010/main" val="3326382614"/>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086979E9-5117-4967-9284-3CAD6CE32B2A}" type="datetimeFigureOut">
              <a:rPr lang="en-US" smtClean="0"/>
              <a:t>1/10/2020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E2C5AE9A-E64D-40EF-9A75-3DAE98EE9C25}" type="slidenum">
              <a:rPr lang="en-US" smtClean="0"/>
              <a:t>‹#›</a:t>
            </a:fld>
            <a:endParaRPr lang="en-US"/>
          </a:p>
        </p:txBody>
      </p:sp>
    </p:spTree>
    <p:extLst>
      <p:ext uri="{BB962C8B-B14F-4D97-AF65-F5344CB8AC3E}">
        <p14:creationId xmlns:p14="http://schemas.microsoft.com/office/powerpoint/2010/main" val="439165174"/>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086979E9-5117-4967-9284-3CAD6CE32B2A}" type="datetimeFigureOut">
              <a:rPr lang="en-US" smtClean="0"/>
              <a:t>1/10/2020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E2C5AE9A-E64D-40EF-9A75-3DAE98EE9C25}" type="slidenum">
              <a:rPr lang="en-US" smtClean="0"/>
              <a:t>‹#›</a:t>
            </a:fld>
            <a:endParaRPr lang="en-US"/>
          </a:p>
        </p:txBody>
      </p:sp>
    </p:spTree>
    <p:extLst>
      <p:ext uri="{BB962C8B-B14F-4D97-AF65-F5344CB8AC3E}">
        <p14:creationId xmlns:p14="http://schemas.microsoft.com/office/powerpoint/2010/main" val="305907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086979E9-5117-4967-9284-3CAD6CE32B2A}" type="datetimeFigureOut">
              <a:rPr lang="en-US" smtClean="0"/>
              <a:t>1/10/2020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E2C5AE9A-E64D-40EF-9A75-3DAE98EE9C25}"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1712342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orient="horz" pos="3960">
          <p15:clr>
            <a:srgbClr val="F26B43"/>
          </p15:clr>
        </p15:guide>
        <p15:guide id="4294967295" orient="horz" pos="1536">
          <p15:clr>
            <a:srgbClr val="F26B43"/>
          </p15:clr>
        </p15:guide>
        <p15:guide id="4294967295" orient="horz" pos="3840">
          <p15:clr>
            <a:srgbClr val="F26B43"/>
          </p15:clr>
        </p15:guide>
        <p15:guide id="4294967295" pos="4416">
          <p15:clr>
            <a:srgbClr val="F26B43"/>
          </p15:clr>
        </p15:guide>
        <p15:guide id="4294967295" pos="4800">
          <p15:clr>
            <a:srgbClr val="F26B43"/>
          </p15:clr>
        </p15:guide>
        <p15:guide id="4294967295" orient="horz" pos="360">
          <p15:clr>
            <a:srgbClr val="F26B43"/>
          </p15:clr>
        </p15:guide>
        <p15:guide id="4294967295" pos="7368">
          <p15:clr>
            <a:srgbClr val="F26B43"/>
          </p15:clr>
        </p15:guide>
        <p15:guide id="4294967295"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9771" y="1283175"/>
            <a:ext cx="4271248" cy="3349641"/>
          </a:xfrm>
        </p:spPr>
        <p:txBody>
          <a:bodyPr>
            <a:normAutofit/>
          </a:bodyPr>
          <a:lstStyle/>
          <a:p>
            <a:r>
              <a:rPr lang="en-US" sz="4400" dirty="0" smtClean="0"/>
              <a:t>BABY MONITORING SYSTEM</a:t>
            </a:r>
            <a:endParaRPr lang="en-US" sz="4400" dirty="0"/>
          </a:p>
        </p:txBody>
      </p:sp>
      <p:sp>
        <p:nvSpPr>
          <p:cNvPr id="3" name="Subtitle 2"/>
          <p:cNvSpPr>
            <a:spLocks noGrp="1"/>
          </p:cNvSpPr>
          <p:nvPr>
            <p:ph type="subTitle" idx="1"/>
          </p:nvPr>
        </p:nvSpPr>
        <p:spPr>
          <a:xfrm>
            <a:off x="7903022" y="4945377"/>
            <a:ext cx="3793678" cy="1037760"/>
          </a:xfrm>
        </p:spPr>
        <p:txBody>
          <a:bodyPr/>
          <a:lstStyle/>
          <a:p>
            <a:r>
              <a:rPr lang="en-US" dirty="0" smtClean="0">
                <a:latin typeface="+mj-lt"/>
              </a:rPr>
              <a:t>PRESENTER: </a:t>
            </a:r>
          </a:p>
          <a:p>
            <a:r>
              <a:rPr lang="en-US" dirty="0" smtClean="0">
                <a:latin typeface="+mj-lt"/>
              </a:rPr>
              <a:t>FARHA IMTHIYAZ</a:t>
            </a:r>
            <a:endParaRPr lang="en-US" dirty="0">
              <a:latin typeface="+mj-lt"/>
            </a:endParaRPr>
          </a:p>
        </p:txBody>
      </p:sp>
    </p:spTree>
    <p:extLst>
      <p:ext uri="{BB962C8B-B14F-4D97-AF65-F5344CB8AC3E}">
        <p14:creationId xmlns:p14="http://schemas.microsoft.com/office/powerpoint/2010/main" val="158886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202" y="1164287"/>
            <a:ext cx="8897565" cy="1560716"/>
          </a:xfrm>
        </p:spPr>
        <p:txBody>
          <a:bodyPr/>
          <a:lstStyle/>
          <a:p>
            <a:pPr algn="ctr"/>
            <a:r>
              <a:rPr lang="en-US" b="1" dirty="0" smtClean="0"/>
              <a:t>System Functions</a:t>
            </a:r>
            <a:br>
              <a:rPr lang="en-US" b="1" dirty="0" smtClean="0"/>
            </a:br>
            <a:r>
              <a:rPr lang="en-US" b="1" dirty="0" smtClean="0"/>
              <a:t> </a:t>
            </a:r>
            <a:endParaRPr lang="en-US" b="1" dirty="0"/>
          </a:p>
        </p:txBody>
      </p:sp>
      <p:sp>
        <p:nvSpPr>
          <p:cNvPr id="3" name="Content Placeholder 2"/>
          <p:cNvSpPr>
            <a:spLocks noGrp="1"/>
          </p:cNvSpPr>
          <p:nvPr>
            <p:ph idx="1"/>
          </p:nvPr>
        </p:nvSpPr>
        <p:spPr>
          <a:xfrm>
            <a:off x="2933700" y="2288275"/>
            <a:ext cx="8770571" cy="3651504"/>
          </a:xfrm>
        </p:spPr>
        <p:txBody>
          <a:bodyPr>
            <a:normAutofit lnSpcReduction="10000"/>
          </a:bodyPr>
          <a:lstStyle/>
          <a:p>
            <a:pPr marL="0" indent="0">
              <a:buNone/>
            </a:pPr>
            <a:endParaRPr lang="en-US" dirty="0" smtClean="0">
              <a:latin typeface="+mj-lt"/>
            </a:endParaRPr>
          </a:p>
          <a:p>
            <a:r>
              <a:rPr lang="en-US" dirty="0" smtClean="0">
                <a:latin typeface="+mj-lt"/>
              </a:rPr>
              <a:t>From </a:t>
            </a:r>
            <a:r>
              <a:rPr lang="en-US" dirty="0">
                <a:latin typeface="+mj-lt"/>
              </a:rPr>
              <a:t>temperature sensor </a:t>
            </a:r>
            <a:r>
              <a:rPr lang="en-US" dirty="0" smtClean="0">
                <a:latin typeface="+mj-lt"/>
              </a:rPr>
              <a:t>we get temperature data to our Blynk platform. According to that value we will on/ off the switch of fan by using Blynk platform.</a:t>
            </a:r>
          </a:p>
          <a:p>
            <a:r>
              <a:rPr lang="en-US" dirty="0">
                <a:latin typeface="+mj-lt"/>
              </a:rPr>
              <a:t>From </a:t>
            </a:r>
            <a:r>
              <a:rPr lang="en-US" dirty="0" smtClean="0">
                <a:latin typeface="+mj-lt"/>
              </a:rPr>
              <a:t>Light intensity sensor </a:t>
            </a:r>
            <a:r>
              <a:rPr lang="en-US" dirty="0">
                <a:latin typeface="+mj-lt"/>
              </a:rPr>
              <a:t>we get </a:t>
            </a:r>
            <a:r>
              <a:rPr lang="en-US" dirty="0">
                <a:latin typeface="+mj-lt"/>
              </a:rPr>
              <a:t>Light intensity </a:t>
            </a:r>
            <a:r>
              <a:rPr lang="en-US" dirty="0" smtClean="0">
                <a:latin typeface="+mj-lt"/>
              </a:rPr>
              <a:t>data </a:t>
            </a:r>
            <a:r>
              <a:rPr lang="en-US" dirty="0">
                <a:latin typeface="+mj-lt"/>
              </a:rPr>
              <a:t>to our Blynk platform. According to that value we will on/ off the switch of </a:t>
            </a:r>
            <a:r>
              <a:rPr lang="en-US" dirty="0" smtClean="0">
                <a:latin typeface="+mj-lt"/>
              </a:rPr>
              <a:t>LEDs by </a:t>
            </a:r>
            <a:r>
              <a:rPr lang="en-US" dirty="0">
                <a:latin typeface="+mj-lt"/>
              </a:rPr>
              <a:t>using Blynk platform</a:t>
            </a:r>
            <a:r>
              <a:rPr lang="en-US" dirty="0" smtClean="0">
                <a:latin typeface="+mj-lt"/>
              </a:rPr>
              <a:t>.</a:t>
            </a:r>
          </a:p>
          <a:p>
            <a:r>
              <a:rPr lang="en-US" dirty="0">
                <a:latin typeface="+mj-lt"/>
              </a:rPr>
              <a:t>From </a:t>
            </a:r>
            <a:r>
              <a:rPr lang="en-US" dirty="0" smtClean="0">
                <a:latin typeface="+mj-lt"/>
              </a:rPr>
              <a:t>Sound sensor </a:t>
            </a:r>
            <a:r>
              <a:rPr lang="en-US" dirty="0">
                <a:latin typeface="+mj-lt"/>
              </a:rPr>
              <a:t>we get </a:t>
            </a:r>
            <a:r>
              <a:rPr lang="en-US" dirty="0" smtClean="0">
                <a:latin typeface="+mj-lt"/>
              </a:rPr>
              <a:t>sound data </a:t>
            </a:r>
            <a:r>
              <a:rPr lang="en-US" dirty="0">
                <a:latin typeface="+mj-lt"/>
              </a:rPr>
              <a:t>to our Blynk platform. According to that value we will on/ off the switch of </a:t>
            </a:r>
            <a:r>
              <a:rPr lang="en-US" dirty="0" smtClean="0">
                <a:latin typeface="+mj-lt"/>
              </a:rPr>
              <a:t>Speaker by </a:t>
            </a:r>
            <a:r>
              <a:rPr lang="en-US" dirty="0">
                <a:latin typeface="+mj-lt"/>
              </a:rPr>
              <a:t>using Blynk platform.</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239874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620" y="571500"/>
            <a:ext cx="8897565" cy="1560716"/>
          </a:xfrm>
        </p:spPr>
        <p:txBody>
          <a:bodyPr/>
          <a:lstStyle/>
          <a:p>
            <a:pPr algn="ctr"/>
            <a:r>
              <a:rPr lang="en-US" b="1" dirty="0" smtClean="0"/>
              <a:t>Strengths &amp; Weakness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5574120"/>
              </p:ext>
            </p:extLst>
          </p:nvPr>
        </p:nvGraphicFramePr>
        <p:xfrm>
          <a:off x="1705970" y="1423263"/>
          <a:ext cx="10153934" cy="5184294"/>
        </p:xfrm>
        <a:graphic>
          <a:graphicData uri="http://schemas.openxmlformats.org/drawingml/2006/table">
            <a:tbl>
              <a:tblPr firstRow="1" bandRow="1">
                <a:tableStyleId>{5C22544A-7EE6-4342-B048-85BDC9FD1C3A}</a:tableStyleId>
              </a:tblPr>
              <a:tblGrid>
                <a:gridCol w="5076967"/>
                <a:gridCol w="5076967"/>
              </a:tblGrid>
              <a:tr h="371822">
                <a:tc>
                  <a:txBody>
                    <a:bodyPr/>
                    <a:lstStyle/>
                    <a:p>
                      <a:pPr algn="ctr"/>
                      <a:r>
                        <a:rPr lang="en-US" b="1" dirty="0" smtClean="0">
                          <a:latin typeface="+mj-lt"/>
                        </a:rPr>
                        <a:t>Strengths </a:t>
                      </a:r>
                      <a:endParaRPr lang="en-US" dirty="0">
                        <a:latin typeface="+mj-lt"/>
                      </a:endParaRPr>
                    </a:p>
                  </a:txBody>
                  <a:tcPr/>
                </a:tc>
                <a:tc>
                  <a:txBody>
                    <a:bodyPr/>
                    <a:lstStyle/>
                    <a:p>
                      <a:pPr algn="ctr"/>
                      <a:r>
                        <a:rPr lang="en-US" b="1" dirty="0" smtClean="0">
                          <a:latin typeface="+mj-lt"/>
                        </a:rPr>
                        <a:t>Weakness</a:t>
                      </a:r>
                      <a:endParaRPr lang="en-US" dirty="0">
                        <a:latin typeface="+mj-lt"/>
                      </a:endParaRPr>
                    </a:p>
                  </a:txBody>
                  <a:tcPr/>
                </a:tc>
              </a:tr>
              <a:tr h="5456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Low cost. Anyone can afford it.</a:t>
                      </a:r>
                      <a:endParaRPr lang="en-US" dirty="0" smtClean="0">
                        <a:effectLst/>
                        <a:latin typeface="+mj-lt"/>
                        <a:ea typeface="Calibri" panose="020F0502020204030204" pitchFamily="34" charset="0"/>
                        <a:cs typeface="Latha"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I store our system’s data in third party cloud system. We can’t exactly trust their security.</a:t>
                      </a:r>
                      <a:endParaRPr lang="en-US" dirty="0" smtClean="0">
                        <a:effectLst/>
                        <a:latin typeface="+mj-lt"/>
                        <a:ea typeface="Calibri" panose="020F0502020204030204" pitchFamily="34" charset="0"/>
                        <a:cs typeface="Latha" panose="020B0604020202020204" pitchFamily="34" charset="0"/>
                      </a:endParaRPr>
                    </a:p>
                  </a:txBody>
                  <a:tcPr/>
                </a:tc>
              </a:tr>
              <a:tr h="6506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This system is located in the home. So, it will protect sensors from weather effects.</a:t>
                      </a:r>
                      <a:endParaRPr lang="en-US" dirty="0" smtClean="0">
                        <a:effectLst/>
                        <a:latin typeface="+mj-lt"/>
                        <a:ea typeface="Calibri" panose="020F0502020204030204" pitchFamily="34" charset="0"/>
                        <a:cs typeface="Latha"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If there is a power cut meant system not work. </a:t>
                      </a:r>
                      <a:endParaRPr lang="en-US" dirty="0" smtClean="0">
                        <a:effectLst/>
                        <a:latin typeface="+mj-lt"/>
                        <a:ea typeface="Calibri" panose="020F0502020204030204" pitchFamily="34" charset="0"/>
                        <a:cs typeface="Latha" panose="020B0604020202020204" pitchFamily="34" charset="0"/>
                      </a:endParaRPr>
                    </a:p>
                  </a:txBody>
                  <a:tcPr/>
                </a:tc>
              </a:tr>
              <a:tr h="6506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Parents’ workload will reduce. So, they can manage all the works together.</a:t>
                      </a:r>
                      <a:endParaRPr lang="en-US" dirty="0" smtClean="0">
                        <a:effectLst/>
                        <a:latin typeface="+mj-lt"/>
                        <a:ea typeface="Calibri" panose="020F0502020204030204" pitchFamily="34" charset="0"/>
                        <a:cs typeface="Latha"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detect only three parameters in my system. From that we can’t take exact decision. </a:t>
                      </a:r>
                      <a:endParaRPr lang="en-US" dirty="0" smtClean="0">
                        <a:effectLst/>
                        <a:latin typeface="+mj-lt"/>
                        <a:ea typeface="Calibri" panose="020F0502020204030204" pitchFamily="34" charset="0"/>
                        <a:cs typeface="Latha" panose="020B0604020202020204" pitchFamily="34" charset="0"/>
                      </a:endParaRPr>
                    </a:p>
                  </a:txBody>
                  <a:tcPr/>
                </a:tc>
              </a:tr>
              <a:tr h="929556">
                <a:tc>
                  <a:txBody>
                    <a:bodyPr/>
                    <a:lstStyle/>
                    <a:p>
                      <a:pPr marL="0" marR="0" lvl="0" indent="0" algn="just">
                        <a:lnSpc>
                          <a:spcPct val="150000"/>
                        </a:lnSpc>
                        <a:spcBef>
                          <a:spcPts val="0"/>
                        </a:spcBef>
                        <a:spcAft>
                          <a:spcPts val="0"/>
                        </a:spcAft>
                        <a:buFont typeface="Symbol" panose="05050102010706020507" pitchFamily="18" charset="2"/>
                        <a:buNone/>
                      </a:pPr>
                      <a:r>
                        <a:rPr lang="en-US" dirty="0" smtClean="0">
                          <a:effectLst/>
                          <a:latin typeface="+mj-lt"/>
                          <a:ea typeface="Calibri" panose="020F0502020204030204" pitchFamily="34" charset="0"/>
                          <a:cs typeface="Times New Roman" panose="02020603050405020304" pitchFamily="18" charset="0"/>
                        </a:rPr>
                        <a:t>I can analyze data and can get decision about baby.</a:t>
                      </a:r>
                      <a:endParaRPr lang="en-US" dirty="0" smtClean="0">
                        <a:effectLst/>
                        <a:latin typeface="+mj-lt"/>
                        <a:ea typeface="Calibri" panose="020F0502020204030204" pitchFamily="34" charset="0"/>
                        <a:cs typeface="Latha"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In</a:t>
                      </a:r>
                      <a:r>
                        <a:rPr lang="en-US" baseline="0" dirty="0" smtClean="0">
                          <a:effectLst/>
                          <a:latin typeface="+mj-lt"/>
                          <a:ea typeface="Calibri" panose="020F0502020204030204" pitchFamily="34" charset="0"/>
                          <a:cs typeface="Times New Roman" panose="02020603050405020304" pitchFamily="18" charset="0"/>
                        </a:rPr>
                        <a:t> </a:t>
                      </a:r>
                      <a:r>
                        <a:rPr lang="en-US" dirty="0" smtClean="0">
                          <a:effectLst/>
                          <a:latin typeface="+mj-lt"/>
                          <a:ea typeface="Calibri" panose="020F0502020204030204" pitchFamily="34" charset="0"/>
                          <a:cs typeface="Times New Roman" panose="02020603050405020304" pitchFamily="18" charset="0"/>
                        </a:rPr>
                        <a:t>Our system we aren’t included Camera. So, we can’t view baby.</a:t>
                      </a:r>
                      <a:endParaRPr lang="en-US" dirty="0" smtClean="0">
                        <a:effectLst/>
                        <a:latin typeface="+mj-lt"/>
                        <a:ea typeface="Calibri" panose="020F0502020204030204" pitchFamily="34" charset="0"/>
                        <a:cs typeface="Latha" panose="020B0604020202020204" pitchFamily="34" charset="0"/>
                      </a:endParaRPr>
                    </a:p>
                  </a:txBody>
                  <a:tcPr/>
                </a:tc>
              </a:tr>
              <a:tr h="6506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System work as automation and we can manually control actuators by our platform.</a:t>
                      </a:r>
                      <a:endParaRPr lang="en-US" dirty="0" smtClean="0">
                        <a:effectLst/>
                        <a:latin typeface="+mj-lt"/>
                        <a:ea typeface="Calibri" panose="020F0502020204030204" pitchFamily="34" charset="0"/>
                        <a:cs typeface="Latha"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When Wi-Fi slow down meant our system working will effect.</a:t>
                      </a:r>
                      <a:endParaRPr lang="en-US" dirty="0" smtClean="0">
                        <a:effectLst/>
                        <a:latin typeface="+mj-lt"/>
                        <a:ea typeface="Calibri" panose="020F0502020204030204" pitchFamily="34" charset="0"/>
                        <a:cs typeface="Latha" panose="020B0604020202020204" pitchFamily="34" charset="0"/>
                      </a:endParaRPr>
                    </a:p>
                  </a:txBody>
                  <a:tcPr/>
                </a:tc>
              </a:tr>
              <a:tr h="6506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I am using Wi-Fi. So, we can access our system in any other places.</a:t>
                      </a:r>
                      <a:endParaRPr lang="en-US" dirty="0" smtClean="0">
                        <a:effectLst/>
                        <a:latin typeface="+mj-lt"/>
                        <a:ea typeface="Calibri" panose="020F0502020204030204" pitchFamily="34" charset="0"/>
                        <a:cs typeface="Latha"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Sound sensor detect not only baby cry detection but also it detect environment also. </a:t>
                      </a:r>
                      <a:endParaRPr lang="en-US" dirty="0" smtClean="0">
                        <a:effectLst/>
                        <a:latin typeface="+mj-lt"/>
                        <a:ea typeface="Calibri" panose="020F0502020204030204" pitchFamily="34" charset="0"/>
                        <a:cs typeface="Latha" panose="020B0604020202020204" pitchFamily="34" charset="0"/>
                      </a:endParaRPr>
                    </a:p>
                  </a:txBody>
                  <a:tcPr/>
                </a:tc>
              </a:tr>
              <a:tr h="582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mj-lt"/>
                          <a:ea typeface="Calibri" panose="020F0502020204030204" pitchFamily="34" charset="0"/>
                          <a:cs typeface="Times New Roman" panose="02020603050405020304" pitchFamily="18" charset="0"/>
                        </a:rPr>
                        <a:t>Reduce waste of power and Time</a:t>
                      </a:r>
                      <a:endParaRPr lang="en-US" dirty="0" smtClean="0">
                        <a:effectLst/>
                        <a:latin typeface="+mj-lt"/>
                        <a:ea typeface="Calibri" panose="020F0502020204030204" pitchFamily="34" charset="0"/>
                        <a:cs typeface="Latha" panose="020B0604020202020204" pitchFamily="34" charset="0"/>
                      </a:endParaRPr>
                    </a:p>
                  </a:txBody>
                  <a:tcPr/>
                </a:tc>
                <a:tc>
                  <a:txBody>
                    <a:bodyPr/>
                    <a:lstStyle/>
                    <a:p>
                      <a:r>
                        <a:rPr lang="en-US" dirty="0" smtClean="0">
                          <a:latin typeface="+mj-lt"/>
                        </a:rPr>
                        <a:t>We</a:t>
                      </a:r>
                      <a:r>
                        <a:rPr lang="en-US" baseline="0" dirty="0" smtClean="0">
                          <a:latin typeface="+mj-lt"/>
                        </a:rPr>
                        <a:t> are focusing in this system mainly baby environment instead of baby.</a:t>
                      </a:r>
                      <a:endParaRPr lang="en-US" dirty="0">
                        <a:latin typeface="+mj-lt"/>
                      </a:endParaRPr>
                    </a:p>
                  </a:txBody>
                  <a:tcPr/>
                </a:tc>
              </a:tr>
            </a:tbl>
          </a:graphicData>
        </a:graphic>
      </p:graphicFrame>
      <p:sp>
        <p:nvSpPr>
          <p:cNvPr id="6" name="Rectangle 5"/>
          <p:cNvSpPr/>
          <p:nvPr/>
        </p:nvSpPr>
        <p:spPr>
          <a:xfrm>
            <a:off x="591403" y="2256904"/>
            <a:ext cx="6096000" cy="646331"/>
          </a:xfrm>
          <a:prstGeom prst="rect">
            <a:avLst/>
          </a:prstGeom>
        </p:spPr>
        <p:txBody>
          <a:bodyPr>
            <a:spAutoFit/>
          </a:bodyPr>
          <a:lstStyle/>
          <a:p>
            <a:r>
              <a:rPr lang="en-US" dirty="0" smtClean="0">
                <a:effectLst/>
                <a:latin typeface="Trebuchet MS" panose="020B0603020202020204" pitchFamily="34" charset="0"/>
                <a:ea typeface="Calibri" panose="020F0502020204030204" pitchFamily="34" charset="0"/>
                <a:cs typeface="Times New Roman" panose="02020603050405020304" pitchFamily="18" charset="0"/>
              </a:rPr>
              <a:t/>
            </a:r>
            <a:br>
              <a:rPr lang="en-US" dirty="0" smtClean="0">
                <a:effectLst/>
                <a:latin typeface="Trebuchet MS" panose="020B060302020202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14174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35" y="1005073"/>
            <a:ext cx="8897565" cy="1560716"/>
          </a:xfrm>
        </p:spPr>
        <p:txBody>
          <a:bodyPr/>
          <a:lstStyle/>
          <a:p>
            <a:pPr algn="ctr"/>
            <a:r>
              <a:rPr lang="en-US" b="1" dirty="0" smtClean="0"/>
              <a:t>Future Improvements</a:t>
            </a:r>
            <a:endParaRPr lang="en-US" b="1" dirty="0"/>
          </a:p>
        </p:txBody>
      </p:sp>
      <p:sp>
        <p:nvSpPr>
          <p:cNvPr id="3" name="Content Placeholder 2"/>
          <p:cNvSpPr>
            <a:spLocks noGrp="1"/>
          </p:cNvSpPr>
          <p:nvPr>
            <p:ph idx="1"/>
          </p:nvPr>
        </p:nvSpPr>
        <p:spPr>
          <a:xfrm>
            <a:off x="2933701" y="2438400"/>
            <a:ext cx="8763000" cy="3651504"/>
          </a:xfrm>
        </p:spPr>
        <p:txBody>
          <a:bodyPr>
            <a:noAutofit/>
          </a:bodyPr>
          <a:lstStyle/>
          <a:p>
            <a:pPr lvl="0"/>
            <a:r>
              <a:rPr lang="en-US" dirty="0">
                <a:latin typeface="+mj-lt"/>
              </a:rPr>
              <a:t>I will increase our system with more exact parameters about baby. </a:t>
            </a:r>
          </a:p>
          <a:p>
            <a:pPr lvl="0"/>
            <a:r>
              <a:rPr lang="en-US" dirty="0">
                <a:latin typeface="+mj-lt"/>
              </a:rPr>
              <a:t>I will include camera to capture baby from anywhere.</a:t>
            </a:r>
          </a:p>
          <a:p>
            <a:pPr lvl="0"/>
            <a:r>
              <a:rPr lang="en-US" dirty="0">
                <a:latin typeface="+mj-lt"/>
              </a:rPr>
              <a:t>Now we use mobile to control system. In future I will use wrist watch and many devices.</a:t>
            </a:r>
          </a:p>
          <a:p>
            <a:pPr lvl="0"/>
            <a:r>
              <a:rPr lang="en-US" dirty="0">
                <a:latin typeface="+mj-lt"/>
              </a:rPr>
              <a:t>I have idea to output parents’ direct voice as live instead of playing music.</a:t>
            </a:r>
          </a:p>
          <a:p>
            <a:pPr lvl="0"/>
            <a:r>
              <a:rPr lang="en-US" dirty="0">
                <a:latin typeface="+mj-lt"/>
              </a:rPr>
              <a:t>I will power system by solar panel </a:t>
            </a:r>
          </a:p>
          <a:p>
            <a:pPr lvl="0"/>
            <a:r>
              <a:rPr lang="en-US" dirty="0">
                <a:latin typeface="+mj-lt"/>
              </a:rPr>
              <a:t>I will set cot to swing when baby is crying.</a:t>
            </a:r>
          </a:p>
          <a:p>
            <a:pPr lvl="0"/>
            <a:r>
              <a:rPr lang="en-US" dirty="0">
                <a:latin typeface="+mj-lt"/>
              </a:rPr>
              <a:t>I will set AI. So, According to baby’s behavior and sensing data it will give many solutions.</a:t>
            </a:r>
          </a:p>
          <a:p>
            <a:endParaRPr lang="en-US" dirty="0">
              <a:latin typeface="+mj-lt"/>
            </a:endParaRPr>
          </a:p>
        </p:txBody>
      </p:sp>
    </p:spTree>
    <p:extLst>
      <p:ext uri="{BB962C8B-B14F-4D97-AF65-F5344CB8AC3E}">
        <p14:creationId xmlns:p14="http://schemas.microsoft.com/office/powerpoint/2010/main" val="173869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739" y="986865"/>
            <a:ext cx="8897565" cy="1560716"/>
          </a:xfrm>
        </p:spPr>
        <p:txBody>
          <a:bodyPr/>
          <a:lstStyle/>
          <a:p>
            <a:pPr algn="ctr"/>
            <a:r>
              <a:rPr lang="en-US" b="1" dirty="0" smtClean="0"/>
              <a:t>Conclusion</a:t>
            </a:r>
            <a:endParaRPr lang="en-US" b="1" dirty="0"/>
          </a:p>
        </p:txBody>
      </p:sp>
      <p:sp>
        <p:nvSpPr>
          <p:cNvPr id="3" name="Content Placeholder 2"/>
          <p:cNvSpPr>
            <a:spLocks noGrp="1"/>
          </p:cNvSpPr>
          <p:nvPr>
            <p:ph idx="1"/>
          </p:nvPr>
        </p:nvSpPr>
        <p:spPr/>
        <p:txBody>
          <a:bodyPr>
            <a:noAutofit/>
          </a:bodyPr>
          <a:lstStyle/>
          <a:p>
            <a:r>
              <a:rPr lang="en-US" dirty="0" smtClean="0">
                <a:latin typeface="+mj-lt"/>
              </a:rPr>
              <a:t>In Baby Monitoring System (BMS) we used Temperature sensor, Light Intensity sensor and Sound sensor. </a:t>
            </a:r>
          </a:p>
          <a:p>
            <a:r>
              <a:rPr lang="en-US" dirty="0" smtClean="0">
                <a:latin typeface="+mj-lt"/>
              </a:rPr>
              <a:t>As an actuators we used Mini fan, LED and Speaker.</a:t>
            </a:r>
          </a:p>
          <a:p>
            <a:r>
              <a:rPr lang="en-US" dirty="0" smtClean="0">
                <a:latin typeface="+mj-lt"/>
              </a:rPr>
              <a:t>As a </a:t>
            </a:r>
            <a:r>
              <a:rPr lang="en-US" dirty="0" err="1" smtClean="0">
                <a:latin typeface="+mj-lt"/>
              </a:rPr>
              <a:t>IoT</a:t>
            </a:r>
            <a:r>
              <a:rPr lang="en-US" dirty="0" smtClean="0">
                <a:latin typeface="+mj-lt"/>
              </a:rPr>
              <a:t> platform we used Blynk.</a:t>
            </a:r>
          </a:p>
          <a:p>
            <a:r>
              <a:rPr lang="en-US" dirty="0" smtClean="0">
                <a:latin typeface="+mj-lt"/>
              </a:rPr>
              <a:t>BMS is reducing workload of parents and they can monitor baby living environment through the network.</a:t>
            </a:r>
          </a:p>
          <a:p>
            <a:r>
              <a:rPr lang="en-US" dirty="0" smtClean="0">
                <a:latin typeface="+mj-lt"/>
              </a:rPr>
              <a:t>I </a:t>
            </a:r>
            <a:r>
              <a:rPr lang="en-US" dirty="0">
                <a:latin typeface="+mj-lt"/>
              </a:rPr>
              <a:t>deeply understand </a:t>
            </a:r>
            <a:r>
              <a:rPr lang="en-US" dirty="0" err="1">
                <a:latin typeface="+mj-lt"/>
              </a:rPr>
              <a:t>IoT</a:t>
            </a:r>
            <a:r>
              <a:rPr lang="en-US" dirty="0">
                <a:latin typeface="+mj-lt"/>
              </a:rPr>
              <a:t> working pattern. </a:t>
            </a:r>
            <a:r>
              <a:rPr lang="en-US" dirty="0" smtClean="0">
                <a:latin typeface="+mj-lt"/>
              </a:rPr>
              <a:t>Such as </a:t>
            </a:r>
            <a:r>
              <a:rPr lang="en-US" dirty="0">
                <a:latin typeface="+mj-lt"/>
              </a:rPr>
              <a:t>sensors and actuators, Boards, Gateways, Connectivity protocols, Cloud, </a:t>
            </a:r>
            <a:r>
              <a:rPr lang="en-US" dirty="0" err="1">
                <a:latin typeface="+mj-lt"/>
              </a:rPr>
              <a:t>IoT</a:t>
            </a:r>
            <a:r>
              <a:rPr lang="en-US" dirty="0">
                <a:latin typeface="+mj-lt"/>
              </a:rPr>
              <a:t> platforms and Data visualization, analysis and miming tools. </a:t>
            </a:r>
          </a:p>
          <a:p>
            <a:pPr marL="0" indent="0">
              <a:buNone/>
            </a:pPr>
            <a:r>
              <a:rPr lang="en-US" dirty="0">
                <a:latin typeface="+mj-lt"/>
              </a:rPr>
              <a:t/>
            </a:r>
            <a:br>
              <a:rPr lang="en-US" dirty="0">
                <a:latin typeface="+mj-lt"/>
              </a:rPr>
            </a:br>
            <a:endParaRPr lang="en-US" dirty="0">
              <a:latin typeface="+mj-lt"/>
            </a:endParaRPr>
          </a:p>
        </p:txBody>
      </p:sp>
    </p:spTree>
    <p:extLst>
      <p:ext uri="{BB962C8B-B14F-4D97-AF65-F5344CB8AC3E}">
        <p14:creationId xmlns:p14="http://schemas.microsoft.com/office/powerpoint/2010/main" val="282044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35" y="677527"/>
            <a:ext cx="8897565" cy="1560716"/>
          </a:xfrm>
        </p:spPr>
        <p:txBody>
          <a:bodyPr>
            <a:normAutofit/>
          </a:bodyPr>
          <a:lstStyle/>
          <a:p>
            <a:pPr algn="ctr"/>
            <a:r>
              <a:rPr lang="en-US" sz="8000" b="1" dirty="0" smtClean="0"/>
              <a:t>THANK YOU</a:t>
            </a:r>
            <a:endParaRPr lang="en-US" sz="8000" b="1" dirty="0"/>
          </a:p>
        </p:txBody>
      </p:sp>
      <p:sp>
        <p:nvSpPr>
          <p:cNvPr id="4" name="Content Placeholder 2"/>
          <p:cNvSpPr>
            <a:spLocks noGrp="1"/>
          </p:cNvSpPr>
          <p:nvPr>
            <p:ph idx="1"/>
          </p:nvPr>
        </p:nvSpPr>
        <p:spPr/>
        <p:txBody>
          <a:bodyPr>
            <a:normAutofit fontScale="62500" lnSpcReduction="20000"/>
          </a:bodyPr>
          <a:lstStyle/>
          <a:p>
            <a:pPr marL="0" indent="0" algn="ctr">
              <a:buNone/>
            </a:pPr>
            <a:r>
              <a:rPr lang="en-US" sz="5700" dirty="0" smtClean="0">
                <a:latin typeface="+mj-lt"/>
              </a:rPr>
              <a:t>Any Questions???</a:t>
            </a:r>
          </a:p>
          <a:p>
            <a:pPr marL="0" indent="0">
              <a:buNone/>
            </a:pPr>
            <a:endParaRPr lang="en-US" sz="5700" dirty="0">
              <a:latin typeface="+mj-lt"/>
            </a:endParaRPr>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sz="4000" dirty="0" smtClean="0">
                <a:latin typeface="+mj-lt"/>
              </a:rPr>
              <a:t>Have A Nice Day!!!</a:t>
            </a:r>
            <a:endParaRPr lang="en-US" sz="4000" dirty="0">
              <a:latin typeface="+mj-lt"/>
            </a:endParaRPr>
          </a:p>
        </p:txBody>
      </p:sp>
    </p:spTree>
    <p:extLst>
      <p:ext uri="{BB962C8B-B14F-4D97-AF65-F5344CB8AC3E}">
        <p14:creationId xmlns:p14="http://schemas.microsoft.com/office/powerpoint/2010/main" val="336044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35" y="1141551"/>
            <a:ext cx="8897565" cy="1560716"/>
          </a:xfrm>
        </p:spPr>
        <p:txBody>
          <a:bodyPr/>
          <a:lstStyle/>
          <a:p>
            <a:pPr algn="ctr"/>
            <a:r>
              <a:rPr lang="en-US" b="1" dirty="0" smtClean="0"/>
              <a:t> Roadmap of Presentation</a:t>
            </a:r>
            <a:endParaRPr lang="en-US" b="1" dirty="0"/>
          </a:p>
        </p:txBody>
      </p:sp>
      <p:sp>
        <p:nvSpPr>
          <p:cNvPr id="3" name="Content Placeholder 2"/>
          <p:cNvSpPr>
            <a:spLocks noGrp="1"/>
          </p:cNvSpPr>
          <p:nvPr>
            <p:ph idx="1"/>
          </p:nvPr>
        </p:nvSpPr>
        <p:spPr>
          <a:xfrm>
            <a:off x="2946779" y="2438400"/>
            <a:ext cx="8770571" cy="3651504"/>
          </a:xfrm>
        </p:spPr>
        <p:txBody>
          <a:bodyPr>
            <a:noAutofit/>
          </a:bodyPr>
          <a:lstStyle/>
          <a:p>
            <a:pPr marL="457200" indent="-457200">
              <a:buFont typeface="+mj-lt"/>
              <a:buAutoNum type="arabicPeriod"/>
            </a:pPr>
            <a:r>
              <a:rPr lang="en-US" b="1" dirty="0">
                <a:latin typeface="+mj-lt"/>
              </a:rPr>
              <a:t>Problem &amp; </a:t>
            </a:r>
            <a:r>
              <a:rPr lang="en-US" b="1" dirty="0" smtClean="0">
                <a:latin typeface="+mj-lt"/>
              </a:rPr>
              <a:t>Solution</a:t>
            </a:r>
          </a:p>
          <a:p>
            <a:pPr marL="457200" indent="-457200">
              <a:buFont typeface="+mj-lt"/>
              <a:buAutoNum type="arabicPeriod"/>
            </a:pPr>
            <a:r>
              <a:rPr lang="en-US" b="1" dirty="0" smtClean="0">
                <a:latin typeface="+mj-lt"/>
              </a:rPr>
              <a:t>Diagram</a:t>
            </a:r>
          </a:p>
          <a:p>
            <a:pPr marL="457200" indent="-457200">
              <a:buFont typeface="+mj-lt"/>
              <a:buAutoNum type="arabicPeriod"/>
            </a:pPr>
            <a:r>
              <a:rPr lang="en-US" b="1" dirty="0">
                <a:latin typeface="+mj-lt"/>
              </a:rPr>
              <a:t>System </a:t>
            </a:r>
            <a:r>
              <a:rPr lang="en-US" b="1" dirty="0" smtClean="0">
                <a:latin typeface="+mj-lt"/>
              </a:rPr>
              <a:t>Components</a:t>
            </a:r>
          </a:p>
          <a:p>
            <a:pPr marL="457200" indent="-457200">
              <a:buFont typeface="+mj-lt"/>
              <a:buAutoNum type="arabicPeriod"/>
            </a:pPr>
            <a:r>
              <a:rPr lang="en-US" b="1" dirty="0">
                <a:latin typeface="+mj-lt"/>
              </a:rPr>
              <a:t>Artefact Pictures </a:t>
            </a:r>
            <a:endParaRPr lang="en-US" b="1" dirty="0" smtClean="0">
              <a:latin typeface="+mj-lt"/>
            </a:endParaRPr>
          </a:p>
          <a:p>
            <a:pPr marL="457200" indent="-457200">
              <a:buFont typeface="+mj-lt"/>
              <a:buAutoNum type="arabicPeriod"/>
            </a:pPr>
            <a:r>
              <a:rPr lang="en-US" b="1" dirty="0">
                <a:latin typeface="+mj-lt"/>
              </a:rPr>
              <a:t>Blynk </a:t>
            </a:r>
            <a:r>
              <a:rPr lang="en-US" b="1" dirty="0" smtClean="0">
                <a:latin typeface="+mj-lt"/>
              </a:rPr>
              <a:t>Dashboards</a:t>
            </a:r>
          </a:p>
          <a:p>
            <a:pPr marL="457200" indent="-457200">
              <a:buFont typeface="+mj-lt"/>
              <a:buAutoNum type="arabicPeriod"/>
            </a:pPr>
            <a:r>
              <a:rPr lang="en-US" b="1" dirty="0">
                <a:latin typeface="+mj-lt"/>
              </a:rPr>
              <a:t>System </a:t>
            </a:r>
            <a:r>
              <a:rPr lang="en-US" b="1" dirty="0" smtClean="0">
                <a:latin typeface="+mj-lt"/>
              </a:rPr>
              <a:t>Functions</a:t>
            </a:r>
          </a:p>
          <a:p>
            <a:pPr marL="457200" indent="-457200">
              <a:buFont typeface="+mj-lt"/>
              <a:buAutoNum type="arabicPeriod"/>
            </a:pPr>
            <a:r>
              <a:rPr lang="en-US" b="1" dirty="0">
                <a:latin typeface="+mj-lt"/>
              </a:rPr>
              <a:t>Strengths &amp; </a:t>
            </a:r>
            <a:r>
              <a:rPr lang="en-US" b="1" dirty="0" smtClean="0">
                <a:latin typeface="+mj-lt"/>
              </a:rPr>
              <a:t>Weakness</a:t>
            </a:r>
          </a:p>
          <a:p>
            <a:pPr marL="457200" indent="-457200">
              <a:buFont typeface="+mj-lt"/>
              <a:buAutoNum type="arabicPeriod"/>
            </a:pPr>
            <a:r>
              <a:rPr lang="en-US" b="1" dirty="0">
                <a:latin typeface="+mj-lt"/>
              </a:rPr>
              <a:t>Future </a:t>
            </a:r>
            <a:r>
              <a:rPr lang="en-US" b="1" dirty="0" smtClean="0">
                <a:latin typeface="+mj-lt"/>
              </a:rPr>
              <a:t>Improvements</a:t>
            </a:r>
          </a:p>
          <a:p>
            <a:pPr marL="457200" indent="-457200">
              <a:buFont typeface="+mj-lt"/>
              <a:buAutoNum type="arabicPeriod"/>
            </a:pPr>
            <a:r>
              <a:rPr lang="en-US" b="1" dirty="0" smtClean="0">
                <a:latin typeface="+mj-lt"/>
              </a:rPr>
              <a:t>Conclusion</a:t>
            </a:r>
          </a:p>
          <a:p>
            <a:pPr marL="457200" indent="-457200">
              <a:buFont typeface="+mj-lt"/>
              <a:buAutoNum type="arabicPeriod"/>
            </a:pPr>
            <a:endParaRPr lang="en-US" b="1" dirty="0" smtClean="0">
              <a:latin typeface="+mj-lt"/>
            </a:endParaRPr>
          </a:p>
          <a:p>
            <a:pPr marL="457200" indent="-457200">
              <a:buFont typeface="+mj-lt"/>
              <a:buAutoNum type="arabicPeriod"/>
            </a:pPr>
            <a:endParaRPr lang="en-US" b="1" dirty="0" smtClean="0">
              <a:latin typeface="+mj-lt"/>
            </a:endParaRPr>
          </a:p>
          <a:p>
            <a:pPr marL="457200" indent="-457200">
              <a:buFont typeface="+mj-lt"/>
              <a:buAutoNum type="arabicPeriod"/>
            </a:pPr>
            <a:endParaRPr lang="en-US" b="1" dirty="0" smtClean="0">
              <a:latin typeface="+mj-lt"/>
            </a:endParaRPr>
          </a:p>
          <a:p>
            <a:pPr marL="457200" indent="-457200">
              <a:buFont typeface="+mj-lt"/>
              <a:buAutoNum type="arabicPeriod"/>
            </a:pPr>
            <a:endParaRPr lang="en-US" b="1" dirty="0" smtClean="0">
              <a:latin typeface="+mj-lt"/>
            </a:endParaRPr>
          </a:p>
          <a:p>
            <a:pPr marL="457200" indent="-457200">
              <a:buFont typeface="+mj-lt"/>
              <a:buAutoNum type="arabicPeriod"/>
            </a:pPr>
            <a:endParaRPr lang="en-US" b="1" dirty="0">
              <a:latin typeface="+mj-lt"/>
            </a:endParaRPr>
          </a:p>
        </p:txBody>
      </p:sp>
    </p:spTree>
    <p:extLst>
      <p:ext uri="{BB962C8B-B14F-4D97-AF65-F5344CB8AC3E}">
        <p14:creationId xmlns:p14="http://schemas.microsoft.com/office/powerpoint/2010/main" val="5842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9133" y="1000513"/>
            <a:ext cx="8897565" cy="1560716"/>
          </a:xfrm>
        </p:spPr>
        <p:txBody>
          <a:bodyPr/>
          <a:lstStyle/>
          <a:p>
            <a:pPr algn="ctr"/>
            <a:r>
              <a:rPr lang="en-US" b="1" dirty="0" smtClean="0"/>
              <a:t>Problem &amp; Solution</a:t>
            </a:r>
            <a:endParaRPr lang="en-US" b="1" dirty="0"/>
          </a:p>
        </p:txBody>
      </p:sp>
      <p:sp>
        <p:nvSpPr>
          <p:cNvPr id="3" name="Content Placeholder 2"/>
          <p:cNvSpPr>
            <a:spLocks noGrp="1"/>
          </p:cNvSpPr>
          <p:nvPr>
            <p:ph idx="1"/>
          </p:nvPr>
        </p:nvSpPr>
        <p:spPr/>
        <p:txBody>
          <a:bodyPr>
            <a:normAutofit lnSpcReduction="10000"/>
          </a:bodyPr>
          <a:lstStyle/>
          <a:p>
            <a:r>
              <a:rPr lang="en-US" sz="2400" b="1" dirty="0">
                <a:latin typeface="+mj-lt"/>
              </a:rPr>
              <a:t>Problem </a:t>
            </a:r>
            <a:endParaRPr lang="en-US" b="1" dirty="0" smtClean="0">
              <a:latin typeface="+mj-lt"/>
            </a:endParaRPr>
          </a:p>
          <a:p>
            <a:pPr marL="0" indent="0">
              <a:buNone/>
            </a:pPr>
            <a:r>
              <a:rPr lang="en-US" dirty="0">
                <a:latin typeface="+mj-lt"/>
              </a:rPr>
              <a:t>N</a:t>
            </a:r>
            <a:r>
              <a:rPr lang="en-US" dirty="0" smtClean="0">
                <a:latin typeface="+mj-lt"/>
              </a:rPr>
              <a:t>ow </a:t>
            </a:r>
            <a:r>
              <a:rPr lang="en-US" dirty="0">
                <a:latin typeface="+mj-lt"/>
              </a:rPr>
              <a:t>a days every parents are busy with office works and home works. When baby crying Parents can’t do any works. They need to care the baby. So, all the works will be remaining. </a:t>
            </a:r>
            <a:endParaRPr lang="en-US" dirty="0" smtClean="0">
              <a:latin typeface="+mj-lt"/>
            </a:endParaRPr>
          </a:p>
          <a:p>
            <a:pPr marL="0" indent="0">
              <a:buNone/>
            </a:pPr>
            <a:endParaRPr lang="en-US" dirty="0" smtClean="0">
              <a:latin typeface="+mj-lt"/>
            </a:endParaRPr>
          </a:p>
          <a:p>
            <a:r>
              <a:rPr lang="en-US" sz="2400" b="1" dirty="0">
                <a:latin typeface="+mj-lt"/>
              </a:rPr>
              <a:t>Solution</a:t>
            </a:r>
            <a:endParaRPr lang="en-US" b="1" dirty="0" smtClean="0">
              <a:latin typeface="+mj-lt"/>
            </a:endParaRPr>
          </a:p>
          <a:p>
            <a:pPr marL="0" indent="0">
              <a:buNone/>
            </a:pPr>
            <a:r>
              <a:rPr lang="en-US" dirty="0" smtClean="0">
                <a:latin typeface="+mj-lt"/>
              </a:rPr>
              <a:t>So, I have created Baby Monitoring System to </a:t>
            </a:r>
            <a:r>
              <a:rPr lang="en-US" dirty="0">
                <a:latin typeface="+mj-lt"/>
              </a:rPr>
              <a:t>reduce the pressure of parents from a monitoring infant child through their devices and they can also control actuators manually. </a:t>
            </a:r>
            <a:endParaRPr lang="en-US"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196151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601" y="986866"/>
            <a:ext cx="8897565" cy="1560716"/>
          </a:xfrm>
        </p:spPr>
        <p:txBody>
          <a:bodyPr/>
          <a:lstStyle/>
          <a:p>
            <a:pPr algn="ctr"/>
            <a:r>
              <a:rPr lang="en-US" b="1" dirty="0" smtClean="0"/>
              <a:t>Diagrams</a:t>
            </a:r>
            <a:endParaRPr lang="en-US" b="1" dirty="0"/>
          </a:p>
        </p:txBody>
      </p:sp>
      <p:pic>
        <p:nvPicPr>
          <p:cNvPr id="6" name="Picture 5"/>
          <p:cNvPicPr>
            <a:picLocks noChangeAspect="1"/>
          </p:cNvPicPr>
          <p:nvPr/>
        </p:nvPicPr>
        <p:blipFill>
          <a:blip r:embed="rId2"/>
          <a:stretch>
            <a:fillRect/>
          </a:stretch>
        </p:blipFill>
        <p:spPr>
          <a:xfrm>
            <a:off x="4271749" y="2438400"/>
            <a:ext cx="6130831" cy="4359184"/>
          </a:xfrm>
          <a:prstGeom prst="rect">
            <a:avLst/>
          </a:prstGeom>
        </p:spPr>
      </p:pic>
    </p:spTree>
    <p:extLst>
      <p:ext uri="{BB962C8B-B14F-4D97-AF65-F5344CB8AC3E}">
        <p14:creationId xmlns:p14="http://schemas.microsoft.com/office/powerpoint/2010/main" val="348426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877684"/>
            <a:ext cx="8897565" cy="1560716"/>
          </a:xfrm>
        </p:spPr>
        <p:txBody>
          <a:bodyPr/>
          <a:lstStyle/>
          <a:p>
            <a:pPr algn="ctr"/>
            <a:r>
              <a:rPr lang="en-US" b="1" dirty="0" smtClean="0"/>
              <a:t>Diagrams (Cont..)</a:t>
            </a:r>
            <a:endParaRPr lang="en-US" dirty="0"/>
          </a:p>
        </p:txBody>
      </p:sp>
      <p:pic>
        <p:nvPicPr>
          <p:cNvPr id="4" name="Content Placeholder 3" descr="C:\Users\Dell\Desktop\IoTAE2_bb.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34770" y="2438399"/>
            <a:ext cx="6634901" cy="4153469"/>
          </a:xfrm>
          <a:prstGeom prst="rect">
            <a:avLst/>
          </a:prstGeom>
          <a:noFill/>
          <a:ln>
            <a:noFill/>
          </a:ln>
        </p:spPr>
      </p:pic>
      <p:sp>
        <p:nvSpPr>
          <p:cNvPr id="5" name="TextBox 4"/>
          <p:cNvSpPr txBox="1"/>
          <p:nvPr/>
        </p:nvSpPr>
        <p:spPr>
          <a:xfrm>
            <a:off x="10169671" y="3868802"/>
            <a:ext cx="2022329" cy="923330"/>
          </a:xfrm>
          <a:prstGeom prst="rect">
            <a:avLst/>
          </a:prstGeom>
          <a:noFill/>
        </p:spPr>
        <p:txBody>
          <a:bodyPr wrap="square" rtlCol="0">
            <a:spAutoFit/>
          </a:bodyPr>
          <a:lstStyle/>
          <a:p>
            <a:r>
              <a:rPr lang="en-US" i="1" dirty="0" smtClean="0">
                <a:latin typeface="+mj-lt"/>
              </a:rPr>
              <a:t>Schematic Diagram for BMS</a:t>
            </a:r>
            <a:endParaRPr lang="en-US" i="1" dirty="0">
              <a:latin typeface="+mj-lt"/>
            </a:endParaRPr>
          </a:p>
        </p:txBody>
      </p:sp>
    </p:spTree>
    <p:extLst>
      <p:ext uri="{BB962C8B-B14F-4D97-AF65-F5344CB8AC3E}">
        <p14:creationId xmlns:p14="http://schemas.microsoft.com/office/powerpoint/2010/main" val="23415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35" y="1032369"/>
            <a:ext cx="8897565" cy="1560716"/>
          </a:xfrm>
        </p:spPr>
        <p:txBody>
          <a:bodyPr/>
          <a:lstStyle/>
          <a:p>
            <a:pPr algn="ctr"/>
            <a:r>
              <a:rPr lang="en-US" b="1" dirty="0" smtClean="0"/>
              <a:t>System Components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239332507"/>
              </p:ext>
            </p:extLst>
          </p:nvPr>
        </p:nvGraphicFramePr>
        <p:xfrm>
          <a:off x="2799135" y="2338316"/>
          <a:ext cx="9171864" cy="4245967"/>
        </p:xfrm>
        <a:graphic>
          <a:graphicData uri="http://schemas.openxmlformats.org/drawingml/2006/table">
            <a:tbl>
              <a:tblPr firstRow="1" bandRow="1">
                <a:tableStyleId>{5C22544A-7EE6-4342-B048-85BDC9FD1C3A}</a:tableStyleId>
              </a:tblPr>
              <a:tblGrid>
                <a:gridCol w="4585932"/>
                <a:gridCol w="4585932"/>
              </a:tblGrid>
              <a:tr h="632346">
                <a:tc>
                  <a:txBody>
                    <a:bodyPr/>
                    <a:lstStyle/>
                    <a:p>
                      <a:pPr algn="ctr"/>
                      <a:r>
                        <a:rPr lang="en-US" dirty="0" smtClean="0">
                          <a:latin typeface="+mj-lt"/>
                        </a:rPr>
                        <a:t>Sensors</a:t>
                      </a:r>
                      <a:endParaRPr lang="en-US" dirty="0">
                        <a:latin typeface="+mj-lt"/>
                      </a:endParaRPr>
                    </a:p>
                  </a:txBody>
                  <a:tcPr/>
                </a:tc>
                <a:tc>
                  <a:txBody>
                    <a:bodyPr/>
                    <a:lstStyle/>
                    <a:p>
                      <a:pPr algn="ctr"/>
                      <a:r>
                        <a:rPr lang="en-US" dirty="0" smtClean="0">
                          <a:latin typeface="+mj-lt"/>
                        </a:rPr>
                        <a:t>Actuators</a:t>
                      </a:r>
                      <a:endParaRPr lang="en-US" dirty="0">
                        <a:latin typeface="+mj-lt"/>
                      </a:endParaRPr>
                    </a:p>
                  </a:txBody>
                  <a:tcPr/>
                </a:tc>
              </a:tr>
              <a:tr h="955671">
                <a:tc>
                  <a:txBody>
                    <a:bodyPr/>
                    <a:lstStyle/>
                    <a:p>
                      <a:pPr algn="ctr"/>
                      <a:r>
                        <a:rPr lang="en-US" b="1" dirty="0" smtClean="0">
                          <a:latin typeface="+mj-lt"/>
                        </a:rPr>
                        <a:t>Temperature sensor (DHT21)- </a:t>
                      </a:r>
                    </a:p>
                    <a:p>
                      <a:pPr algn="ctr"/>
                      <a:r>
                        <a:rPr lang="en-US" dirty="0" smtClean="0">
                          <a:latin typeface="+mj-lt"/>
                        </a:rPr>
                        <a:t>to measure the baby’s room Temperature.</a:t>
                      </a:r>
                    </a:p>
                    <a:p>
                      <a:pPr algn="ctr"/>
                      <a:endParaRPr lang="en-US" dirty="0">
                        <a:latin typeface="+mj-lt"/>
                      </a:endParaRPr>
                    </a:p>
                  </a:txBody>
                  <a:tcPr/>
                </a:tc>
                <a:tc>
                  <a:txBody>
                    <a:bodyPr/>
                    <a:lstStyle/>
                    <a:p>
                      <a:pPr algn="ctr"/>
                      <a:r>
                        <a:rPr lang="en-US" sz="1800" b="1" kern="1200" dirty="0" smtClean="0">
                          <a:solidFill>
                            <a:schemeClr val="dk1"/>
                          </a:solidFill>
                          <a:effectLst/>
                          <a:latin typeface="+mj-lt"/>
                          <a:ea typeface="+mn-ea"/>
                          <a:cs typeface="+mn-cs"/>
                        </a:rPr>
                        <a:t>Mini Fan- </a:t>
                      </a:r>
                    </a:p>
                    <a:p>
                      <a:pPr algn="ctr"/>
                      <a:r>
                        <a:rPr lang="en-US" dirty="0" smtClean="0">
                          <a:latin typeface="+mj-lt"/>
                        </a:rPr>
                        <a:t>To </a:t>
                      </a:r>
                      <a:r>
                        <a:rPr lang="en-US" sz="1800" kern="1200" dirty="0" smtClean="0">
                          <a:solidFill>
                            <a:schemeClr val="dk1"/>
                          </a:solidFill>
                          <a:effectLst/>
                          <a:latin typeface="+mj-lt"/>
                          <a:ea typeface="+mn-ea"/>
                          <a:cs typeface="+mn-cs"/>
                        </a:rPr>
                        <a:t>get the air to the baby living room.</a:t>
                      </a:r>
                      <a:endParaRPr lang="en-US" dirty="0">
                        <a:latin typeface="+mj-lt"/>
                      </a:endParaRPr>
                    </a:p>
                  </a:txBody>
                  <a:tcPr/>
                </a:tc>
              </a:tr>
              <a:tr h="1391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j-lt"/>
                          <a:ea typeface="+mn-ea"/>
                          <a:cs typeface="+mn-cs"/>
                        </a:rPr>
                        <a:t>Light Intensity Sensor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j-lt"/>
                          <a:ea typeface="+mn-ea"/>
                          <a:cs typeface="+mn-cs"/>
                        </a:rPr>
                        <a:t>(Keys Photo Resister Sensor)-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j-lt"/>
                          <a:ea typeface="+mn-ea"/>
                          <a:cs typeface="+mn-cs"/>
                        </a:rPr>
                        <a:t>to measure the light intensity of baby living room. </a:t>
                      </a:r>
                      <a:endParaRPr lang="en-US" sz="1800" b="1" kern="1200" dirty="0" smtClean="0">
                        <a:solidFill>
                          <a:schemeClr val="dk1"/>
                        </a:solidFill>
                        <a:effectLst/>
                        <a:latin typeface="+mj-lt"/>
                        <a:ea typeface="+mn-ea"/>
                        <a:cs typeface="+mn-cs"/>
                      </a:endParaRPr>
                    </a:p>
                    <a:p>
                      <a:pPr algn="ctr"/>
                      <a:endParaRPr lang="en-US" dirty="0">
                        <a:latin typeface="+mj-lt"/>
                      </a:endParaRPr>
                    </a:p>
                  </a:txBody>
                  <a:tcPr/>
                </a:tc>
                <a:tc>
                  <a:txBody>
                    <a:bodyPr/>
                    <a:lstStyle/>
                    <a:p>
                      <a:pPr algn="ctr"/>
                      <a:r>
                        <a:rPr lang="en-US" sz="1800" b="1" kern="1200" dirty="0" smtClean="0">
                          <a:solidFill>
                            <a:schemeClr val="dk1"/>
                          </a:solidFill>
                          <a:effectLst/>
                          <a:latin typeface="+mj-lt"/>
                          <a:ea typeface="+mn-ea"/>
                          <a:cs typeface="+mn-cs"/>
                        </a:rPr>
                        <a:t>Small LED bulbs-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j-lt"/>
                          <a:ea typeface="+mn-ea"/>
                          <a:cs typeface="+mn-cs"/>
                        </a:rPr>
                        <a:t>To</a:t>
                      </a:r>
                      <a:r>
                        <a:rPr lang="en-US" sz="1800" b="0" kern="1200" baseline="0" dirty="0" smtClean="0">
                          <a:solidFill>
                            <a:schemeClr val="dk1"/>
                          </a:solidFill>
                          <a:effectLst/>
                          <a:latin typeface="+mj-lt"/>
                          <a:ea typeface="+mn-ea"/>
                          <a:cs typeface="+mn-cs"/>
                        </a:rPr>
                        <a:t> </a:t>
                      </a:r>
                      <a:r>
                        <a:rPr lang="en-US" sz="1800" b="0" kern="1200" dirty="0" smtClean="0">
                          <a:solidFill>
                            <a:schemeClr val="dk1"/>
                          </a:solidFill>
                          <a:effectLst/>
                          <a:latin typeface="+mj-lt"/>
                          <a:ea typeface="+mn-ea"/>
                          <a:cs typeface="+mn-cs"/>
                        </a:rPr>
                        <a:t>produce </a:t>
                      </a:r>
                      <a:r>
                        <a:rPr lang="en-US" sz="1800" kern="1200" dirty="0" smtClean="0">
                          <a:solidFill>
                            <a:schemeClr val="dk1"/>
                          </a:solidFill>
                          <a:effectLst/>
                          <a:latin typeface="+mj-lt"/>
                          <a:ea typeface="+mn-ea"/>
                          <a:cs typeface="+mn-cs"/>
                        </a:rPr>
                        <a:t>light for baby living room.</a:t>
                      </a:r>
                      <a:endParaRPr lang="en-US" dirty="0" smtClean="0">
                        <a:latin typeface="+mj-lt"/>
                      </a:endParaRPr>
                    </a:p>
                    <a:p>
                      <a:pPr algn="ctr"/>
                      <a:endParaRPr lang="en-US" b="1" dirty="0">
                        <a:latin typeface="+mj-lt"/>
                      </a:endParaRPr>
                    </a:p>
                  </a:txBody>
                  <a:tcPr/>
                </a:tc>
              </a:tr>
              <a:tr h="9618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j-lt"/>
                          <a:ea typeface="+mn-ea"/>
                          <a:cs typeface="+mn-cs"/>
                        </a:rPr>
                        <a:t>Sound sensor-</a:t>
                      </a:r>
                    </a:p>
                    <a:p>
                      <a:pPr algn="ctr"/>
                      <a:r>
                        <a:rPr lang="en-US" dirty="0" smtClean="0">
                          <a:latin typeface="+mj-lt"/>
                        </a:rPr>
                        <a:t>To </a:t>
                      </a:r>
                      <a:r>
                        <a:rPr lang="en-US" sz="1800" kern="1200" dirty="0" smtClean="0">
                          <a:solidFill>
                            <a:schemeClr val="dk1"/>
                          </a:solidFill>
                          <a:effectLst/>
                          <a:latin typeface="+mj-lt"/>
                          <a:ea typeface="+mn-ea"/>
                          <a:cs typeface="+mn-cs"/>
                        </a:rPr>
                        <a:t>detect strength of sound (Cry detection) of baby.</a:t>
                      </a:r>
                      <a:endParaRPr lang="en-US" dirty="0">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j-lt"/>
                          <a:ea typeface="+mn-ea"/>
                          <a:cs typeface="+mn-cs"/>
                        </a:rPr>
                        <a:t>Speaker-</a:t>
                      </a:r>
                    </a:p>
                    <a:p>
                      <a:pPr algn="ctr"/>
                      <a:r>
                        <a:rPr lang="en-US" sz="1800" kern="1200" dirty="0" smtClean="0">
                          <a:solidFill>
                            <a:schemeClr val="dk1"/>
                          </a:solidFill>
                          <a:effectLst/>
                          <a:latin typeface="+mj-lt"/>
                          <a:ea typeface="+mn-ea"/>
                          <a:cs typeface="+mn-cs"/>
                        </a:rPr>
                        <a:t>To play music</a:t>
                      </a:r>
                      <a:r>
                        <a:rPr lang="en-US" sz="1800" kern="1200" baseline="0" dirty="0" smtClean="0">
                          <a:solidFill>
                            <a:schemeClr val="dk1"/>
                          </a:solidFill>
                          <a:effectLst/>
                          <a:latin typeface="+mj-lt"/>
                          <a:ea typeface="+mn-ea"/>
                          <a:cs typeface="+mn-cs"/>
                        </a:rPr>
                        <a:t> for baby.</a:t>
                      </a:r>
                      <a:endParaRPr lang="en-US" dirty="0">
                        <a:latin typeface="+mj-lt"/>
                      </a:endParaRPr>
                    </a:p>
                  </a:txBody>
                  <a:tcPr/>
                </a:tc>
              </a:tr>
            </a:tbl>
          </a:graphicData>
        </a:graphic>
      </p:graphicFrame>
    </p:spTree>
    <p:extLst>
      <p:ext uri="{BB962C8B-B14F-4D97-AF65-F5344CB8AC3E}">
        <p14:creationId xmlns:p14="http://schemas.microsoft.com/office/powerpoint/2010/main" val="303170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826" y="1096048"/>
            <a:ext cx="8897565" cy="1560716"/>
          </a:xfrm>
        </p:spPr>
        <p:txBody>
          <a:bodyPr/>
          <a:lstStyle/>
          <a:p>
            <a:pPr algn="ctr"/>
            <a:r>
              <a:rPr lang="en-US" b="1" dirty="0" smtClean="0"/>
              <a:t>Artefact Pictures </a:t>
            </a:r>
            <a:endParaRPr lang="en-US" b="1" dirty="0"/>
          </a:p>
        </p:txBody>
      </p:sp>
      <p:pic>
        <p:nvPicPr>
          <p:cNvPr id="10" name="Picture 9" descr="C:\Users\Dell\Desktop\IoT\iot\20200108_180025.jp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971920" y="3196138"/>
            <a:ext cx="4133798" cy="2423019"/>
          </a:xfrm>
          <a:prstGeom prst="rect">
            <a:avLst/>
          </a:prstGeom>
          <a:noFill/>
          <a:ln>
            <a:noFill/>
          </a:ln>
        </p:spPr>
      </p:pic>
      <p:pic>
        <p:nvPicPr>
          <p:cNvPr id="11" name="Picture 10" descr="C:\Users\Dell\Desktop\IoT\iot\20200108_174323.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885" y="4587799"/>
            <a:ext cx="3676370" cy="1984400"/>
          </a:xfrm>
          <a:prstGeom prst="rect">
            <a:avLst/>
          </a:prstGeom>
          <a:noFill/>
          <a:ln>
            <a:noFill/>
          </a:ln>
        </p:spPr>
      </p:pic>
      <p:pic>
        <p:nvPicPr>
          <p:cNvPr id="12" name="Picture 11" descr="C:\Users\Dell\Desktop\IoT\iot\20200108_183457.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2887" y="2340747"/>
            <a:ext cx="3676368" cy="2149366"/>
          </a:xfrm>
          <a:prstGeom prst="rect">
            <a:avLst/>
          </a:prstGeom>
          <a:noFill/>
          <a:ln>
            <a:noFill/>
          </a:ln>
        </p:spPr>
      </p:pic>
      <p:pic>
        <p:nvPicPr>
          <p:cNvPr id="13" name="Picture 12" descr="C:\Users\Dell\Desktop\IoT\iot\20200108_183525.jpg"/>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4474662" y="3303189"/>
            <a:ext cx="4193892" cy="2296949"/>
          </a:xfrm>
          <a:prstGeom prst="rect">
            <a:avLst/>
          </a:prstGeom>
          <a:noFill/>
          <a:ln>
            <a:noFill/>
          </a:ln>
        </p:spPr>
      </p:pic>
    </p:spTree>
    <p:extLst>
      <p:ext uri="{BB962C8B-B14F-4D97-AF65-F5344CB8AC3E}">
        <p14:creationId xmlns:p14="http://schemas.microsoft.com/office/powerpoint/2010/main" val="197657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35" y="1191583"/>
            <a:ext cx="8897565" cy="1560716"/>
          </a:xfrm>
        </p:spPr>
        <p:txBody>
          <a:bodyPr/>
          <a:lstStyle/>
          <a:p>
            <a:pPr algn="ctr"/>
            <a:r>
              <a:rPr lang="en-US" b="1" dirty="0"/>
              <a:t>Artefact Pictures </a:t>
            </a:r>
            <a:r>
              <a:rPr lang="en-US" b="1" dirty="0" smtClean="0"/>
              <a:t>(Cont..)</a:t>
            </a:r>
            <a:endParaRPr lang="en-US" b="1" dirty="0"/>
          </a:p>
        </p:txBody>
      </p:sp>
      <p:pic>
        <p:nvPicPr>
          <p:cNvPr id="4" name="Picture 3" descr="F:\pics\Iot\IMG-20191203-WA001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2935" y="3292567"/>
            <a:ext cx="2369632" cy="3376070"/>
          </a:xfrm>
          <a:prstGeom prst="rect">
            <a:avLst/>
          </a:prstGeom>
          <a:noFill/>
          <a:ln>
            <a:noFill/>
          </a:ln>
        </p:spPr>
      </p:pic>
      <p:pic>
        <p:nvPicPr>
          <p:cNvPr id="5" name="Picture 4" descr="F:\pics\Iot\IMG-20191203-WA0008.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85068" y="2537915"/>
            <a:ext cx="2355756" cy="3376071"/>
          </a:xfrm>
          <a:prstGeom prst="rect">
            <a:avLst/>
          </a:prstGeom>
          <a:noFill/>
          <a:ln>
            <a:noFill/>
          </a:ln>
        </p:spPr>
      </p:pic>
      <p:pic>
        <p:nvPicPr>
          <p:cNvPr id="6" name="Content Placeholder 3" descr="F:\pics\Iot\IMG-20191203-WA0022.jpg"/>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55893" y="3292567"/>
            <a:ext cx="2345849" cy="3376070"/>
          </a:xfrm>
          <a:prstGeom prst="rect">
            <a:avLst/>
          </a:prstGeom>
          <a:noFill/>
          <a:ln>
            <a:noFill/>
          </a:ln>
        </p:spPr>
      </p:pic>
      <p:pic>
        <p:nvPicPr>
          <p:cNvPr id="7" name="Picture 6" descr="F:\pics\Iot\IMG-20191203-WA0020.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8204" y="2537915"/>
            <a:ext cx="2286898" cy="3298209"/>
          </a:xfrm>
          <a:prstGeom prst="rect">
            <a:avLst/>
          </a:prstGeom>
          <a:noFill/>
          <a:ln>
            <a:noFill/>
          </a:ln>
        </p:spPr>
      </p:pic>
    </p:spTree>
    <p:extLst>
      <p:ext uri="{BB962C8B-B14F-4D97-AF65-F5344CB8AC3E}">
        <p14:creationId xmlns:p14="http://schemas.microsoft.com/office/powerpoint/2010/main" val="14857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202" y="1114256"/>
            <a:ext cx="8897565" cy="1560716"/>
          </a:xfrm>
        </p:spPr>
        <p:txBody>
          <a:bodyPr/>
          <a:lstStyle/>
          <a:p>
            <a:pPr algn="ctr"/>
            <a:r>
              <a:rPr lang="en-US" b="1" dirty="0" smtClean="0"/>
              <a:t>Blynk Dashboards</a:t>
            </a:r>
            <a:endParaRPr lang="en-US" b="1" dirty="0"/>
          </a:p>
        </p:txBody>
      </p:sp>
      <p:pic>
        <p:nvPicPr>
          <p:cNvPr id="4" name="Content Placeholder 3" descr="C:\Users\Dell\AppData\Local\Microsoft\Windows\INetCache\Content.Word\Screenshot_2020-01-09-10-37-4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7831" y="2438400"/>
            <a:ext cx="2836299" cy="4234375"/>
          </a:xfrm>
          <a:prstGeom prst="rect">
            <a:avLst/>
          </a:prstGeom>
          <a:noFill/>
          <a:ln>
            <a:noFill/>
          </a:ln>
        </p:spPr>
      </p:pic>
      <p:pic>
        <p:nvPicPr>
          <p:cNvPr id="5" name="Picture 4" descr="C:\Users\Dell\AppData\Local\Microsoft\Windows\INetCache\Content.Word\Screenshot_2020-01-09-10-37-06.png"/>
          <p:cNvPicPr/>
          <p:nvPr/>
        </p:nvPicPr>
        <p:blipFill>
          <a:blip r:embed="rId3">
            <a:extLst>
              <a:ext uri="{28A0092B-C50C-407E-A947-70E740481C1C}">
                <a14:useLocalDpi xmlns:a14="http://schemas.microsoft.com/office/drawing/2010/main" val="0"/>
              </a:ext>
            </a:extLst>
          </a:blip>
          <a:srcRect/>
          <a:stretch>
            <a:fillRect/>
          </a:stretch>
        </p:blipFill>
        <p:spPr bwMode="auto">
          <a:xfrm>
            <a:off x="7768650" y="2438400"/>
            <a:ext cx="2726478" cy="4234375"/>
          </a:xfrm>
          <a:prstGeom prst="rect">
            <a:avLst/>
          </a:prstGeom>
          <a:noFill/>
          <a:ln>
            <a:noFill/>
          </a:ln>
        </p:spPr>
      </p:pic>
    </p:spTree>
    <p:extLst>
      <p:ext uri="{BB962C8B-B14F-4D97-AF65-F5344CB8AC3E}">
        <p14:creationId xmlns:p14="http://schemas.microsoft.com/office/powerpoint/2010/main" val="61870753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TM10001104[[fn=Feathered]]</Template>
  <TotalTime>302</TotalTime>
  <Words>685</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Century Schoolbook</vt:lpstr>
      <vt:lpstr>Corbel</vt:lpstr>
      <vt:lpstr>Latha</vt:lpstr>
      <vt:lpstr>Symbol</vt:lpstr>
      <vt:lpstr>Times New Roman</vt:lpstr>
      <vt:lpstr>Trebuchet MS</vt:lpstr>
      <vt:lpstr>Feathered</vt:lpstr>
      <vt:lpstr>BABY MONITORING SYSTEM</vt:lpstr>
      <vt:lpstr> Roadmap of Presentation</vt:lpstr>
      <vt:lpstr>Problem &amp; Solution</vt:lpstr>
      <vt:lpstr>Diagrams</vt:lpstr>
      <vt:lpstr>Diagrams (Cont..)</vt:lpstr>
      <vt:lpstr>System Components</vt:lpstr>
      <vt:lpstr>Artefact Pictures </vt:lpstr>
      <vt:lpstr>Artefact Pictures (Cont..)</vt:lpstr>
      <vt:lpstr>Blynk Dashboards</vt:lpstr>
      <vt:lpstr>System Functions  </vt:lpstr>
      <vt:lpstr>Strengths &amp; Weakness</vt:lpstr>
      <vt:lpstr>Future Improvements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MONITORING SYSTEM</dc:title>
  <dc:creator>bishrul farhey</dc:creator>
  <cp:lastModifiedBy>bishrul farhey</cp:lastModifiedBy>
  <cp:revision>15</cp:revision>
  <dcterms:created xsi:type="dcterms:W3CDTF">2020-01-10T06:14:33Z</dcterms:created>
  <dcterms:modified xsi:type="dcterms:W3CDTF">2020-01-10T11:16:53Z</dcterms:modified>
</cp:coreProperties>
</file>