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11" r:id="rId4"/>
    <p:sldId id="263" r:id="rId5"/>
    <p:sldId id="281" r:id="rId6"/>
    <p:sldId id="314" r:id="rId7"/>
    <p:sldId id="313" r:id="rId8"/>
    <p:sldId id="307" r:id="rId9"/>
    <p:sldId id="315" r:id="rId10"/>
    <p:sldId id="316" r:id="rId11"/>
    <p:sldId id="301" r:id="rId12"/>
    <p:sldId id="272" r:id="rId13"/>
    <p:sldId id="323" r:id="rId14"/>
    <p:sldId id="324" r:id="rId16"/>
    <p:sldId id="273" r:id="rId17"/>
    <p:sldId id="328" r:id="rId18"/>
    <p:sldId id="329" r:id="rId19"/>
    <p:sldId id="33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9" autoAdjust="0"/>
  </p:normalViewPr>
  <p:slideViewPr>
    <p:cSldViewPr>
      <p:cViewPr varScale="1">
        <p:scale>
          <a:sx n="71" d="100"/>
          <a:sy n="71" d="100"/>
        </p:scale>
        <p:origin x="-486" y="-132"/>
      </p:cViewPr>
      <p:guideLst>
        <p:guide orient="horz" pos="2144"/>
        <p:guide pos="29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07742-7680-4C0C-8DDF-4BAA8DEDBD6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ED113-25DA-43F9-8910-28F1C5D240C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74526DF1-4BBB-4802-A689-3DB7CFA05C87}"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8AA8EC-93FC-4A73-8ED3-9C6F6CB809D0}"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526DF1-4BBB-4802-A689-3DB7CFA05C8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74526DF1-4BBB-4802-A689-3DB7CFA05C8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4526DF1-4BBB-4802-A689-3DB7CFA05C8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8AA8EC-93FC-4A73-8ED3-9C6F6CB809D0}"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74526DF1-4BBB-4802-A689-3DB7CFA05C87}"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348AA8EC-93FC-4A73-8ED3-9C6F6CB809D0}"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people.smp.uq.edu.au/DirkKroese/DSML/DSML.pdf" TargetMode="External"/><Relationship Id="rId5" Type="http://schemas.openxmlformats.org/officeDocument/2006/relationships/hyperlink" Target="S.%20R.%20Das%20-https://srdas.github.io/Papers/DSA_Book.pdf%20" TargetMode="External"/><Relationship Id="rId4" Type="http://schemas.openxmlformats.org/officeDocument/2006/relationships/hyperlink" Target="https://cfm.ehu.es/ricardo/docs/python/Learning_Python.pdf" TargetMode="Externa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jpeg"/><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7696200" cy="1828800"/>
          </a:xfrm>
        </p:spPr>
        <p:txBody>
          <a:bodyPr>
            <a:normAutofit/>
          </a:bodyPr>
          <a:lstStyle/>
          <a:p>
            <a:pPr algn="ctr"/>
            <a:br>
              <a:rPr lang="en-US" sz="1800" dirty="0">
                <a:solidFill>
                  <a:srgbClr val="4F271C">
                    <a:shade val="30000"/>
                    <a:satMod val="150000"/>
                  </a:srgbClr>
                </a:solidFill>
                <a:effectLst/>
                <a:latin typeface="Times New Roman" panose="02020603050405020304" pitchFamily="18" charset="0"/>
                <a:cs typeface="Times New Roman" panose="02020603050405020304" pitchFamily="18" charset="0"/>
              </a:rPr>
            </a:br>
            <a:r>
              <a:rPr lang="en-US" sz="2800" dirty="0">
                <a:solidFill>
                  <a:srgbClr val="4F271C">
                    <a:shade val="30000"/>
                    <a:satMod val="150000"/>
                  </a:srgbClr>
                </a:solidFill>
                <a:effectLst/>
                <a:latin typeface="Times New Roman" panose="02020603050405020304" pitchFamily="18" charset="0"/>
                <a:cs typeface="Times New Roman" panose="02020603050405020304" pitchFamily="18" charset="0"/>
              </a:rPr>
              <a:t>ONLINE SHOPPING SENTIMENT ANALYSIS -FLIPKART</a:t>
            </a:r>
            <a:endParaRPr lang="en-US" sz="2800" dirty="0">
              <a:solidFill>
                <a:srgbClr val="4F271C">
                  <a:shade val="30000"/>
                  <a:satMod val="150000"/>
                </a:srgbClr>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4400" y="2971800"/>
            <a:ext cx="8229600" cy="3581400"/>
          </a:xfrm>
        </p:spPr>
        <p:txBody>
          <a:bodyPr>
            <a:normAutofit lnSpcReduction="10000"/>
          </a:bodyPr>
          <a:lstStyle/>
          <a:p>
            <a:pPr algn="ctr">
              <a:buClr>
                <a:srgbClr val="D16349"/>
              </a:buClr>
            </a:pPr>
            <a:r>
              <a:rPr lang="en-US" sz="2000" dirty="0">
                <a:solidFill>
                  <a:prstClr val="black"/>
                </a:solidFill>
                <a:latin typeface="Times New Roman" panose="02020603050405020304" pitchFamily="18" charset="0"/>
                <a:cs typeface="Times New Roman" panose="02020603050405020304" pitchFamily="18" charset="0"/>
                <a:sym typeface="+mn-ea"/>
              </a:rPr>
              <a:t>Prof.Vidya Sagar </a:t>
            </a:r>
            <a:endParaRPr lang="en-US" sz="2000" dirty="0">
              <a:solidFill>
                <a:prstClr val="black"/>
              </a:solidFill>
              <a:latin typeface="Times New Roman" panose="02020603050405020304" pitchFamily="18" charset="0"/>
              <a:cs typeface="Times New Roman" panose="02020603050405020304" pitchFamily="18" charset="0"/>
            </a:endParaRPr>
          </a:p>
          <a:p>
            <a:pPr algn="ctr">
              <a:buClr>
                <a:srgbClr val="D16349"/>
              </a:buClr>
            </a:pPr>
            <a:r>
              <a:rPr lang="en-US" sz="2000" dirty="0">
                <a:solidFill>
                  <a:prstClr val="black"/>
                </a:solidFill>
                <a:latin typeface="Times New Roman" panose="02020603050405020304" pitchFamily="18" charset="0"/>
                <a:cs typeface="Times New Roman" panose="02020603050405020304" pitchFamily="18" charset="0"/>
                <a:sym typeface="+mn-ea"/>
              </a:rPr>
              <a:t>Dept. of  AIML</a:t>
            </a:r>
            <a:endParaRPr lang="en-US" sz="2000" dirty="0">
              <a:solidFill>
                <a:prstClr val="black"/>
              </a:solidFill>
              <a:latin typeface="Times New Roman" panose="02020603050405020304" pitchFamily="18" charset="0"/>
              <a:cs typeface="Times New Roman" panose="02020603050405020304" pitchFamily="18" charset="0"/>
            </a:endParaRPr>
          </a:p>
          <a:p>
            <a:pPr algn="ctr">
              <a:buClr>
                <a:srgbClr val="D16349"/>
              </a:buClr>
            </a:pPr>
            <a:r>
              <a:rPr lang="en-US" sz="2000" dirty="0">
                <a:solidFill>
                  <a:prstClr val="black"/>
                </a:solidFill>
                <a:latin typeface="Times New Roman" panose="02020603050405020304" pitchFamily="18" charset="0"/>
                <a:cs typeface="Times New Roman" panose="02020603050405020304" pitchFamily="18" charset="0"/>
                <a:sym typeface="+mn-ea"/>
              </a:rPr>
              <a:t>KNSIT</a:t>
            </a:r>
            <a:endParaRPr lang="en-US" sz="1600" dirty="0">
              <a:solidFill>
                <a:prstClr val="black"/>
              </a:solidFill>
              <a:latin typeface="Times New Roman" panose="02020603050405020304" pitchFamily="18" charset="0"/>
              <a:cs typeface="Times New Roman" panose="02020603050405020304" pitchFamily="18" charset="0"/>
            </a:endParaRPr>
          </a:p>
          <a:p>
            <a:pPr lvl="0">
              <a:buClr>
                <a:srgbClr val="D16349"/>
              </a:buClr>
            </a:pPr>
            <a:endParaRPr lang="en-US" sz="1600" dirty="0">
              <a:solidFill>
                <a:prstClr val="black"/>
              </a:solidFill>
              <a:latin typeface="Times New Roman" panose="02020603050405020304" pitchFamily="18" charset="0"/>
              <a:cs typeface="Times New Roman" panose="02020603050405020304" pitchFamily="18" charset="0"/>
            </a:endParaRPr>
          </a:p>
          <a:p>
            <a:pPr lvl="0">
              <a:buClr>
                <a:srgbClr val="D16349"/>
              </a:buClr>
            </a:pPr>
            <a:r>
              <a:rPr lang="en-US" sz="2000" dirty="0">
                <a:solidFill>
                  <a:prstClr val="black"/>
                </a:solidFill>
                <a:latin typeface="Times New Roman" panose="02020603050405020304" pitchFamily="18" charset="0"/>
                <a:cs typeface="Times New Roman" panose="02020603050405020304" pitchFamily="18" charset="0"/>
              </a:rPr>
              <a:t>                                                    Presented by    </a:t>
            </a:r>
            <a:endParaRPr lang="en-US" sz="2000" dirty="0">
              <a:solidFill>
                <a:prstClr val="black"/>
              </a:solidFill>
              <a:latin typeface="Times New Roman" panose="02020603050405020304" pitchFamily="18" charset="0"/>
              <a:cs typeface="Times New Roman" panose="02020603050405020304" pitchFamily="18" charset="0"/>
            </a:endParaRPr>
          </a:p>
          <a:p>
            <a:pPr lvl="0">
              <a:buClr>
                <a:srgbClr val="D16349"/>
              </a:buClr>
            </a:pP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Farha Kousar     </a:t>
            </a: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          1KN21AI010	</a:t>
            </a: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                                                   </a:t>
            </a:r>
            <a:endParaRPr lang="en-US" sz="2000" dirty="0">
              <a:solidFill>
                <a:prstClr val="black"/>
              </a:solidFill>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40155" cy="126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990600"/>
          </a:xfrm>
          <a:prstGeom prst="rect">
            <a:avLst/>
          </a:prstGeom>
          <a:noFill/>
        </p:spPr>
      </p:pic>
      <p:sp>
        <p:nvSpPr>
          <p:cNvPr id="4" name="Text Box 3"/>
          <p:cNvSpPr txBox="1"/>
          <p:nvPr/>
        </p:nvSpPr>
        <p:spPr>
          <a:xfrm>
            <a:off x="2815590" y="838200"/>
            <a:ext cx="4857115" cy="645160"/>
          </a:xfrm>
          <a:prstGeom prst="rect">
            <a:avLst/>
          </a:prstGeom>
          <a:noFill/>
        </p:spPr>
        <p:txBody>
          <a:bodyPr wrap="none" rtlCol="0" anchor="t">
            <a:spAutoFit/>
          </a:bodyPr>
          <a:p>
            <a:r>
              <a:rPr lang="en-US" dirty="0">
                <a:solidFill>
                  <a:srgbClr val="4F271C">
                    <a:shade val="30000"/>
                    <a:satMod val="150000"/>
                  </a:srgbClr>
                </a:solidFill>
                <a:effectLst/>
                <a:latin typeface="Times New Roman" panose="02020603050405020304" pitchFamily="18" charset="0"/>
                <a:cs typeface="Times New Roman" panose="02020603050405020304" pitchFamily="18" charset="0"/>
                <a:sym typeface="+mn-ea"/>
              </a:rPr>
              <a:t>SUMMER INTERNSHIP-2 PRESENTATION ON</a:t>
            </a:r>
            <a:br>
              <a:rPr lang="en-US" dirty="0">
                <a:solidFill>
                  <a:srgbClr val="4F271C">
                    <a:shade val="30000"/>
                    <a:satMod val="150000"/>
                  </a:srgbClr>
                </a:solidFill>
                <a:effectLst/>
                <a:latin typeface="Times New Roman" panose="02020603050405020304" pitchFamily="18" charset="0"/>
                <a:cs typeface="Times New Roman" panose="02020603050405020304" pitchFamily="18" charset="0"/>
                <a:sym typeface="+mn-ea"/>
              </a:rPr>
            </a:br>
            <a:endParaRPr lang="en-US"/>
          </a:p>
        </p:txBody>
      </p:sp>
      <p:sp>
        <p:nvSpPr>
          <p:cNvPr id="5" name="Text Box 4"/>
          <p:cNvSpPr txBox="1"/>
          <p:nvPr/>
        </p:nvSpPr>
        <p:spPr>
          <a:xfrm>
            <a:off x="784225" y="175260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873" y="609600"/>
            <a:ext cx="7498080" cy="1143000"/>
          </a:xfrm>
        </p:spPr>
        <p:txBody>
          <a:bodyPr>
            <a:noAutofit/>
          </a:bodyPr>
          <a:lstStyle/>
          <a:p>
            <a:pPr algn="ctr"/>
            <a:r>
              <a:rPr lang="en-US" sz="2200" dirty="0">
                <a:gradFill>
                  <a:gsLst>
                    <a:gs pos="0">
                      <a:srgbClr val="007BD3"/>
                    </a:gs>
                    <a:gs pos="100000">
                      <a:srgbClr val="034373"/>
                    </a:gs>
                  </a:gsLst>
                  <a:lin scaled="0"/>
                </a:gradFill>
                <a:sym typeface="+mn-ea"/>
              </a:rPr>
              <a:t>   </a:t>
            </a:r>
            <a:r>
              <a:rPr lang="en-US" sz="2400" dirty="0">
                <a:gradFill>
                  <a:gsLst>
                    <a:gs pos="0">
                      <a:srgbClr val="007BD3"/>
                    </a:gs>
                    <a:gs pos="100000">
                      <a:srgbClr val="034373"/>
                    </a:gs>
                  </a:gsLst>
                  <a:lin scaled="0"/>
                </a:gradFill>
                <a:sym typeface="+mn-ea"/>
              </a:rPr>
              <a:t>   Online Shopping Sentiment Analaysis-Flipkart</a:t>
            </a:r>
            <a:br>
              <a:rPr lang="en-US" sz="2400" dirty="0">
                <a:solidFill>
                  <a:prstClr val="black"/>
                </a:solidFill>
                <a:sym typeface="+mn-ea"/>
              </a:rPr>
            </a:br>
            <a:br>
              <a:rPr lang="en-US" sz="2400" dirty="0">
                <a:solidFill>
                  <a:prstClr val="black"/>
                </a:solidFill>
                <a:sym typeface="+mn-ea"/>
              </a:rPr>
            </a:br>
            <a:endParaRPr lang="en-US" sz="2400" dirty="0">
              <a:solidFill>
                <a:prstClr val="black"/>
              </a:solidFill>
              <a:sym typeface="+mn-ea"/>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20" y="76132"/>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1435735" y="1524000"/>
            <a:ext cx="7581265" cy="1256030"/>
          </a:xfrm>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	wordcloud of reviews code:</a:t>
            </a:r>
            <a:endParaRPr lang="en-US" sz="1800" dirty="0">
              <a:latin typeface="Times New Roman" panose="02020603050405020304" pitchFamily="18" charset="0"/>
              <a:cs typeface="Times New Roman" panose="02020603050405020304" pitchFamily="18" charset="0"/>
            </a:endParaRPr>
          </a:p>
        </p:txBody>
      </p:sp>
      <p:pic>
        <p:nvPicPr>
          <p:cNvPr id="3074"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pic>
        <p:nvPicPr>
          <p:cNvPr id="10" name="Content Placeholder 9"/>
          <p:cNvPicPr>
            <a:picLocks noChangeAspect="1"/>
          </p:cNvPicPr>
          <p:nvPr>
            <p:ph sz="half" idx="2"/>
          </p:nvPr>
        </p:nvPicPr>
        <p:blipFill>
          <a:blip r:embed="rId4"/>
          <a:stretch>
            <a:fillRect/>
          </a:stretch>
        </p:blipFill>
        <p:spPr>
          <a:xfrm>
            <a:off x="1435735" y="1893570"/>
            <a:ext cx="7411720" cy="1697990"/>
          </a:xfrm>
          <a:prstGeom prst="rect">
            <a:avLst/>
          </a:prstGeom>
        </p:spPr>
      </p:pic>
      <p:pic>
        <p:nvPicPr>
          <p:cNvPr id="11" name="Picture 10" descr="flipkar1"/>
          <p:cNvPicPr>
            <a:picLocks noChangeAspect="1"/>
          </p:cNvPicPr>
          <p:nvPr/>
        </p:nvPicPr>
        <p:blipFill>
          <a:blip r:embed="rId5"/>
          <a:stretch>
            <a:fillRect/>
          </a:stretch>
        </p:blipFill>
        <p:spPr>
          <a:xfrm>
            <a:off x="2362200" y="3581400"/>
            <a:ext cx="6574155" cy="2783205"/>
          </a:xfrm>
          <a:prstGeom prst="rect">
            <a:avLst/>
          </a:prstGeom>
        </p:spPr>
      </p:pic>
      <p:sp>
        <p:nvSpPr>
          <p:cNvPr id="12" name="Slide Number Placeholder 11"/>
          <p:cNvSpPr>
            <a:spLocks noGrp="1"/>
          </p:cNvSpPr>
          <p:nvPr>
            <p:ph type="sldNum" sz="quarter" idx="12"/>
          </p:nvPr>
        </p:nvSpPr>
        <p:spPr/>
        <p:txBody>
          <a:bodyPr/>
          <a:p>
            <a:r>
              <a:rPr lang="en-US"/>
              <a:t>8</a:t>
            </a:r>
            <a:endParaRPr lang="en-US"/>
          </a:p>
        </p:txBody>
      </p:sp>
      <p:sp>
        <p:nvSpPr>
          <p:cNvPr id="13" name="Footer Placeholder 12"/>
          <p:cNvSpPr>
            <a:spLocks noGrp="1"/>
          </p:cNvSpPr>
          <p:nvPr>
            <p:ph type="ftr" sz="quarter" idx="11"/>
          </p:nvPr>
        </p:nvSpPr>
        <p:spPr>
          <a:xfrm>
            <a:off x="1143000" y="6305550"/>
            <a:ext cx="7467600" cy="476250"/>
          </a:xfrm>
        </p:spPr>
        <p:txBody>
          <a:bodyPr/>
          <a:p>
            <a:r>
              <a:rPr lang="en-US"/>
              <a:t>Online Shopping Sentiment Analaysis-Flipkart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a:t>Online Shopping Sentiment Analaysis-Flipkart</a:t>
            </a:r>
            <a:br>
              <a:rPr lang="en-US" sz="2400" dirty="0"/>
            </a:br>
            <a:endParaRPr lang="en-US" sz="24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28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4801" y="900502"/>
            <a:ext cx="8573190" cy="954107"/>
          </a:xfrm>
          <a:prstGeom prst="rect">
            <a:avLst/>
          </a:prstGeom>
        </p:spPr>
        <p:txBody>
          <a:bodyPr wrap="square">
            <a:spAutoFit/>
          </a:bodyPr>
          <a:lstStyle/>
          <a:p>
            <a:pPr algn="just">
              <a:lnSpc>
                <a:spcPct val="150000"/>
              </a:lnSpc>
            </a:pPr>
            <a:endParaRPr lang="en-US" sz="1600" dirty="0"/>
          </a:p>
          <a:p>
            <a:pPr algn="just"/>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1026" name="Picture 2" descr="Image result for knsit logo">
            <a:hlinkClick r:id="rId2"/>
          </p:cNvPr>
          <p:cNvPicPr>
            <a:picLocks noChangeAspect="1" noChangeArrowheads="1"/>
          </p:cNvPicPr>
          <p:nvPr/>
        </p:nvPicPr>
        <p:blipFill>
          <a:blip r:embed="rId3"/>
          <a:srcRect/>
          <a:stretch>
            <a:fillRect/>
          </a:stretch>
        </p:blipFill>
        <p:spPr bwMode="auto">
          <a:xfrm>
            <a:off x="8077200" y="0"/>
            <a:ext cx="962025" cy="857251"/>
          </a:xfrm>
          <a:prstGeom prst="rect">
            <a:avLst/>
          </a:prstGeom>
          <a:noFill/>
        </p:spPr>
      </p:pic>
      <p:pic>
        <p:nvPicPr>
          <p:cNvPr id="12" name="Content Placeholder 11"/>
          <p:cNvPicPr>
            <a:picLocks noChangeAspect="1"/>
          </p:cNvPicPr>
          <p:nvPr>
            <p:ph sz="half" idx="1"/>
          </p:nvPr>
        </p:nvPicPr>
        <p:blipFill>
          <a:blip r:embed="rId4"/>
          <a:stretch>
            <a:fillRect/>
          </a:stretch>
        </p:blipFill>
        <p:spPr>
          <a:xfrm>
            <a:off x="1310640" y="1650365"/>
            <a:ext cx="7653655" cy="4374515"/>
          </a:xfrm>
          <a:prstGeom prst="rect">
            <a:avLst/>
          </a:prstGeom>
        </p:spPr>
      </p:pic>
      <p:sp>
        <p:nvSpPr>
          <p:cNvPr id="13" name="Text Box 12"/>
          <p:cNvSpPr txBox="1"/>
          <p:nvPr/>
        </p:nvSpPr>
        <p:spPr>
          <a:xfrm>
            <a:off x="1357630" y="1153160"/>
            <a:ext cx="5271770" cy="368300"/>
          </a:xfrm>
          <a:prstGeom prst="rect">
            <a:avLst/>
          </a:prstGeom>
          <a:noFill/>
        </p:spPr>
        <p:txBody>
          <a:bodyPr wrap="square" rtlCol="0">
            <a:spAutoFit/>
          </a:bodyPr>
          <a:p>
            <a:r>
              <a:rPr lang="en-US"/>
              <a:t>Reviews Rating score</a:t>
            </a:r>
            <a:endParaRPr lang="en-US"/>
          </a:p>
        </p:txBody>
      </p:sp>
      <p:sp>
        <p:nvSpPr>
          <p:cNvPr id="14" name="Slide Number Placeholder 13"/>
          <p:cNvSpPr>
            <a:spLocks noGrp="1"/>
          </p:cNvSpPr>
          <p:nvPr>
            <p:ph type="sldNum" sz="quarter" idx="12"/>
          </p:nvPr>
        </p:nvSpPr>
        <p:spPr/>
        <p:txBody>
          <a:bodyPr/>
          <a:p>
            <a:r>
              <a:rPr lang="en-US"/>
              <a:t>9</a:t>
            </a:r>
            <a:endParaRPr lang="en-US"/>
          </a:p>
        </p:txBody>
      </p:sp>
      <p:sp>
        <p:nvSpPr>
          <p:cNvPr id="15" name="Footer Placeholder 14"/>
          <p:cNvSpPr>
            <a:spLocks noGrp="1"/>
          </p:cNvSpPr>
          <p:nvPr>
            <p:ph type="ftr" sz="quarter" idx="11"/>
          </p:nvPr>
        </p:nvSpPr>
        <p:spPr>
          <a:xfrm>
            <a:off x="1115695" y="6305550"/>
            <a:ext cx="7494905" cy="476250"/>
          </a:xfrm>
        </p:spPr>
        <p:txBody>
          <a:bodyPr/>
          <a:p>
            <a:r>
              <a:rPr lang="en-US"/>
              <a:t>Online Shopping Sentiment Analaysis-Flipkart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43000" y="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8153400" y="152400"/>
            <a:ext cx="962025" cy="857250"/>
          </a:xfrm>
          <a:prstGeom prst="rect">
            <a:avLst/>
          </a:prstGeom>
          <a:noFill/>
        </p:spPr>
      </p:pic>
      <p:sp>
        <p:nvSpPr>
          <p:cNvPr id="3" name="Text Box 2"/>
          <p:cNvSpPr txBox="1"/>
          <p:nvPr/>
        </p:nvSpPr>
        <p:spPr>
          <a:xfrm>
            <a:off x="2819400" y="715010"/>
            <a:ext cx="5202555" cy="583565"/>
          </a:xfrm>
          <a:prstGeom prst="rect">
            <a:avLst/>
          </a:prstGeom>
          <a:noFill/>
        </p:spPr>
        <p:txBody>
          <a:bodyPr wrap="square" rtlCol="0">
            <a:spAutoFit/>
          </a:bodyPr>
          <a:p>
            <a:r>
              <a:rPr lang="en-US" sz="3200">
                <a:gradFill>
                  <a:gsLst>
                    <a:gs pos="0">
                      <a:srgbClr val="007BD3"/>
                    </a:gs>
                    <a:gs pos="100000">
                      <a:srgbClr val="034373"/>
                    </a:gs>
                  </a:gsLst>
                  <a:lin scaled="0"/>
                </a:gradFill>
              </a:rPr>
              <a:t> Software Requirements</a:t>
            </a:r>
            <a:endParaRPr lang="en-US" sz="3200">
              <a:gradFill>
                <a:gsLst>
                  <a:gs pos="0">
                    <a:srgbClr val="007BD3"/>
                  </a:gs>
                  <a:gs pos="100000">
                    <a:srgbClr val="034373"/>
                  </a:gs>
                </a:gsLst>
                <a:lin scaled="0"/>
              </a:gradFill>
            </a:endParaRPr>
          </a:p>
        </p:txBody>
      </p:sp>
      <p:sp>
        <p:nvSpPr>
          <p:cNvPr id="4" name="Text Box 3"/>
          <p:cNvSpPr txBox="1"/>
          <p:nvPr/>
        </p:nvSpPr>
        <p:spPr>
          <a:xfrm>
            <a:off x="1524000" y="1752600"/>
            <a:ext cx="7200265" cy="3230245"/>
          </a:xfrm>
          <a:prstGeom prst="rect">
            <a:avLst/>
          </a:prstGeom>
          <a:noFill/>
        </p:spPr>
        <p:txBody>
          <a:bodyPr wrap="square" rtlCol="0">
            <a:spAutoFit/>
          </a:bodyPr>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Scripting language : Python Programming</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Scripting Tool : Anaconda Navigator (Jupyter Notebook)</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Operating System : Microsoft Windows 7, 8 or 10</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Dataset:  online_review.csv</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Learning Packages  : Pandas, Matplotlib , Seaborn ,nltk,wordcloudetc.. </a:t>
            </a:r>
            <a:r>
              <a:rPr lang="en-US" sz="2400"/>
              <a:t>	  </a:t>
            </a:r>
            <a:endParaRPr lang="en-US" sz="2400"/>
          </a:p>
        </p:txBody>
      </p:sp>
      <p:sp>
        <p:nvSpPr>
          <p:cNvPr id="8" name="Slide Number Placeholder 7"/>
          <p:cNvSpPr>
            <a:spLocks noGrp="1"/>
          </p:cNvSpPr>
          <p:nvPr>
            <p:ph type="sldNum" sz="quarter" idx="12"/>
          </p:nvPr>
        </p:nvSpPr>
        <p:spPr/>
        <p:txBody>
          <a:bodyPr/>
          <a:p>
            <a:r>
              <a:rPr lang="en-US"/>
              <a:t>10</a:t>
            </a:r>
            <a:endParaRPr lang="en-US"/>
          </a:p>
        </p:txBody>
      </p:sp>
      <p:sp>
        <p:nvSpPr>
          <p:cNvPr id="13" name="Footer Placeholder 12"/>
          <p:cNvSpPr>
            <a:spLocks noGrp="1"/>
          </p:cNvSpPr>
          <p:nvPr>
            <p:ph type="ftr" sz="quarter" idx="11"/>
          </p:nvPr>
        </p:nvSpPr>
        <p:spPr>
          <a:xfrm>
            <a:off x="1026795" y="6305550"/>
            <a:ext cx="7583805" cy="476250"/>
          </a:xfrm>
        </p:spPr>
        <p:txBody>
          <a:bodyPr/>
          <a:p>
            <a:r>
              <a:rPr lang="en-US"/>
              <a:t>Online Shopping Sentiment Analaysis-Flipkart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0600" y="1524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228600"/>
            <a:ext cx="962025" cy="857250"/>
          </a:xfrm>
          <a:prstGeom prst="rect">
            <a:avLst/>
          </a:prstGeom>
          <a:noFill/>
        </p:spPr>
      </p:pic>
      <p:sp>
        <p:nvSpPr>
          <p:cNvPr id="7" name="Text Box 6"/>
          <p:cNvSpPr txBox="1"/>
          <p:nvPr/>
        </p:nvSpPr>
        <p:spPr>
          <a:xfrm>
            <a:off x="2133600" y="762000"/>
            <a:ext cx="5798185" cy="968375"/>
          </a:xfrm>
          <a:prstGeom prst="rect">
            <a:avLst/>
          </a:prstGeom>
          <a:noFill/>
        </p:spPr>
        <p:txBody>
          <a:bodyPr wrap="square" rtlCol="0" anchor="t">
            <a:spAutoFit/>
          </a:bodyPr>
          <a:p>
            <a:r>
              <a:rPr lang="en-US" sz="3900">
                <a:solidFill>
                  <a:srgbClr val="7030A0"/>
                </a:solidFill>
                <a:latin typeface="Times New Roman" panose="02020603050405020304" pitchFamily="18" charset="0"/>
                <a:cs typeface="Times New Roman" panose="02020603050405020304" pitchFamily="18" charset="0"/>
              </a:rPr>
              <a:t>       </a:t>
            </a:r>
            <a:r>
              <a:rPr lang="en-US" sz="3200">
                <a:solidFill>
                  <a:srgbClr val="7030A0"/>
                </a:solidFill>
                <a:latin typeface="Times New Roman" panose="02020603050405020304" pitchFamily="18" charset="0"/>
                <a:cs typeface="Times New Roman" panose="02020603050405020304" pitchFamily="18" charset="0"/>
              </a:rPr>
              <a:t> </a:t>
            </a:r>
            <a:r>
              <a:rPr lang="en-US" sz="32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Hardware Requirements</a:t>
            </a:r>
            <a:endParaRPr lang="en-US" sz="3900">
              <a:solidFill>
                <a:srgbClr val="7030A0"/>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2" name="Text Box 1"/>
          <p:cNvSpPr txBox="1"/>
          <p:nvPr/>
        </p:nvSpPr>
        <p:spPr>
          <a:xfrm>
            <a:off x="1666875" y="2209800"/>
            <a:ext cx="6731000" cy="239966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Processor :  3.0 GHz and Above</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Output Devices :  Monitor (LCD)</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Input Devices  :  Keyboard</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Hard Disk :	1 TB</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RAM  : 8GB or Above</a:t>
            </a:r>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348AA8EC-93FC-4A73-8ED3-9C6F6CB809D0}" type="slidenum">
              <a:rPr lang="en-US" smtClean="0"/>
            </a:fld>
            <a:endParaRPr lang="en-US"/>
          </a:p>
        </p:txBody>
      </p:sp>
      <p:sp>
        <p:nvSpPr>
          <p:cNvPr id="10" name="Footer Placeholder 9"/>
          <p:cNvSpPr>
            <a:spLocks noGrp="1"/>
          </p:cNvSpPr>
          <p:nvPr>
            <p:ph type="ftr" sz="quarter" idx="11"/>
          </p:nvPr>
        </p:nvSpPr>
        <p:spPr>
          <a:xfrm>
            <a:off x="1089660" y="6324600"/>
            <a:ext cx="7520940" cy="476250"/>
          </a:xfrm>
        </p:spPr>
        <p:txBody>
          <a:bodyPr/>
          <a:p>
            <a:r>
              <a:rPr lang="en-US"/>
              <a:t>Online Shopping Sentiment Analaysis-Flipkart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514600" y="838200"/>
            <a:ext cx="5814060" cy="927100"/>
          </a:xfrm>
        </p:spPr>
        <p:txBody>
          <a:bodyPr>
            <a:normAutofit/>
          </a:bodyPr>
          <a:p>
            <a:r>
              <a:rPr lang="en-US"/>
              <a:t>Jupyter Notebook</a:t>
            </a:r>
            <a:endParaRPr 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3785" y="-32385"/>
            <a:ext cx="1215390" cy="124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nvPicPr>
        <p:blipFill>
          <a:blip r:embed="rId3"/>
          <a:srcRect/>
          <a:stretch>
            <a:fillRect/>
          </a:stretch>
        </p:blipFill>
        <p:spPr bwMode="auto">
          <a:xfrm>
            <a:off x="8236585" y="43815"/>
            <a:ext cx="962025" cy="857251"/>
          </a:xfrm>
          <a:prstGeom prst="rect">
            <a:avLst/>
          </a:prstGeom>
          <a:noFill/>
        </p:spPr>
      </p:pic>
      <p:pic>
        <p:nvPicPr>
          <p:cNvPr id="9" name="Content Placeholder 8" descr="1_XEzukXOEUudcXkyrouu3vw"/>
          <p:cNvPicPr>
            <a:picLocks noChangeAspect="1"/>
          </p:cNvPicPr>
          <p:nvPr>
            <p:ph idx="1"/>
          </p:nvPr>
        </p:nvPicPr>
        <p:blipFill>
          <a:blip r:embed="rId4"/>
          <a:srcRect l="-3" t="12369" r="3" b="19757"/>
          <a:stretch>
            <a:fillRect/>
          </a:stretch>
        </p:blipFill>
        <p:spPr>
          <a:xfrm>
            <a:off x="7178040" y="1765300"/>
            <a:ext cx="1900555" cy="1879600"/>
          </a:xfrm>
          <a:prstGeom prst="rect">
            <a:avLst/>
          </a:prstGeom>
        </p:spPr>
      </p:pic>
      <p:sp>
        <p:nvSpPr>
          <p:cNvPr id="11" name="Text Box 10"/>
          <p:cNvSpPr txBox="1"/>
          <p:nvPr/>
        </p:nvSpPr>
        <p:spPr>
          <a:xfrm>
            <a:off x="1143000" y="1765300"/>
            <a:ext cx="6119495" cy="456946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Introduction to Jupyter Notebook:</a:t>
            </a:r>
            <a:endParaRPr lang="en-US"/>
          </a:p>
          <a:p>
            <a:endParaRPr lang="en-US"/>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Versatile web-based coding environment.</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User-friendly interface for interactive computing.</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Supports various languages, including Python.</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Utilizes a cell-based structure for iterative coding.</a:t>
            </a:r>
            <a:endParaRPr lang="en-US">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r>
              <a:rPr lang="en-US" sz="1600" b="1"/>
              <a:t>Project Application - Online Shopping Sentiment Analysis:</a:t>
            </a:r>
            <a:endParaRPr lang="en-US" sz="1600" b="1"/>
          </a:p>
          <a:p>
            <a:pPr indent="0">
              <a:lnSpc>
                <a:spcPct val="150000"/>
              </a:lnSpc>
              <a:buFont typeface="Arial" panose="020B0604020202020204" pitchFamily="34" charset="0"/>
              <a:buNone/>
            </a:pPr>
            <a:endParaRPr lang="en-US"/>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Analyzes customer reviews on Flipkart.</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Uses Python and libraries like Pandas, Matplotlib, Seaborn, NLTK.</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Extracts data through the Flipkart product API.</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Classifies sentiments through clustering and classification algorithms</a:t>
            </a:r>
            <a:r>
              <a:rPr lang="en-US" sz="1600"/>
              <a:t>.</a:t>
            </a:r>
            <a:endParaRPr lang="en-US" sz="1600"/>
          </a:p>
        </p:txBody>
      </p:sp>
      <p:sp>
        <p:nvSpPr>
          <p:cNvPr id="2" name="Slide Number Placeholder 1"/>
          <p:cNvSpPr>
            <a:spLocks noGrp="1"/>
          </p:cNvSpPr>
          <p:nvPr>
            <p:ph type="sldNum" sz="quarter" idx="12"/>
          </p:nvPr>
        </p:nvSpPr>
        <p:spPr/>
        <p:txBody>
          <a:bodyPr/>
          <a:p>
            <a:fld id="{348AA8EC-93FC-4A73-8ED3-9C6F6CB809D0}" type="slidenum">
              <a:rPr lang="en-US" smtClean="0"/>
            </a:fld>
            <a:endParaRPr lang="en-US"/>
          </a:p>
        </p:txBody>
      </p:sp>
      <p:sp>
        <p:nvSpPr>
          <p:cNvPr id="3" name="Footer Placeholder 2"/>
          <p:cNvSpPr>
            <a:spLocks noGrp="1"/>
          </p:cNvSpPr>
          <p:nvPr>
            <p:ph type="ftr" sz="quarter" idx="11"/>
          </p:nvPr>
        </p:nvSpPr>
        <p:spPr>
          <a:xfrm>
            <a:off x="1143000" y="6305550"/>
            <a:ext cx="7467600" cy="476250"/>
          </a:xfrm>
        </p:spPr>
        <p:txBody>
          <a:bodyPr/>
          <a:p>
            <a:r>
              <a:rPr lang="en-US"/>
              <a:t>Online Shopping Sentiment Analysis -Flipkart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71600" y="762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228600"/>
            <a:ext cx="962025" cy="857250"/>
          </a:xfrm>
          <a:prstGeom prst="rect">
            <a:avLst/>
          </a:prstGeom>
          <a:noFill/>
        </p:spPr>
      </p:pic>
      <p:sp>
        <p:nvSpPr>
          <p:cNvPr id="5" name="Text Box 4"/>
          <p:cNvSpPr txBox="1"/>
          <p:nvPr/>
        </p:nvSpPr>
        <p:spPr>
          <a:xfrm>
            <a:off x="1752600" y="1143000"/>
            <a:ext cx="6920230" cy="4970780"/>
          </a:xfrm>
          <a:prstGeom prst="rect">
            <a:avLst/>
          </a:prstGeom>
          <a:noFill/>
        </p:spPr>
        <p:txBody>
          <a:bodyPr wrap="square" rtlCol="0" anchor="t">
            <a:spAutoFit/>
          </a:bodyPr>
          <a:p>
            <a:endParaRPr lang="en-US" sz="4000">
              <a:solidFill>
                <a:srgbClr val="7030A0"/>
              </a:solidFill>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Most of the reviews are in favor of Neutral.</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Negative review score has a small proportion, and Positive reviews are midway.</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Ultimately benefit present and future customers and e-commerce companies.</a:t>
            </a: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Sentiment analysis is important because, based on bad reviews, the e-commerce company make</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Those products better or replaces those products with better and newer ones, which ultimately</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348AA8EC-93FC-4A73-8ED3-9C6F6CB809D0}" type="slidenum">
              <a:rPr lang="en-US" smtClean="0"/>
            </a:fld>
            <a:endParaRPr lang="en-US"/>
          </a:p>
        </p:txBody>
      </p:sp>
      <p:sp>
        <p:nvSpPr>
          <p:cNvPr id="3" name="Footer Placeholder 2"/>
          <p:cNvSpPr>
            <a:spLocks noGrp="1"/>
          </p:cNvSpPr>
          <p:nvPr>
            <p:ph type="ftr" sz="quarter" idx="11"/>
          </p:nvPr>
        </p:nvSpPr>
        <p:spPr>
          <a:xfrm>
            <a:off x="1078230" y="6305550"/>
            <a:ext cx="7532370" cy="476250"/>
          </a:xfrm>
        </p:spPr>
        <p:txBody>
          <a:bodyPr/>
          <a:p>
            <a:r>
              <a:rPr lang="en-US"/>
              <a:t>Online Shopping Sentiment Analysis -Flipkart</a:t>
            </a:r>
            <a:endParaRPr lang="en-US"/>
          </a:p>
        </p:txBody>
      </p:sp>
      <p:sp>
        <p:nvSpPr>
          <p:cNvPr id="4" name="Text Box 3"/>
          <p:cNvSpPr txBox="1"/>
          <p:nvPr/>
        </p:nvSpPr>
        <p:spPr>
          <a:xfrm>
            <a:off x="3429000" y="533400"/>
            <a:ext cx="4414520" cy="768350"/>
          </a:xfrm>
          <a:prstGeom prst="rect">
            <a:avLst/>
          </a:prstGeom>
          <a:noFill/>
        </p:spPr>
        <p:txBody>
          <a:bodyPr wrap="square" rtlCol="0">
            <a:spAutoFit/>
          </a:bodyPr>
          <a:p>
            <a:r>
              <a:rPr lang="en-US" sz="4400">
                <a:solidFill>
                  <a:srgbClr val="7030A0"/>
                </a:solidFill>
                <a:latin typeface="Times New Roman" panose="02020603050405020304" pitchFamily="18" charset="0"/>
                <a:cs typeface="Times New Roman" panose="02020603050405020304" pitchFamily="18" charset="0"/>
                <a:sym typeface="+mn-ea"/>
              </a:rPr>
              <a:t>Conclusion</a:t>
            </a:r>
            <a:endParaRPr lang="en-US" sz="4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0" y="3048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457200"/>
            <a:ext cx="962025" cy="857250"/>
          </a:xfrm>
          <a:prstGeom prst="rect">
            <a:avLst/>
          </a:prstGeom>
          <a:noFill/>
        </p:spPr>
      </p:pic>
      <p:sp>
        <p:nvSpPr>
          <p:cNvPr id="100" name="Text Box 99"/>
          <p:cNvSpPr txBox="1"/>
          <p:nvPr/>
        </p:nvSpPr>
        <p:spPr>
          <a:xfrm>
            <a:off x="1840230" y="1676400"/>
            <a:ext cx="7155815" cy="2861310"/>
          </a:xfrm>
          <a:prstGeom prst="rect">
            <a:avLst/>
          </a:prstGeom>
          <a:noFill/>
          <a:ln w="9525">
            <a:noFill/>
          </a:ln>
        </p:spPr>
        <p:txBody>
          <a:bodyPr wrap="square">
            <a:spAutoFit/>
          </a:bodyPr>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Learning Python by Mark Lutz : O’Reilly  Publication 4th Edition </a:t>
            </a:r>
            <a:r>
              <a:rPr lang="en-US" sz="2000" b="0">
                <a:solidFill>
                  <a:srgbClr val="000000"/>
                </a:solidFill>
                <a:latin typeface="Times New Roman" panose="02020603050405020304" pitchFamily="18" charset="0"/>
                <a:hlinkClick r:id="rId4" action="ppaction://hlinkfile">
                  <a:extLst>
                    <a:ext uri="{DAF060AB-1E55-43B9-8AAB-6FB025537F2F}">
                      <wpsdc:hlinkClr xmlns:wpsdc="http://www.wps.cn/officeDocument/2017/drawingmlCustomData" val="00A3D6"/>
                      <wpsdc:folHlinkClr xmlns:wpsdc="http://www.wps.cn/officeDocument/2017/drawingmlCustomData" val="694F07"/>
                      <wpsdc:hlinkUnderline xmlns:wpsdc="http://www.wps.cn/officeDocument/2017/drawingmlCustomData" val="1"/>
                    </a:ext>
                  </a:extLst>
                </a:hlinkClick>
              </a:rPr>
              <a:t>https://cfm.ehu.es/ricardo/docs/python/Learning_Python.pdf</a:t>
            </a:r>
            <a:endParaRPr lang="en-US" sz="2000" b="0">
              <a:solidFill>
                <a:srgbClr val="000000"/>
              </a:solidFill>
              <a:latin typeface="Times New Roman" panose="02020603050405020304" pitchFamily="18" charset="0"/>
              <a:hlinkClick r:id="rId4" action="ppaction://hlinkfile">
                <a:extLst>
                  <a:ext uri="{DAF060AB-1E55-43B9-8AAB-6FB025537F2F}">
                    <wpsdc:hlinkClr xmlns:wpsdc="http://www.wps.cn/officeDocument/2017/drawingmlCustomData" val="00A3D6"/>
                    <wpsdc:folHlinkClr xmlns:wpsdc="http://www.wps.cn/officeDocument/2017/drawingmlCustomData" val="694F07"/>
                    <wpsdc:hlinkUnderline xmlns:wpsdc="http://www.wps.cn/officeDocument/2017/drawingmlCustomData" val="1"/>
                  </a:ext>
                </a:extLst>
              </a:hlinkClick>
            </a:endParaRPr>
          </a:p>
          <a:p>
            <a:pPr indent="0" algn="l">
              <a:buFont typeface="Arial" panose="020B0604020202020204" pitchFamily="34" charset="0"/>
              <a:buNone/>
            </a:pPr>
            <a:endParaRPr lang="en-US" sz="2000" b="0">
              <a:solidFill>
                <a:srgbClr val="000000"/>
              </a:solidFill>
              <a:latin typeface="Times New Roman" panose="02020603050405020304" pitchFamily="18" charset="0"/>
            </a:endParaRPr>
          </a:p>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Data Science Theories, Models, Algorithms and Analytics by </a:t>
            </a:r>
            <a:r>
              <a:rPr lang="en-US" sz="2000" b="0">
                <a:solidFill>
                  <a:srgbClr val="000000"/>
                </a:solidFill>
                <a:latin typeface="Times New Roman" panose="02020603050405020304" pitchFamily="18" charset="0"/>
                <a:hlinkClick r:id="rId5" action="ppaction://hlinkfile"/>
              </a:rPr>
              <a:t>S. R. Das -https://srdas.github.io/Papers/DSA_Book.pdf</a:t>
            </a:r>
            <a:endParaRPr lang="en-US" sz="2000" b="0">
              <a:solidFill>
                <a:srgbClr val="000000"/>
              </a:solidFill>
              <a:latin typeface="Times New Roman" panose="02020603050405020304" pitchFamily="18" charset="0"/>
              <a:hlinkClick r:id="rId5" action="ppaction://hlinkfile"/>
            </a:endParaRPr>
          </a:p>
          <a:p>
            <a:pPr marL="342900" indent="-342900" algn="l">
              <a:buFont typeface="Arial" panose="020B0604020202020204" pitchFamily="34" charset="0"/>
              <a:buChar char="•"/>
            </a:pPr>
            <a:endParaRPr lang="en-US" sz="2000" b="0">
              <a:solidFill>
                <a:srgbClr val="000000"/>
              </a:solidFill>
              <a:latin typeface="Times New Roman" panose="02020603050405020304" pitchFamily="18" charset="0"/>
              <a:hlinkClick r:id="rId5" action="ppaction://hlinkfile"/>
            </a:endParaRPr>
          </a:p>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Python Primer by Dirk P. Kroese - </a:t>
            </a:r>
            <a:r>
              <a:rPr lang="en-US" sz="2000" b="0">
                <a:solidFill>
                  <a:srgbClr val="000000"/>
                </a:solidFill>
                <a:latin typeface="Times New Roman" panose="02020603050405020304" pitchFamily="18" charset="0"/>
                <a:hlinkClick r:id="rId6" action="ppaction://hlinkfile"/>
              </a:rPr>
              <a:t>https://people.smp.uq.edu.au/DirkKroese/DSML/DSML.pdf</a:t>
            </a:r>
            <a:endParaRPr lang="en-US" sz="2000" b="0">
              <a:solidFill>
                <a:srgbClr val="000000"/>
              </a:solidFill>
              <a:latin typeface="Times New Roman" panose="02020603050405020304" pitchFamily="18" charset="0"/>
            </a:endParaRPr>
          </a:p>
        </p:txBody>
      </p:sp>
      <p:sp>
        <p:nvSpPr>
          <p:cNvPr id="2" name="Text Box 1"/>
          <p:cNvSpPr txBox="1"/>
          <p:nvPr/>
        </p:nvSpPr>
        <p:spPr>
          <a:xfrm>
            <a:off x="3810000" y="762000"/>
            <a:ext cx="3829050" cy="1322070"/>
          </a:xfrm>
          <a:prstGeom prst="rect">
            <a:avLst/>
          </a:prstGeom>
          <a:noFill/>
        </p:spPr>
        <p:txBody>
          <a:bodyPr wrap="square" rtlCol="0">
            <a:spAutoFit/>
          </a:bodyPr>
          <a:p>
            <a:r>
              <a:rPr lang="en-US" sz="4000" b="1">
                <a:solidFill>
                  <a:srgbClr val="7030A0"/>
                </a:solidFill>
                <a:latin typeface="Times New Roman" panose="02020603050405020304" pitchFamily="18" charset="0"/>
                <a:sym typeface="+mn-ea"/>
              </a:rPr>
              <a:t>Reference </a:t>
            </a:r>
            <a:endParaRPr lang="en-US" sz="4000" b="0">
              <a:solidFill>
                <a:srgbClr val="7030A0"/>
              </a:solidFill>
              <a:latin typeface="Times New Roman" panose="02020603050405020304" pitchFamily="18" charset="0"/>
            </a:endParaRPr>
          </a:p>
          <a:p>
            <a:endParaRPr 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752473" y="2285683"/>
            <a:ext cx="7498080" cy="1143000"/>
          </a:xfrm>
        </p:spPr>
        <p:txBody>
          <a:bodyPr/>
          <a:p>
            <a:r>
              <a:rPr lang="en-US"/>
              <a:t>          </a:t>
            </a:r>
            <a:r>
              <a:rPr lang="en-US" sz="4800"/>
              <a:t>THANK  YOU </a:t>
            </a:r>
            <a:endParaRPr lang="en-US" sz="4800"/>
          </a:p>
        </p:txBody>
      </p:sp>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7800" y="1524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457200"/>
            <a:ext cx="962025" cy="8572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Contents</a:t>
            </a:r>
            <a:endParaRPr lang="en-US" dirty="0"/>
          </a:p>
        </p:txBody>
      </p:sp>
      <p:sp>
        <p:nvSpPr>
          <p:cNvPr id="3" name="Content Placeholder 2"/>
          <p:cNvSpPr>
            <a:spLocks noGrp="1"/>
          </p:cNvSpPr>
          <p:nvPr>
            <p:ph idx="1"/>
          </p:nvPr>
        </p:nvSpPr>
        <p:spPr/>
        <p:txBody>
          <a:bodyPr/>
          <a:lstStyle/>
          <a:p>
            <a:r>
              <a:rPr lang="en-US" sz="2400" dirty="0"/>
              <a:t>Abstract</a:t>
            </a:r>
            <a:endParaRPr lang="en-US" sz="2400" dirty="0"/>
          </a:p>
          <a:p>
            <a:r>
              <a:rPr lang="en-US" sz="2400" dirty="0"/>
              <a:t>Introduction</a:t>
            </a:r>
            <a:endParaRPr lang="en-US" sz="2400" dirty="0"/>
          </a:p>
          <a:p>
            <a:r>
              <a:rPr lang="en-US" sz="2400" dirty="0"/>
              <a:t>About the company</a:t>
            </a:r>
            <a:endParaRPr lang="en-US" sz="2400" dirty="0"/>
          </a:p>
          <a:p>
            <a:r>
              <a:rPr lang="en-US" sz="2400" dirty="0"/>
              <a:t>Block Diagram</a:t>
            </a:r>
            <a:endParaRPr lang="en-US" sz="2400" dirty="0"/>
          </a:p>
          <a:p>
            <a:r>
              <a:rPr lang="en-US" sz="2400" dirty="0"/>
              <a:t>Block Diagram Explanation</a:t>
            </a:r>
            <a:endParaRPr lang="en-US" sz="2400" dirty="0"/>
          </a:p>
          <a:p>
            <a:r>
              <a:rPr lang="en-US" sz="2400" dirty="0"/>
              <a:t>Hardware, Software Requirements</a:t>
            </a:r>
            <a:endParaRPr lang="en-US" sz="2400" dirty="0"/>
          </a:p>
          <a:p>
            <a:r>
              <a:rPr lang="en-US" sz="2400" dirty="0"/>
              <a:t>Applications</a:t>
            </a:r>
            <a:endParaRPr lang="en-US" sz="2400" dirty="0"/>
          </a:p>
          <a:p>
            <a:r>
              <a:rPr lang="en-US" sz="2400" dirty="0"/>
              <a:t>Conclusion</a:t>
            </a:r>
            <a:endParaRPr lang="en-US" sz="2400" dirty="0"/>
          </a:p>
          <a:p>
            <a:r>
              <a:rPr lang="en-US" sz="2400" dirty="0"/>
              <a:t>References</a:t>
            </a:r>
            <a:endParaRPr lang="en-US" sz="24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6449"/>
            <a:ext cx="8077200" cy="1076551"/>
          </a:xfrm>
        </p:spPr>
        <p:txBody>
          <a:bodyPr>
            <a:normAutofit/>
          </a:bodyPr>
          <a:lstStyle/>
          <a:p>
            <a:pPr algn="ctr"/>
            <a:r>
              <a:rPr lang="en-US" dirty="0"/>
              <a:t>Abstract</a:t>
            </a:r>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7" name="Content Placeholder 6"/>
          <p:cNvSpPr/>
          <p:nvPr>
            <p:ph idx="1"/>
          </p:nvPr>
        </p:nvSpPr>
        <p:spPr/>
        <p:txBody>
          <a:bodyPr/>
          <a:p>
            <a:r>
              <a:rPr lang="en-US" sz="1800">
                <a:latin typeface="Times New Roman" panose="02020603050405020304" pitchFamily="18" charset="0"/>
                <a:cs typeface="Times New Roman" panose="02020603050405020304" pitchFamily="18" charset="0"/>
              </a:rPr>
              <a:t>E-commerce is rising rapidly now a days, purchasing items on online has grown to be more and more fashionable outstanding of more options like lower in price, better supply system, therefore buyers plan to do Online shopping.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User's comments are useful information to estimate product quality. This paper has a tendency to analyze the fundamentals of opinion mining. It consist different approaches including Extraction, Clustering and Classification.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Extracting reviews from the website using flipkart product API, using product API we can easily fetch the brand name, reviews, rating and other related things for product, clustering using ROCK and using CART algorithm to classify reviews as positive and negative words from the comments and finally they come to know which product having more percentage of positive reviews.</a:t>
            </a:r>
            <a:endParaRPr lang="en-US" sz="18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r>
              <a:rPr lang="en-US"/>
              <a:t>1</a:t>
            </a:r>
            <a:endParaRPr lang="en-US"/>
          </a:p>
        </p:txBody>
      </p:sp>
      <p:sp>
        <p:nvSpPr>
          <p:cNvPr id="10" name="Footer Placeholder 9"/>
          <p:cNvSpPr>
            <a:spLocks noGrp="1"/>
          </p:cNvSpPr>
          <p:nvPr>
            <p:ph type="ftr" sz="quarter" idx="11"/>
          </p:nvPr>
        </p:nvSpPr>
        <p:spPr>
          <a:xfrm>
            <a:off x="1076960" y="6305550"/>
            <a:ext cx="7533640" cy="476250"/>
          </a:xfrm>
        </p:spPr>
        <p:txBody>
          <a:bodyPr/>
          <a:p>
            <a:r>
              <a:rPr lang="en-US"/>
              <a:t>Online Shopping Sentiment Analaysis-Flipkart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077200" cy="914400"/>
          </a:xfrm>
        </p:spPr>
        <p:txBody>
          <a:bodyPr>
            <a:normAutofit fontScale="90000"/>
          </a:bodyPr>
          <a:lstStyle/>
          <a:p>
            <a:pPr algn="ctr"/>
            <a:r>
              <a:rPr lang="en-US" dirty="0"/>
              <a:t>Introduction</a:t>
            </a:r>
            <a:br>
              <a:rPr lang="en-US" dirty="0"/>
            </a:br>
            <a:endParaRPr lang="en-US" dirty="0"/>
          </a:p>
        </p:txBody>
      </p:sp>
      <p:sp>
        <p:nvSpPr>
          <p:cNvPr id="3" name="Content Placeholder 2"/>
          <p:cNvSpPr>
            <a:spLocks noGrp="1"/>
          </p:cNvSpPr>
          <p:nvPr>
            <p:ph idx="1"/>
          </p:nvPr>
        </p:nvSpPr>
        <p:spPr>
          <a:xfrm>
            <a:off x="762000" y="1066800"/>
            <a:ext cx="8382000" cy="6019800"/>
          </a:xfrm>
        </p:spPr>
        <p:txBody>
          <a:bodyPr>
            <a:normAutofit/>
          </a:bodyPr>
          <a:lstStyle/>
          <a:p>
            <a:pPr algn="just">
              <a:buNone/>
            </a:pPr>
            <a:endParaRPr lang="en-US" sz="20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924800" y="6324600"/>
            <a:ext cx="1298448" cy="476250"/>
          </a:xfrm>
        </p:spPr>
        <p:txBody>
          <a:bodyPr/>
          <a:lstStyle/>
          <a:p>
            <a:r>
              <a:rPr lang="en-US" dirty="0">
                <a:solidFill>
                  <a:prstClr val="black"/>
                </a:solidFill>
              </a:rPr>
              <a:t>2</a:t>
            </a:r>
            <a:endParaRPr lang="en-US" dirty="0">
              <a:solidFill>
                <a:prstClr val="black"/>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7" name="Text Box 6"/>
          <p:cNvSpPr txBox="1"/>
          <p:nvPr/>
        </p:nvSpPr>
        <p:spPr>
          <a:xfrm>
            <a:off x="1524000" y="1143000"/>
            <a:ext cx="6631940" cy="5631180"/>
          </a:xfrm>
          <a:prstGeom prst="rect">
            <a:avLst/>
          </a:prstGeom>
          <a:noFill/>
        </p:spPr>
        <p:txBody>
          <a:bodyPr wrap="square" rtlCol="0" anchor="t">
            <a:spAutoFit/>
          </a:bodyPr>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Online Shopping Sentiment Analysis on Flipkart aims to analyze customer reviews, providing insights into user sentiments and preferences on the e-commerce platform.</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Python is a high-level, general-purpose programming language to build chatbot,calculator,text to speech,speech to text  etc.</a:t>
            </a:r>
            <a:endParaRPr 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project involves applying data science techniques with Python, enabling the analysis and interpretation of data to extract valuable insights that support decision-making processes.</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Jupyter Notebook serves as the primary tool for project development, offering a user-friendly interface for Python coding and analysis.</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Python libraries like Pandas, Matplotlib, Seaborn, NLTK, and WordCloud are employed for analysis and visualization, enhancing the project's capabilities.</a:t>
            </a:r>
            <a:endParaRPr 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12" name="Footer Placeholder 11"/>
          <p:cNvSpPr>
            <a:spLocks noGrp="1"/>
          </p:cNvSpPr>
          <p:nvPr>
            <p:ph type="ftr" sz="quarter" idx="11"/>
          </p:nvPr>
        </p:nvSpPr>
        <p:spPr>
          <a:xfrm>
            <a:off x="1140460" y="6305550"/>
            <a:ext cx="7470140" cy="476250"/>
          </a:xfrm>
        </p:spPr>
        <p:txBody>
          <a:bodyPr/>
          <a:p>
            <a:r>
              <a:rPr lang="en-US"/>
              <a:t>Online Shopping Sentiment Analaysis-Flipkart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077200" cy="914400"/>
          </a:xfrm>
        </p:spPr>
        <p:txBody>
          <a:bodyPr>
            <a:normAutofit/>
          </a:bodyPr>
          <a:lstStyle/>
          <a:p>
            <a:pPr algn="ctr"/>
            <a:r>
              <a:rPr lang="en-US" dirty="0"/>
              <a:t>About the company</a:t>
            </a:r>
            <a:endParaRPr lang="en-US" dirty="0"/>
          </a:p>
        </p:txBody>
      </p:sp>
      <p:sp>
        <p:nvSpPr>
          <p:cNvPr id="3" name="Content Placeholder 2"/>
          <p:cNvSpPr>
            <a:spLocks noGrp="1"/>
          </p:cNvSpPr>
          <p:nvPr>
            <p:ph idx="1"/>
          </p:nvPr>
        </p:nvSpPr>
        <p:spPr>
          <a:xfrm>
            <a:off x="1273175" y="1066800"/>
            <a:ext cx="7870825" cy="5131435"/>
          </a:xfrm>
        </p:spPr>
        <p:txBody>
          <a:bodyPr>
            <a:normAutofit lnSpcReduction="10000"/>
          </a:bodyPr>
          <a:lstStyle/>
          <a:p>
            <a:pPr algn="just">
              <a:buNone/>
            </a:pPr>
            <a:endParaRPr lang="en-US" sz="2400" dirty="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Established in Bangalore by Babjan.S, Global Core Tech is a leading IT education institute, committed to providing high-quality education and job placement services</a:t>
            </a:r>
            <a:endParaRPr lang="en-US" sz="1800" dirty="0">
              <a:latin typeface="Times New Roman" panose="02020603050405020304" pitchFamily="18" charset="0"/>
              <a:cs typeface="Times New Roman" panose="02020603050405020304" pitchFamily="18" charset="0"/>
            </a:endParaRPr>
          </a:p>
          <a:p>
            <a:pPr marL="658495" lvl="2" indent="0" algn="l">
              <a:lnSpc>
                <a:spcPct val="110000"/>
              </a:lnSpc>
              <a:buNone/>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The institute offers diverse courses covering programming, software development, web development, database management, and cybersecurity, preparing individuals for successful IT careers.</a:t>
            </a:r>
            <a:endParaRPr lang="en-US" sz="18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Global Core Tech provides IT &amp; Non-IT Training, Soft Skills Training, Internships, Academic Projects, and Online Courses to equip students with the skills demanded by the industry.</a:t>
            </a:r>
            <a:endParaRPr lang="en-US" sz="18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Hands-on learning experience, Opportunity for growth, Mentorship and guidance, Innovation and creativity, Challenging and rewarding.</a:t>
            </a:r>
            <a:endParaRPr lang="en-US" sz="1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9" name="Slide Number Placeholder 8"/>
          <p:cNvSpPr>
            <a:spLocks noGrp="1"/>
          </p:cNvSpPr>
          <p:nvPr>
            <p:ph type="sldNum" sz="quarter" idx="12"/>
          </p:nvPr>
        </p:nvSpPr>
        <p:spPr/>
        <p:txBody>
          <a:bodyPr/>
          <a:p>
            <a:r>
              <a:rPr lang="en-US"/>
              <a:t>3</a:t>
            </a:r>
            <a:endParaRPr lang="en-US"/>
          </a:p>
        </p:txBody>
      </p:sp>
      <p:sp>
        <p:nvSpPr>
          <p:cNvPr id="10" name="Footer Placeholder 9"/>
          <p:cNvSpPr>
            <a:spLocks noGrp="1"/>
          </p:cNvSpPr>
          <p:nvPr>
            <p:ph type="ftr" sz="quarter" idx="11"/>
          </p:nvPr>
        </p:nvSpPr>
        <p:spPr>
          <a:xfrm>
            <a:off x="1089660" y="6305550"/>
            <a:ext cx="7520940" cy="476250"/>
          </a:xfrm>
        </p:spPr>
        <p:txBody>
          <a:bodyPr/>
          <a:p>
            <a:r>
              <a:rPr lang="en-US"/>
              <a:t>Online Shopping Sentiment Analaysis-Flipkart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87680"/>
          </a:xfrm>
        </p:spPr>
        <p:txBody>
          <a:bodyPr>
            <a:normAutofit fontScale="90000"/>
          </a:bodyPr>
          <a:lstStyle/>
          <a:p>
            <a:pPr algn="ctr"/>
            <a:r>
              <a:rPr lang="en-US" sz="3555" dirty="0"/>
              <a:t>PYTHON PROGRAMMING</a:t>
            </a:r>
            <a:endParaRPr lang="en-US" sz="3555" dirty="0"/>
          </a:p>
        </p:txBody>
      </p:sp>
      <p:sp>
        <p:nvSpPr>
          <p:cNvPr id="3" name="Content Placeholder 2"/>
          <p:cNvSpPr>
            <a:spLocks noGrp="1"/>
          </p:cNvSpPr>
          <p:nvPr>
            <p:ph sz="half" idx="1"/>
          </p:nvPr>
        </p:nvSpPr>
        <p:spPr>
          <a:xfrm>
            <a:off x="1066800" y="914400"/>
            <a:ext cx="4533900" cy="5273040"/>
          </a:xfrm>
        </p:spPr>
        <p:txBody>
          <a:bodyPr/>
          <a:lstStyle/>
          <a:p>
            <a:pPr lvl="0" algn="just">
              <a:buClr>
                <a:srgbClr val="D16349"/>
              </a:buClr>
              <a:buFont typeface="Wingdings" panose="05000000000000000000" pitchFamily="2" charset="2"/>
              <a:buChar char="Ø"/>
            </a:pPr>
            <a:endParaRPr lang="en-US" sz="2000" dirty="0">
              <a:solidFill>
                <a:prstClr val="black"/>
              </a:solidFill>
              <a:latin typeface="Times New Roman" panose="02020603050405020304"/>
              <a:ea typeface="Times New Roman" panose="02020603050405020304"/>
            </a:endParaRPr>
          </a:p>
          <a:p>
            <a:r>
              <a:rPr lang="en-US" sz="1800" dirty="0">
                <a:latin typeface="Times New Roman" panose="02020603050405020304" pitchFamily="18" charset="0"/>
                <a:cs typeface="Times New Roman" panose="02020603050405020304" pitchFamily="18" charset="0"/>
              </a:rPr>
              <a:t>Python is a popular programming language.</a:t>
            </a:r>
            <a:endParaRPr lang="en-US" sz="1800" dirty="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sym typeface="+mn-ea"/>
              </a:rPr>
              <a:t>Python is a high-level, general-purpose programming language.</a:t>
            </a:r>
            <a:endParaRPr lang="en-US" sz="1800">
              <a:latin typeface="Times New Roman" panose="02020603050405020304" pitchFamily="18" charset="0"/>
              <a:cs typeface="Times New Roman" panose="02020603050405020304" pitchFamily="18" charset="0"/>
              <a:sym typeface="+mn-ea"/>
            </a:endParaRPr>
          </a:p>
          <a:p>
            <a:r>
              <a:rPr lang="en-US" sz="1800" dirty="0">
                <a:latin typeface="Times New Roman" panose="02020603050405020304" pitchFamily="18" charset="0"/>
                <a:cs typeface="Times New Roman" panose="02020603050405020304" pitchFamily="18" charset="0"/>
              </a:rPr>
              <a:t>It was created by Guido van Rossum, and released in 1991.</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biggest strength of Python is huge collection of standard library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simple and so easy to learn.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supports functional and structured programming methods as well as OOP.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programming  can enable to interact the hardware like ardunio by specifies the software .</a:t>
            </a: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4" descr="PYTHON"/>
          <p:cNvPicPr>
            <a:picLocks noChangeAspect="1"/>
          </p:cNvPicPr>
          <p:nvPr>
            <p:ph sz="half" idx="2"/>
          </p:nvPr>
        </p:nvPicPr>
        <p:blipFill>
          <a:blip r:embed="rId2"/>
          <a:stretch>
            <a:fillRect/>
          </a:stretch>
        </p:blipFill>
        <p:spPr>
          <a:xfrm>
            <a:off x="5488305" y="1295400"/>
            <a:ext cx="3148965" cy="2893060"/>
          </a:xfrm>
          <a:prstGeom prst="rect">
            <a:avLst/>
          </a:prstGeom>
        </p:spPr>
      </p:pic>
      <p:pic>
        <p:nvPicPr>
          <p:cNvPr id="8194" name="Picture 2" descr="Image result for knsit logo">
            <a:hlinkClick r:id="rId3"/>
          </p:cNvPr>
          <p:cNvPicPr>
            <a:picLocks noChangeAspect="1" noChangeArrowheads="1"/>
          </p:cNvPicPr>
          <p:nvPr/>
        </p:nvPicPr>
        <p:blipFill>
          <a:blip r:embed="rId4"/>
          <a:srcRect/>
          <a:stretch>
            <a:fillRect/>
          </a:stretch>
        </p:blipFill>
        <p:spPr bwMode="auto">
          <a:xfrm>
            <a:off x="7848600" y="152400"/>
            <a:ext cx="962025" cy="857251"/>
          </a:xfrm>
          <a:prstGeom prst="rect">
            <a:avLst/>
          </a:prstGeom>
          <a:noFill/>
        </p:spPr>
      </p:pic>
      <p:sp>
        <p:nvSpPr>
          <p:cNvPr id="7" name="Slide Number Placeholder 6"/>
          <p:cNvSpPr>
            <a:spLocks noGrp="1"/>
          </p:cNvSpPr>
          <p:nvPr>
            <p:ph type="sldNum" sz="quarter" idx="12"/>
          </p:nvPr>
        </p:nvSpPr>
        <p:spPr/>
        <p:txBody>
          <a:bodyPr/>
          <a:p>
            <a:r>
              <a:rPr lang="en-US"/>
              <a:t>4</a:t>
            </a:r>
            <a:endParaRPr lang="en-US"/>
          </a:p>
        </p:txBody>
      </p:sp>
      <p:sp>
        <p:nvSpPr>
          <p:cNvPr id="9" name="Footer Placeholder 8"/>
          <p:cNvSpPr>
            <a:spLocks noGrp="1"/>
          </p:cNvSpPr>
          <p:nvPr>
            <p:ph type="ftr" sz="quarter" idx="11"/>
          </p:nvPr>
        </p:nvSpPr>
        <p:spPr>
          <a:xfrm>
            <a:off x="1026795" y="6305550"/>
            <a:ext cx="7583805" cy="476250"/>
          </a:xfrm>
        </p:spPr>
        <p:txBody>
          <a:bodyPr/>
          <a:p>
            <a:r>
              <a:rPr lang="en-US"/>
              <a:t>Online Shopping Sentiment Analaysis-Flipkart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6449"/>
            <a:ext cx="8077200" cy="847951"/>
          </a:xfrm>
        </p:spPr>
        <p:txBody>
          <a:bodyPr>
            <a:normAutofit/>
          </a:bodyPr>
          <a:lstStyle/>
          <a:p>
            <a:pPr algn="ctr"/>
            <a:r>
              <a:rPr lang="en-US" sz="4000" dirty="0"/>
              <a:t>Data science with Python</a:t>
            </a:r>
            <a:endParaRPr lang="en-US" sz="4000" dirty="0"/>
          </a:p>
        </p:txBody>
      </p:sp>
      <p:sp>
        <p:nvSpPr>
          <p:cNvPr id="3" name="Content Placeholder 2"/>
          <p:cNvSpPr>
            <a:spLocks noGrp="1"/>
          </p:cNvSpPr>
          <p:nvPr>
            <p:ph idx="1"/>
          </p:nvPr>
        </p:nvSpPr>
        <p:spPr>
          <a:xfrm>
            <a:off x="1066165" y="914400"/>
            <a:ext cx="8004810" cy="6248400"/>
          </a:xfrm>
        </p:spPr>
        <p:txBody>
          <a:bodyPr>
            <a:normAutofit/>
          </a:bodyPr>
          <a:lstStyle/>
          <a:p>
            <a:pPr marL="82550" indent="0" algn="ctr">
              <a:buNone/>
            </a:pP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Science with Python involves collecting and processing data from various sources.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science is the field of extracting insights and knowledge from data to make informed decisions.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a versatile and beginner-friendly programming language widely used in data science due to its simplicity and a rich ecosystem of libraries.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Pandas is a key library for handling and organizing data in tables, making tasks like cleaning, transforming, and analyzing data straightforward.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Matplotlib helps visualize data through various plots and charts, enabling a better understanding of patterns and trend</a:t>
            </a:r>
            <a:r>
              <a:rPr lang="en-US" sz="1800" b="1" dirty="0">
                <a:latin typeface="Times New Roman" panose="02020603050405020304" pitchFamily="18" charset="0"/>
                <a:cs typeface="Times New Roman" panose="02020603050405020304" pitchFamily="18" charset="0"/>
              </a:rPr>
              <a: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Seaborn builds on Matplotlib, offering a simplified interface for creating aesthetically pleasing statistical graphics.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NLTK is a toolkit for working with human language data, facilitating tasks like text cleaning, tokenization, and sentiment analysis.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WordCloud is a tool for creating visually appealing representations of word frequency in text data.</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4837"/>
            <a:ext cx="1268413" cy="89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Image result for knsit logo">
            <a:hlinkClick r:id="rId2"/>
          </p:cNvPr>
          <p:cNvPicPr>
            <a:picLocks noChangeAspect="1" noChangeArrowheads="1"/>
          </p:cNvPicPr>
          <p:nvPr/>
        </p:nvPicPr>
        <p:blipFill>
          <a:blip r:embed="rId3"/>
          <a:srcRect/>
          <a:stretch>
            <a:fillRect/>
          </a:stretch>
        </p:blipFill>
        <p:spPr bwMode="auto">
          <a:xfrm>
            <a:off x="8001000" y="152400"/>
            <a:ext cx="962025" cy="857251"/>
          </a:xfrm>
          <a:prstGeom prst="rect">
            <a:avLst/>
          </a:prstGeom>
          <a:noFill/>
        </p:spPr>
      </p:pic>
      <p:sp>
        <p:nvSpPr>
          <p:cNvPr id="7" name="Slide Number Placeholder 6"/>
          <p:cNvSpPr>
            <a:spLocks noGrp="1"/>
          </p:cNvSpPr>
          <p:nvPr>
            <p:ph type="sldNum" sz="quarter" idx="12"/>
          </p:nvPr>
        </p:nvSpPr>
        <p:spPr/>
        <p:txBody>
          <a:bodyPr/>
          <a:p>
            <a:r>
              <a:rPr lang="en-US"/>
              <a:t>5</a:t>
            </a:r>
            <a:endParaRPr lang="en-US"/>
          </a:p>
        </p:txBody>
      </p:sp>
      <p:sp>
        <p:nvSpPr>
          <p:cNvPr id="8" name="Footer Placeholder 7"/>
          <p:cNvSpPr>
            <a:spLocks noGrp="1"/>
          </p:cNvSpPr>
          <p:nvPr>
            <p:ph type="ftr" sz="quarter" idx="11"/>
          </p:nvPr>
        </p:nvSpPr>
        <p:spPr>
          <a:xfrm>
            <a:off x="1128395" y="6305550"/>
            <a:ext cx="7482205" cy="476250"/>
          </a:xfrm>
        </p:spPr>
        <p:txBody>
          <a:bodyPr/>
          <a:p>
            <a:r>
              <a:rPr lang="en-US"/>
              <a:t>Online Shopping Sentiment Analaysis-Flipkart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Online Shopping Sentiment Analaysis</a:t>
            </a:r>
            <a:br>
              <a:rPr lang="en-US" sz="2800" dirty="0"/>
            </a:br>
            <a:endParaRPr lang="en-US" sz="2800" dirty="0"/>
          </a:p>
        </p:txBody>
      </p:sp>
      <p:sp>
        <p:nvSpPr>
          <p:cNvPr id="3" name="Content Placeholder 2"/>
          <p:cNvSpPr>
            <a:spLocks noGrp="1"/>
          </p:cNvSpPr>
          <p:nvPr>
            <p:ph sz="half" idx="1"/>
          </p:nvPr>
        </p:nvSpPr>
        <p:spPr>
          <a:xfrm>
            <a:off x="1380490" y="1371600"/>
            <a:ext cx="7291705" cy="521970"/>
          </a:xfrm>
        </p:spPr>
        <p:txBody>
          <a:bodyPr>
            <a:normAutofit fontScale="25000"/>
          </a:bodyPr>
          <a:lstStyle/>
          <a:p>
            <a:pPr lvl="0" algn="just">
              <a:buClr>
                <a:srgbClr val="D16349"/>
              </a:buClr>
              <a:buNone/>
            </a:pPr>
            <a:r>
              <a:rPr lang="en-US" sz="2000" dirty="0">
                <a:solidFill>
                  <a:prstClr val="black"/>
                </a:solidFill>
                <a:latin typeface="Times New Roman" panose="02020603050405020304"/>
                <a:ea typeface="Times New Roman" panose="02020603050405020304"/>
              </a:rPr>
              <a:t> 	</a:t>
            </a:r>
            <a:r>
              <a:rPr lang="en-US" sz="7200" dirty="0">
                <a:solidFill>
                  <a:prstClr val="black"/>
                </a:solidFill>
                <a:latin typeface="Times New Roman" panose="02020603050405020304" pitchFamily="18" charset="0"/>
                <a:ea typeface="Times New Roman" panose="02020603050405020304"/>
                <a:cs typeface="Times New Roman" panose="02020603050405020304" pitchFamily="18" charset="0"/>
              </a:rPr>
              <a:t>Sentiment analysis of online shopping experiences on Flipkart, evaluating customer emotions and opinions.</a:t>
            </a:r>
            <a:endParaRPr lang="en-US" sz="7200" dirty="0">
              <a:solidFill>
                <a:prstClr val="black"/>
              </a:solidFill>
              <a:latin typeface="Times New Roman" panose="02020603050405020304" pitchFamily="18" charset="0"/>
              <a:ea typeface="Times New Roman" panose="02020603050405020304"/>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Image result for knsit logo">
            <a:hlinkClick r:id="rId2"/>
          </p:cNvPr>
          <p:cNvPicPr>
            <a:picLocks noChangeAspect="1" noChangeArrowheads="1"/>
          </p:cNvPicPr>
          <p:nvPr/>
        </p:nvPicPr>
        <p:blipFill>
          <a:blip r:embed="rId3"/>
          <a:srcRect/>
          <a:stretch>
            <a:fillRect/>
          </a:stretch>
        </p:blipFill>
        <p:spPr bwMode="auto">
          <a:xfrm>
            <a:off x="8001000" y="228600"/>
            <a:ext cx="962025" cy="857251"/>
          </a:xfrm>
          <a:prstGeom prst="rect">
            <a:avLst/>
          </a:prstGeom>
          <a:noFill/>
        </p:spPr>
      </p:pic>
      <p:pic>
        <p:nvPicPr>
          <p:cNvPr id="6" name="Content Placeholder 5"/>
          <p:cNvPicPr>
            <a:picLocks noChangeAspect="1"/>
          </p:cNvPicPr>
          <p:nvPr>
            <p:ph sz="half" idx="2"/>
          </p:nvPr>
        </p:nvPicPr>
        <p:blipFill>
          <a:blip r:embed="rId4"/>
          <a:stretch>
            <a:fillRect/>
          </a:stretch>
        </p:blipFill>
        <p:spPr>
          <a:xfrm>
            <a:off x="1304290" y="2279015"/>
            <a:ext cx="7444105" cy="4073525"/>
          </a:xfrm>
          <a:prstGeom prst="rect">
            <a:avLst/>
          </a:prstGeom>
        </p:spPr>
      </p:pic>
      <p:sp>
        <p:nvSpPr>
          <p:cNvPr id="7" name="Slide Number Placeholder 6"/>
          <p:cNvSpPr>
            <a:spLocks noGrp="1"/>
          </p:cNvSpPr>
          <p:nvPr>
            <p:ph type="sldNum" sz="quarter" idx="12"/>
          </p:nvPr>
        </p:nvSpPr>
        <p:spPr/>
        <p:txBody>
          <a:bodyPr/>
          <a:p>
            <a:r>
              <a:rPr lang="en-US"/>
              <a:t>6</a:t>
            </a:r>
            <a:endParaRPr lang="en-US"/>
          </a:p>
        </p:txBody>
      </p:sp>
      <p:sp>
        <p:nvSpPr>
          <p:cNvPr id="9" name="Footer Placeholder 8"/>
          <p:cNvSpPr>
            <a:spLocks noGrp="1"/>
          </p:cNvSpPr>
          <p:nvPr>
            <p:ph type="ftr" sz="quarter" idx="11"/>
          </p:nvPr>
        </p:nvSpPr>
        <p:spPr>
          <a:xfrm>
            <a:off x="1089660" y="6305550"/>
            <a:ext cx="7520940" cy="476250"/>
          </a:xfrm>
        </p:spPr>
        <p:txBody>
          <a:bodyPr/>
          <a:p>
            <a:r>
              <a:rPr lang="en-US"/>
              <a:t>Online Shopping Sentiment Analaysis-Flipkart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473" y="533400"/>
            <a:ext cx="7498080" cy="1143000"/>
          </a:xfrm>
        </p:spPr>
        <p:txBody>
          <a:bodyPr>
            <a:normAutofit fontScale="90000"/>
          </a:bodyPr>
          <a:lstStyle/>
          <a:p>
            <a:pPr algn="ctr"/>
            <a:r>
              <a:rPr lang="en-US" sz="2665" dirty="0"/>
              <a:t>Online Shopping Sentiment Analaysis-Flipkart</a:t>
            </a:r>
            <a:br>
              <a:rPr lang="en-US" sz="2665" dirty="0"/>
            </a:br>
            <a:br>
              <a:rPr lang="en-US" sz="2400" dirty="0"/>
            </a:br>
            <a:r>
              <a:rPr lang="en-US" sz="2220" dirty="0">
                <a:solidFill>
                  <a:schemeClr val="tx1"/>
                </a:solidFill>
              </a:rPr>
              <a:t>Rating visualization code:</a:t>
            </a:r>
            <a:endParaRPr lang="en-US" sz="2220" dirty="0">
              <a:solidFill>
                <a:schemeClr val="tx1"/>
              </a:solidFill>
            </a:endParaRPr>
          </a:p>
        </p:txBody>
      </p:sp>
      <p:sp>
        <p:nvSpPr>
          <p:cNvPr id="3" name="Content Placeholder 2"/>
          <p:cNvSpPr>
            <a:spLocks noGrp="1"/>
          </p:cNvSpPr>
          <p:nvPr>
            <p:ph sz="half" idx="1"/>
          </p:nvPr>
        </p:nvSpPr>
        <p:spPr/>
        <p:txBody>
          <a:bodyPr>
            <a:normAutofit/>
          </a:bodyPr>
          <a:lstStyle/>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r>
              <a:rPr lang="en-US" dirty="0">
                <a:latin typeface="+mj-lt"/>
                <a:cs typeface="Times New Roman" panose="02020603050405020304" pitchFamily="18" charset="0"/>
              </a:rPr>
              <a:t>  </a:t>
            </a:r>
            <a:endParaRPr lang="en-US" sz="2400" dirty="0">
              <a:latin typeface="+mj-lt"/>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pic>
        <p:nvPicPr>
          <p:cNvPr id="8" name="Content Placeholder 7"/>
          <p:cNvPicPr>
            <a:picLocks noChangeAspect="1"/>
          </p:cNvPicPr>
          <p:nvPr>
            <p:ph sz="half" idx="2"/>
          </p:nvPr>
        </p:nvPicPr>
        <p:blipFill>
          <a:blip r:embed="rId4"/>
          <a:stretch>
            <a:fillRect/>
          </a:stretch>
        </p:blipFill>
        <p:spPr>
          <a:xfrm>
            <a:off x="1038860" y="1752600"/>
            <a:ext cx="7932420" cy="1209675"/>
          </a:xfrm>
          <a:prstGeom prst="rect">
            <a:avLst/>
          </a:prstGeom>
        </p:spPr>
      </p:pic>
      <p:pic>
        <p:nvPicPr>
          <p:cNvPr id="10" name="Picture 9"/>
          <p:cNvPicPr>
            <a:picLocks noChangeAspect="1"/>
          </p:cNvPicPr>
          <p:nvPr/>
        </p:nvPicPr>
        <p:blipFill>
          <a:blip r:embed="rId5"/>
          <a:stretch>
            <a:fillRect/>
          </a:stretch>
        </p:blipFill>
        <p:spPr>
          <a:xfrm>
            <a:off x="1080770" y="2971800"/>
            <a:ext cx="7873365" cy="1852930"/>
          </a:xfrm>
          <a:prstGeom prst="rect">
            <a:avLst/>
          </a:prstGeom>
        </p:spPr>
      </p:pic>
      <p:pic>
        <p:nvPicPr>
          <p:cNvPr id="11" name="Picture 10" descr="flipkar2"/>
          <p:cNvPicPr>
            <a:picLocks noChangeAspect="1"/>
          </p:cNvPicPr>
          <p:nvPr/>
        </p:nvPicPr>
        <p:blipFill>
          <a:blip r:embed="rId6"/>
          <a:stretch>
            <a:fillRect/>
          </a:stretch>
        </p:blipFill>
        <p:spPr>
          <a:xfrm>
            <a:off x="4191000" y="4648200"/>
            <a:ext cx="4008755" cy="2134870"/>
          </a:xfrm>
          <a:prstGeom prst="rect">
            <a:avLst/>
          </a:prstGeom>
        </p:spPr>
      </p:pic>
      <p:sp>
        <p:nvSpPr>
          <p:cNvPr id="7" name="Slide Number Placeholder 6"/>
          <p:cNvSpPr>
            <a:spLocks noGrp="1"/>
          </p:cNvSpPr>
          <p:nvPr>
            <p:ph type="sldNum" sz="quarter" idx="12"/>
          </p:nvPr>
        </p:nvSpPr>
        <p:spPr/>
        <p:txBody>
          <a:bodyPr/>
          <a:p>
            <a:r>
              <a:rPr lang="en-US"/>
              <a:t>7</a:t>
            </a:r>
            <a:endParaRPr lang="en-US"/>
          </a:p>
        </p:txBody>
      </p:sp>
      <p:sp>
        <p:nvSpPr>
          <p:cNvPr id="9" name="Footer Placeholder 8"/>
          <p:cNvSpPr>
            <a:spLocks noGrp="1"/>
          </p:cNvSpPr>
          <p:nvPr>
            <p:ph type="ftr" sz="quarter" idx="11"/>
          </p:nvPr>
        </p:nvSpPr>
        <p:spPr>
          <a:xfrm>
            <a:off x="1080135" y="6305550"/>
            <a:ext cx="7530465" cy="476250"/>
          </a:xfrm>
        </p:spPr>
        <p:txBody>
          <a:bodyPr/>
          <a:p>
            <a:r>
              <a:rPr lang="en-US"/>
              <a:t>Online Shopping Sentiment Analaysis-Flipkart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6790</Words>
  <Application>WPS Presentation</Application>
  <PresentationFormat>On-screen Show (4:3)</PresentationFormat>
  <Paragraphs>217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2</vt:lpstr>
      <vt:lpstr>Verdana</vt:lpstr>
      <vt:lpstr>Times New Roman</vt:lpstr>
      <vt:lpstr>Times New Roman</vt:lpstr>
      <vt:lpstr>Gill Sans MT</vt:lpstr>
      <vt:lpstr>Microsoft YaHei</vt:lpstr>
      <vt:lpstr>Arial Unicode MS</vt:lpstr>
      <vt:lpstr>Calibri</vt:lpstr>
      <vt:lpstr>Solstice</vt:lpstr>
      <vt:lpstr> INTERNSHIP PRESENTATION ON  ONLINE SHOPPING SENTIMENT ANALYSIS -FLIPKART</vt:lpstr>
      <vt:lpstr>              Contents</vt:lpstr>
      <vt:lpstr>Abstract</vt:lpstr>
      <vt:lpstr>Introduction </vt:lpstr>
      <vt:lpstr>About the company</vt:lpstr>
      <vt:lpstr>PYTHON PROGRAMMING</vt:lpstr>
      <vt:lpstr>Data science with Python</vt:lpstr>
      <vt:lpstr>Online Shopping Sentiment Analaysis </vt:lpstr>
      <vt:lpstr>Online Shopping Sentiment Analaysis-Flipkart  Rating visualization code:</vt:lpstr>
      <vt:lpstr>      Online Shopping Sentiment Analaysis-Flipkart  </vt:lpstr>
      <vt:lpstr>Online Shopping Sentiment Analaysis-Flipkart </vt:lpstr>
      <vt:lpstr>PowerPoint 演示文稿</vt:lpstr>
      <vt:lpstr>PowerPoint 演示文稿</vt:lpstr>
      <vt:lpstr>Jupyter Notebook</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Farha Kousar</cp:lastModifiedBy>
  <cp:revision>155</cp:revision>
  <dcterms:created xsi:type="dcterms:W3CDTF">2014-11-19T17:15:00Z</dcterms:created>
  <dcterms:modified xsi:type="dcterms:W3CDTF">2023-12-21T15:11:28Z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BE48961528A54A2D94247935401CB6EF</vt:lpwstr>
  </property>
  <property fmtid="{D5CDD505-2E9C-101B-9397-08002B2CF9AE}" pid="3" name="KSOProductBuildVer">
    <vt:lpwstr>1033-11.2.0.11225</vt:lpwstr>
  </property>
</Properties>
</file>