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9"/>
  </p:notesMasterIdLst>
  <p:handoutMasterIdLst>
    <p:handoutMasterId r:id="rId20"/>
  </p:handoutMasterIdLst>
  <p:sldIdLst>
    <p:sldId id="338" r:id="rId5"/>
    <p:sldId id="327" r:id="rId6"/>
    <p:sldId id="315" r:id="rId7"/>
    <p:sldId id="329" r:id="rId8"/>
    <p:sldId id="302" r:id="rId9"/>
    <p:sldId id="340" r:id="rId10"/>
    <p:sldId id="341" r:id="rId11"/>
    <p:sldId id="342" r:id="rId12"/>
    <p:sldId id="343" r:id="rId13"/>
    <p:sldId id="346" r:id="rId14"/>
    <p:sldId id="345" r:id="rId15"/>
    <p:sldId id="344" r:id="rId16"/>
    <p:sldId id="347"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p:scale>
          <a:sx n="88" d="100"/>
          <a:sy n="88" d="100"/>
        </p:scale>
        <p:origin x="398" y="-3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3/19/2024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3/19/2024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3/19/2024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801883" y="4744141"/>
            <a:ext cx="3790352" cy="861497"/>
          </a:xfrm>
        </p:spPr>
        <p:txBody>
          <a:bodyPr>
            <a:noAutofit/>
          </a:bodyPr>
          <a:lstStyle/>
          <a:p>
            <a:pPr algn="r"/>
            <a:r>
              <a:rPr lang="en-US" sz="2400" b="0" dirty="0">
                <a:solidFill>
                  <a:schemeClr val="tx1"/>
                </a:solidFill>
              </a:rPr>
              <a:t>By – Zikre Farha Shakil</a:t>
            </a:r>
            <a:endParaRPr lang="en-IN" sz="24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247810" y="2670750"/>
            <a:ext cx="7071437" cy="2304661"/>
          </a:xfrm>
        </p:spPr>
        <p:txBody>
          <a:bodyPr>
            <a:normAutofit/>
          </a:bodyPr>
          <a:lstStyle/>
          <a:p>
            <a:pPr algn="ctr"/>
            <a:r>
              <a:rPr lang="en-GB" sz="3200" dirty="0"/>
              <a:t>Project Title - </a:t>
            </a:r>
            <a:r>
              <a:rPr lang="en-US" sz="3200" dirty="0"/>
              <a:t>Power BI enabled Crop 						Production Analysis of 	   						India</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195921"/>
            <a:ext cx="6687330" cy="477520"/>
          </a:xfrm>
        </p:spPr>
        <p:txBody>
          <a:bodyPr>
            <a:normAutofit/>
          </a:bodyPr>
          <a:lstStyle/>
          <a:p>
            <a:r>
              <a:rPr lang="en-US" dirty="0"/>
              <a:t>Crop Production by Season</a:t>
            </a:r>
            <a:endParaRPr lang="en-IN" dirty="0"/>
          </a:p>
        </p:txBody>
      </p:sp>
      <p:pic>
        <p:nvPicPr>
          <p:cNvPr id="3" name="Picture 2">
            <a:extLst>
              <a:ext uri="{FF2B5EF4-FFF2-40B4-BE49-F238E27FC236}">
                <a16:creationId xmlns:a16="http://schemas.microsoft.com/office/drawing/2014/main" id="{6E43FD11-D181-395C-68DB-C8A978C29C56}"/>
              </a:ext>
            </a:extLst>
          </p:cNvPr>
          <p:cNvPicPr>
            <a:picLocks noChangeAspect="1"/>
          </p:cNvPicPr>
          <p:nvPr/>
        </p:nvPicPr>
        <p:blipFill>
          <a:blip r:embed="rId4"/>
          <a:stretch>
            <a:fillRect/>
          </a:stretch>
        </p:blipFill>
        <p:spPr>
          <a:xfrm>
            <a:off x="2420982" y="1991503"/>
            <a:ext cx="4977068" cy="3691324"/>
          </a:xfrm>
          <a:prstGeom prst="rect">
            <a:avLst/>
          </a:prstGeom>
          <a:ln>
            <a:solidFill>
              <a:schemeClr val="accent5"/>
            </a:solidFill>
          </a:ln>
        </p:spPr>
      </p:pic>
    </p:spTree>
    <p:extLst>
      <p:ext uri="{BB962C8B-B14F-4D97-AF65-F5344CB8AC3E}">
        <p14:creationId xmlns:p14="http://schemas.microsoft.com/office/powerpoint/2010/main" val="129487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195921"/>
            <a:ext cx="6687330" cy="477520"/>
          </a:xfrm>
        </p:spPr>
        <p:txBody>
          <a:bodyPr>
            <a:normAutofit/>
          </a:bodyPr>
          <a:lstStyle/>
          <a:p>
            <a:r>
              <a:rPr lang="en-US" dirty="0"/>
              <a:t>Year wise Crop Production of Kerala State</a:t>
            </a:r>
            <a:endParaRPr lang="en-IN" dirty="0"/>
          </a:p>
        </p:txBody>
      </p:sp>
      <p:pic>
        <p:nvPicPr>
          <p:cNvPr id="3" name="Picture 2">
            <a:extLst>
              <a:ext uri="{FF2B5EF4-FFF2-40B4-BE49-F238E27FC236}">
                <a16:creationId xmlns:a16="http://schemas.microsoft.com/office/drawing/2014/main" id="{9BE035BE-9111-E0D3-BFF7-CB10418CDAA9}"/>
              </a:ext>
            </a:extLst>
          </p:cNvPr>
          <p:cNvPicPr>
            <a:picLocks noChangeAspect="1"/>
          </p:cNvPicPr>
          <p:nvPr/>
        </p:nvPicPr>
        <p:blipFill rotWithShape="1">
          <a:blip r:embed="rId4"/>
          <a:srcRect l="4719" t="2633" b="5531"/>
          <a:stretch/>
        </p:blipFill>
        <p:spPr>
          <a:xfrm>
            <a:off x="1811383" y="1773444"/>
            <a:ext cx="6292711" cy="4379497"/>
          </a:xfrm>
          <a:prstGeom prst="rect">
            <a:avLst/>
          </a:prstGeom>
          <a:ln>
            <a:solidFill>
              <a:schemeClr val="accent2">
                <a:lumMod val="50000"/>
              </a:schemeClr>
            </a:solidFill>
          </a:ln>
        </p:spPr>
      </p:pic>
    </p:spTree>
    <p:extLst>
      <p:ext uri="{BB962C8B-B14F-4D97-AF65-F5344CB8AC3E}">
        <p14:creationId xmlns:p14="http://schemas.microsoft.com/office/powerpoint/2010/main" val="45215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wheel(1)">
                                      <p:cBhvr>
                                        <p:cTn id="21" dur="2000"/>
                                        <p:tgtEl>
                                          <p:spTgt spid="10">
                                            <p:txEl>
                                              <p:pRg st="0" end="0"/>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heel(1)">
                                      <p:cBhvr>
                                        <p:cTn id="2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195921"/>
            <a:ext cx="6687330" cy="477520"/>
          </a:xfrm>
        </p:spPr>
        <p:txBody>
          <a:bodyPr>
            <a:normAutofit/>
          </a:bodyPr>
          <a:lstStyle/>
          <a:p>
            <a:r>
              <a:rPr lang="en-US" dirty="0"/>
              <a:t>Telangana State Crop Count by District</a:t>
            </a:r>
            <a:endParaRPr lang="en-IN" dirty="0"/>
          </a:p>
        </p:txBody>
      </p:sp>
      <p:pic>
        <p:nvPicPr>
          <p:cNvPr id="3" name="Picture 2">
            <a:extLst>
              <a:ext uri="{FF2B5EF4-FFF2-40B4-BE49-F238E27FC236}">
                <a16:creationId xmlns:a16="http://schemas.microsoft.com/office/drawing/2014/main" id="{49054024-73E2-C234-5FE6-36434ED024A8}"/>
              </a:ext>
            </a:extLst>
          </p:cNvPr>
          <p:cNvPicPr>
            <a:picLocks noChangeAspect="1"/>
          </p:cNvPicPr>
          <p:nvPr/>
        </p:nvPicPr>
        <p:blipFill>
          <a:blip r:embed="rId4"/>
          <a:stretch>
            <a:fillRect/>
          </a:stretch>
        </p:blipFill>
        <p:spPr>
          <a:xfrm>
            <a:off x="1747519" y="2015234"/>
            <a:ext cx="7094835" cy="3863675"/>
          </a:xfrm>
          <a:prstGeom prst="rect">
            <a:avLst/>
          </a:prstGeom>
          <a:ln>
            <a:solidFill>
              <a:srgbClr val="002060"/>
            </a:solidFill>
          </a:ln>
        </p:spPr>
      </p:pic>
    </p:spTree>
    <p:extLst>
      <p:ext uri="{BB962C8B-B14F-4D97-AF65-F5344CB8AC3E}">
        <p14:creationId xmlns:p14="http://schemas.microsoft.com/office/powerpoint/2010/main" val="197978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circle(in)">
                                      <p:cBhvr>
                                        <p:cTn id="21" dur="2000"/>
                                        <p:tgtEl>
                                          <p:spTgt spid="10">
                                            <p:txEl>
                                              <p:pRg st="0" end="0"/>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ircle(in)">
                                      <p:cBhvr>
                                        <p:cTn id="2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3" y="1195921"/>
            <a:ext cx="7622733" cy="477520"/>
          </a:xfrm>
        </p:spPr>
        <p:txBody>
          <a:bodyPr>
            <a:normAutofit/>
          </a:bodyPr>
          <a:lstStyle/>
          <a:p>
            <a:r>
              <a:rPr lang="en-US" dirty="0"/>
              <a:t>Maharashtra State Crop Production From Year 2004 to 2014</a:t>
            </a:r>
            <a:endParaRPr lang="en-IN" dirty="0"/>
          </a:p>
        </p:txBody>
      </p:sp>
      <p:pic>
        <p:nvPicPr>
          <p:cNvPr id="11" name="Picture 10">
            <a:extLst>
              <a:ext uri="{FF2B5EF4-FFF2-40B4-BE49-F238E27FC236}">
                <a16:creationId xmlns:a16="http://schemas.microsoft.com/office/drawing/2014/main" id="{85920E26-45B2-5F84-E11B-B14AB1D99F18}"/>
              </a:ext>
            </a:extLst>
          </p:cNvPr>
          <p:cNvPicPr>
            <a:picLocks noChangeAspect="1"/>
          </p:cNvPicPr>
          <p:nvPr/>
        </p:nvPicPr>
        <p:blipFill>
          <a:blip r:embed="rId4"/>
          <a:stretch>
            <a:fillRect/>
          </a:stretch>
        </p:blipFill>
        <p:spPr>
          <a:xfrm>
            <a:off x="1823532" y="2048255"/>
            <a:ext cx="7163714" cy="4033190"/>
          </a:xfrm>
          <a:prstGeom prst="rect">
            <a:avLst/>
          </a:prstGeom>
          <a:ln>
            <a:solidFill>
              <a:srgbClr val="FF0000"/>
            </a:solidFill>
          </a:ln>
        </p:spPr>
      </p:pic>
    </p:spTree>
    <p:extLst>
      <p:ext uri="{BB962C8B-B14F-4D97-AF65-F5344CB8AC3E}">
        <p14:creationId xmlns:p14="http://schemas.microsoft.com/office/powerpoint/2010/main" val="325464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21" dur="500"/>
                                        <p:tgtEl>
                                          <p:spTgt spid="10">
                                            <p:txEl>
                                              <p:pRg st="0" end="0"/>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42011" y="2843113"/>
            <a:ext cx="6426926" cy="1188956"/>
          </a:xfrm>
          <a:prstGeom prst="rect">
            <a:avLst/>
          </a:prstGeom>
        </p:spPr>
        <p:txBody>
          <a:bodyPr anchor="ctr">
            <a:noAutofit/>
          </a:bodyPr>
          <a:lstStyle/>
          <a:p>
            <a:pPr algn="ctr"/>
            <a:r>
              <a:rPr lang="en-US" sz="5400" b="1" dirty="0">
                <a:solidFill>
                  <a:schemeClr val="tx1"/>
                </a:solidFill>
              </a:rPr>
              <a:t> ! THANK YOU !</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p:tgtEl>
                                          <p:spTgt spid="17"/>
                                        </p:tgtEl>
                                        <p:attrNameLst>
                                          <p:attrName>ppt_y</p:attrName>
                                        </p:attrNameLst>
                                      </p:cBhvr>
                                      <p:tavLst>
                                        <p:tav tm="0">
                                          <p:val>
                                            <p:strVal val="#ppt_y+#ppt_h*1.125000"/>
                                          </p:val>
                                        </p:tav>
                                        <p:tav tm="100000">
                                          <p:val>
                                            <p:strVal val="#ppt_y"/>
                                          </p:val>
                                        </p:tav>
                                      </p:tavLst>
                                    </p:anim>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1">
                                            <p:txEl>
                                              <p:pRg st="0" end="0"/>
                                            </p:txEl>
                                          </p:spTgt>
                                        </p:tgtEl>
                                        <p:attrNameLst>
                                          <p:attrName>style.visibility</p:attrName>
                                        </p:attrNameLst>
                                      </p:cBhvr>
                                      <p:to>
                                        <p:strVal val="visible"/>
                                      </p:to>
                                    </p:set>
                                    <p:anim calcmode="lin" valueType="num">
                                      <p:cBhvr additive="base">
                                        <p:cTn id="31"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nodePh="1">
                                  <p:stCondLst>
                                    <p:cond delay="0"/>
                                  </p:stCondLst>
                                  <p:endCondLst>
                                    <p:cond evt="begin" delay="0">
                                      <p:tn val="35"/>
                                    </p:cond>
                                  </p:end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p:tgtEl>
                                          <p:spTgt spid="20"/>
                                        </p:tgtEl>
                                        <p:attrNameLst>
                                          <p:attrName>ppt_y</p:attrName>
                                        </p:attrNameLst>
                                      </p:cBhvr>
                                      <p:tavLst>
                                        <p:tav tm="0">
                                          <p:val>
                                            <p:strVal val="#ppt_y+#ppt_h*1.125000"/>
                                          </p:val>
                                        </p:tav>
                                        <p:tav tm="100000">
                                          <p:val>
                                            <p:strVal val="#ppt_y"/>
                                          </p:val>
                                        </p:tav>
                                      </p:tavLst>
                                    </p:anim>
                                    <p:animEffect transition="in" filter="wipe(up)">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nodePh="1">
                                  <p:stCondLst>
                                    <p:cond delay="0"/>
                                  </p:stCondLst>
                                  <p:endCondLst>
                                    <p:cond evt="begin" delay="0">
                                      <p:tn val="41"/>
                                    </p:cond>
                                  </p:end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p:tgtEl>
                                          <p:spTgt spid="30"/>
                                        </p:tgtEl>
                                        <p:attrNameLst>
                                          <p:attrName>ppt_y</p:attrName>
                                        </p:attrNameLst>
                                      </p:cBhvr>
                                      <p:tavLst>
                                        <p:tav tm="0">
                                          <p:val>
                                            <p:strVal val="#ppt_y+#ppt_h*1.125000"/>
                                          </p:val>
                                        </p:tav>
                                        <p:tav tm="100000">
                                          <p:val>
                                            <p:strVal val="#ppt_y"/>
                                          </p:val>
                                        </p:tav>
                                      </p:tavLst>
                                    </p:anim>
                                    <p:animEffect transition="in" filter="wipe(up)">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nodePh="1">
                                  <p:stCondLst>
                                    <p:cond delay="0"/>
                                  </p:stCondLst>
                                  <p:endCondLst>
                                    <p:cond evt="begin" delay="0">
                                      <p:tn val="47"/>
                                    </p:cond>
                                  </p:end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p:tgtEl>
                                          <p:spTgt spid="23"/>
                                        </p:tgtEl>
                                        <p:attrNameLst>
                                          <p:attrName>ppt_y</p:attrName>
                                        </p:attrNameLst>
                                      </p:cBhvr>
                                      <p:tavLst>
                                        <p:tav tm="0">
                                          <p:val>
                                            <p:strVal val="#ppt_y+#ppt_h*1.125000"/>
                                          </p:val>
                                        </p:tav>
                                        <p:tav tm="100000">
                                          <p:val>
                                            <p:strVal val="#ppt_y"/>
                                          </p:val>
                                        </p:tav>
                                      </p:tavLst>
                                    </p:anim>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p:tgtEl>
                                          <p:spTgt spid="32"/>
                                        </p:tgtEl>
                                        <p:attrNameLst>
                                          <p:attrName>ppt_y</p:attrName>
                                        </p:attrNameLst>
                                      </p:cBhvr>
                                      <p:tavLst>
                                        <p:tav tm="0">
                                          <p:val>
                                            <p:strVal val="#ppt_y+#ppt_h*1.125000"/>
                                          </p:val>
                                        </p:tav>
                                        <p:tav tm="100000">
                                          <p:val>
                                            <p:strVal val="#ppt_y"/>
                                          </p:val>
                                        </p:tav>
                                      </p:tavLst>
                                    </p:anim>
                                    <p:animEffect transition="in" filter="wipe(up)">
                                      <p:cBhvr>
                                        <p:cTn id="5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85000" lnSpcReduction="20000"/>
          </a:bodyPr>
          <a:lstStyle/>
          <a:p>
            <a:pPr>
              <a:lnSpc>
                <a:spcPct val="150000"/>
              </a:lnSpc>
            </a:pPr>
            <a:r>
              <a:rPr lang="en-US" sz="2800" dirty="0">
                <a:solidFill>
                  <a:schemeClr val="tx1"/>
                </a:solidFill>
              </a:rPr>
              <a:t>Analyzing crop production data to identify trends, patterns, and key insights across different states, districts, crops, and seasons, enabling stakeholders to make informed decisions regarding agricultural planning, resource allocation, and policy formulation.</a:t>
            </a:r>
            <a:endParaRPr lang="en-IN" sz="2800" dirty="0">
              <a:solidFill>
                <a:schemeClr val="tx1"/>
              </a:solidFill>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410766"/>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 Placeholder 1">
            <a:extLst>
              <a:ext uri="{FF2B5EF4-FFF2-40B4-BE49-F238E27FC236}">
                <a16:creationId xmlns:a16="http://schemas.microsoft.com/office/drawing/2014/main" id="{DE4999A5-F8EE-F990-96DB-028AC3EF0E00}"/>
              </a:ext>
            </a:extLst>
          </p:cNvPr>
          <p:cNvSpPr>
            <a:spLocks noGrp="1"/>
          </p:cNvSpPr>
          <p:nvPr>
            <p:ph type="body" sz="quarter" idx="12"/>
          </p:nvPr>
        </p:nvSpPr>
        <p:spPr>
          <a:xfrm>
            <a:off x="1064408" y="1144540"/>
            <a:ext cx="9298792" cy="5520420"/>
          </a:xfrm>
        </p:spPr>
        <p:txBody>
          <a:bodyPr>
            <a:normAutofit fontScale="92500" lnSpcReduction="10000"/>
          </a:bodyPr>
          <a:lstStyle/>
          <a:p>
            <a:pPr>
              <a:lnSpc>
                <a:spcPct val="150000"/>
              </a:lnSpc>
            </a:pPr>
            <a:r>
              <a:rPr lang="en-IN" sz="1800" dirty="0">
                <a:solidFill>
                  <a:schemeClr val="tx1"/>
                </a:solidFill>
              </a:rPr>
              <a:t>Crop Production Analysis dataset contains 73827 rows and 7 columns.</a:t>
            </a:r>
          </a:p>
          <a:p>
            <a:pPr>
              <a:lnSpc>
                <a:spcPct val="150000"/>
              </a:lnSpc>
            </a:pPr>
            <a:r>
              <a:rPr lang="en-IN" sz="1800" dirty="0">
                <a:solidFill>
                  <a:schemeClr val="tx1"/>
                </a:solidFill>
              </a:rPr>
              <a:t>This is India’s Crop Production Dataset from year 1997 to 2014.</a:t>
            </a:r>
          </a:p>
          <a:p>
            <a:pPr>
              <a:lnSpc>
                <a:spcPct val="150000"/>
              </a:lnSpc>
            </a:pPr>
            <a:r>
              <a:rPr lang="en-IN" sz="1800" dirty="0">
                <a:solidFill>
                  <a:schemeClr val="tx1"/>
                </a:solidFill>
              </a:rPr>
              <a:t>Columns are </a:t>
            </a:r>
            <a:r>
              <a:rPr lang="en-US" sz="1800" dirty="0">
                <a:solidFill>
                  <a:schemeClr val="tx1"/>
                </a:solidFill>
              </a:rPr>
              <a:t>State_Name, District_Name, Crop_Year, Season, Crop, Area, Production. </a:t>
            </a:r>
          </a:p>
          <a:p>
            <a:pPr>
              <a:lnSpc>
                <a:spcPct val="150000"/>
              </a:lnSpc>
            </a:pPr>
            <a:r>
              <a:rPr lang="en-US" sz="1800" b="1" dirty="0">
                <a:solidFill>
                  <a:schemeClr val="tx1"/>
                </a:solidFill>
              </a:rPr>
              <a:t>State_Name </a:t>
            </a:r>
            <a:r>
              <a:rPr lang="en-US" sz="1800" dirty="0">
                <a:solidFill>
                  <a:schemeClr val="tx1"/>
                </a:solidFill>
              </a:rPr>
              <a:t>contains States from India.</a:t>
            </a:r>
          </a:p>
          <a:p>
            <a:pPr>
              <a:lnSpc>
                <a:spcPct val="150000"/>
              </a:lnSpc>
            </a:pPr>
            <a:r>
              <a:rPr lang="en-US" sz="1800" b="1" dirty="0">
                <a:solidFill>
                  <a:schemeClr val="tx1"/>
                </a:solidFill>
              </a:rPr>
              <a:t>District_Name </a:t>
            </a:r>
            <a:r>
              <a:rPr lang="en-US" sz="1800" dirty="0">
                <a:solidFill>
                  <a:schemeClr val="tx1"/>
                </a:solidFill>
              </a:rPr>
              <a:t>contains particular District form Each State based on crop production.</a:t>
            </a:r>
          </a:p>
          <a:p>
            <a:pPr>
              <a:lnSpc>
                <a:spcPct val="150000"/>
              </a:lnSpc>
            </a:pPr>
            <a:r>
              <a:rPr lang="en-US" sz="1800" b="1" dirty="0">
                <a:solidFill>
                  <a:schemeClr val="tx1"/>
                </a:solidFill>
              </a:rPr>
              <a:t>Crop_Year </a:t>
            </a:r>
            <a:r>
              <a:rPr lang="en-US" sz="1800" dirty="0">
                <a:solidFill>
                  <a:schemeClr val="tx1"/>
                </a:solidFill>
              </a:rPr>
              <a:t>contains year from 1997 to 2014.</a:t>
            </a:r>
          </a:p>
          <a:p>
            <a:pPr>
              <a:lnSpc>
                <a:spcPct val="150000"/>
              </a:lnSpc>
            </a:pPr>
            <a:r>
              <a:rPr lang="en-US" sz="1800" b="1" dirty="0">
                <a:solidFill>
                  <a:schemeClr val="tx1"/>
                </a:solidFill>
              </a:rPr>
              <a:t>Season </a:t>
            </a:r>
            <a:r>
              <a:rPr lang="en-US" sz="1800" dirty="0">
                <a:solidFill>
                  <a:schemeClr val="tx1"/>
                </a:solidFill>
              </a:rPr>
              <a:t>contains 6 season – Whole Year, Kharif, Rabi, Winter, Summer and Autumn.</a:t>
            </a:r>
          </a:p>
          <a:p>
            <a:pPr>
              <a:lnSpc>
                <a:spcPct val="150000"/>
              </a:lnSpc>
            </a:pPr>
            <a:r>
              <a:rPr lang="en-US" sz="1800" b="1" dirty="0">
                <a:solidFill>
                  <a:schemeClr val="tx1"/>
                </a:solidFill>
              </a:rPr>
              <a:t>Crop</a:t>
            </a:r>
            <a:r>
              <a:rPr lang="en-US" sz="1800" dirty="0">
                <a:solidFill>
                  <a:schemeClr val="tx1"/>
                </a:solidFill>
              </a:rPr>
              <a:t> – different names of crop which is produce in India in different season</a:t>
            </a:r>
          </a:p>
          <a:p>
            <a:pPr>
              <a:lnSpc>
                <a:spcPct val="150000"/>
              </a:lnSpc>
            </a:pPr>
            <a:r>
              <a:rPr lang="en-US" sz="1800" b="1" dirty="0">
                <a:solidFill>
                  <a:schemeClr val="tx1"/>
                </a:solidFill>
              </a:rPr>
              <a:t>Area</a:t>
            </a:r>
            <a:r>
              <a:rPr lang="en-US" sz="1800" dirty="0">
                <a:solidFill>
                  <a:schemeClr val="tx1"/>
                </a:solidFill>
              </a:rPr>
              <a:t> – Area under crop are produced</a:t>
            </a:r>
          </a:p>
          <a:p>
            <a:pPr>
              <a:lnSpc>
                <a:spcPct val="150000"/>
              </a:lnSpc>
            </a:pPr>
            <a:r>
              <a:rPr lang="en-US" sz="1800" b="1" dirty="0">
                <a:solidFill>
                  <a:schemeClr val="tx1"/>
                </a:solidFill>
              </a:rPr>
              <a:t>Production</a:t>
            </a:r>
            <a:r>
              <a:rPr lang="en-US" sz="1800" dirty="0">
                <a:solidFill>
                  <a:schemeClr val="tx1"/>
                </a:solidFill>
              </a:rPr>
              <a:t> – Production of crop according to different state, district, year and season</a:t>
            </a:r>
          </a:p>
          <a:p>
            <a:pPr>
              <a:lnSpc>
                <a:spcPct val="150000"/>
              </a:lnSpc>
            </a:pPr>
            <a:r>
              <a:rPr lang="en-US" sz="1800" dirty="0">
                <a:solidFill>
                  <a:schemeClr val="tx1"/>
                </a:solidFill>
              </a:rPr>
              <a:t>So, In this project we are going to Visualize and Analyze above data to gain insights.  </a:t>
            </a:r>
          </a:p>
          <a:p>
            <a:pPr>
              <a:lnSpc>
                <a:spcPct val="150000"/>
              </a:lnSpc>
            </a:pPr>
            <a:endParaRPr lang="en-IN" sz="2400" dirty="0">
              <a:solidFill>
                <a:schemeClr val="tx1"/>
              </a:solidFill>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871837" y="1679258"/>
            <a:ext cx="9794241" cy="3990023"/>
          </a:xfrm>
        </p:spPr>
        <p:txBody>
          <a:bodyPr>
            <a:normAutofit fontScale="55000" lnSpcReduction="20000"/>
          </a:bodyPr>
          <a:lstStyle/>
          <a:p>
            <a:pPr algn="just">
              <a:lnSpc>
                <a:spcPct val="150000"/>
              </a:lnSpc>
            </a:pPr>
            <a:r>
              <a:rPr lang="en-IN" sz="3600" dirty="0"/>
              <a:t>Farmers and Agriculture Practitioners</a:t>
            </a:r>
          </a:p>
          <a:p>
            <a:pPr algn="just">
              <a:lnSpc>
                <a:spcPct val="150000"/>
              </a:lnSpc>
            </a:pPr>
            <a:r>
              <a:rPr lang="en-IN" sz="3600" dirty="0"/>
              <a:t>Government of India for Agriculture</a:t>
            </a:r>
          </a:p>
          <a:p>
            <a:pPr algn="just">
              <a:lnSpc>
                <a:spcPct val="150000"/>
              </a:lnSpc>
            </a:pPr>
            <a:r>
              <a:rPr lang="en-IN" sz="3600" dirty="0"/>
              <a:t>Agriculture Policy Makers</a:t>
            </a:r>
          </a:p>
          <a:p>
            <a:pPr algn="just">
              <a:lnSpc>
                <a:spcPct val="150000"/>
              </a:lnSpc>
            </a:pPr>
            <a:r>
              <a:rPr lang="en-IN" sz="3600" dirty="0"/>
              <a:t>Non-Governmental Organizations(NGO)</a:t>
            </a:r>
          </a:p>
          <a:p>
            <a:pPr algn="just">
              <a:lnSpc>
                <a:spcPct val="150000"/>
              </a:lnSpc>
            </a:pPr>
            <a:r>
              <a:rPr lang="en-IN" sz="3600" dirty="0"/>
              <a:t>Agribusiness and Traders</a:t>
            </a:r>
          </a:p>
          <a:p>
            <a:pPr algn="just">
              <a:lnSpc>
                <a:spcPct val="150000"/>
              </a:lnSpc>
            </a:pPr>
            <a:r>
              <a:rPr lang="en-IN" sz="3600" dirty="0"/>
              <a:t>Research Institutions and Academics</a:t>
            </a:r>
          </a:p>
          <a:p>
            <a:pPr algn="just">
              <a:lnSpc>
                <a:spcPct val="150000"/>
              </a:lnSpc>
            </a:pPr>
            <a:r>
              <a:rPr lang="en-IN" sz="3600" dirty="0"/>
              <a:t>General Public</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14400" y="1378772"/>
            <a:ext cx="9027702" cy="5243448"/>
          </a:xfrm>
        </p:spPr>
        <p:txBody>
          <a:bodyPr>
            <a:normAutofit/>
          </a:bodyPr>
          <a:lstStyle/>
          <a:p>
            <a:pPr lvl="1">
              <a:lnSpc>
                <a:spcPct val="150000"/>
              </a:lnSpc>
            </a:pPr>
            <a:r>
              <a:rPr lang="en-IN" sz="2800" dirty="0"/>
              <a:t>Power BI</a:t>
            </a:r>
          </a:p>
          <a:p>
            <a:pPr lvl="1">
              <a:lnSpc>
                <a:spcPct val="150000"/>
              </a:lnSpc>
            </a:pPr>
            <a:r>
              <a:rPr lang="en-IN" sz="2800" dirty="0"/>
              <a:t>Power BI Desktop</a:t>
            </a:r>
          </a:p>
          <a:p>
            <a:pPr lvl="1">
              <a:lnSpc>
                <a:spcPct val="150000"/>
              </a:lnSpc>
            </a:pPr>
            <a:r>
              <a:rPr lang="en-IN" sz="2800" dirty="0"/>
              <a:t>Power Query Editor</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195921"/>
            <a:ext cx="6687330" cy="477520"/>
          </a:xfrm>
        </p:spPr>
        <p:txBody>
          <a:bodyPr>
            <a:normAutofit/>
          </a:bodyPr>
          <a:lstStyle/>
          <a:p>
            <a:r>
              <a:rPr lang="en-US" dirty="0"/>
              <a:t>States with overall crop production</a:t>
            </a:r>
            <a:endParaRPr lang="en-IN" dirty="0"/>
          </a:p>
        </p:txBody>
      </p:sp>
      <p:pic>
        <p:nvPicPr>
          <p:cNvPr id="3" name="Picture 2">
            <a:extLst>
              <a:ext uri="{FF2B5EF4-FFF2-40B4-BE49-F238E27FC236}">
                <a16:creationId xmlns:a16="http://schemas.microsoft.com/office/drawing/2014/main" id="{B2991EB9-F7AA-F515-D603-BFDC81F0AFFE}"/>
              </a:ext>
            </a:extLst>
          </p:cNvPr>
          <p:cNvPicPr>
            <a:picLocks noChangeAspect="1"/>
          </p:cNvPicPr>
          <p:nvPr/>
        </p:nvPicPr>
        <p:blipFill rotWithShape="1">
          <a:blip r:embed="rId4"/>
          <a:srcRect t="432"/>
          <a:stretch/>
        </p:blipFill>
        <p:spPr>
          <a:xfrm>
            <a:off x="1487541" y="1864659"/>
            <a:ext cx="7664621" cy="4195482"/>
          </a:xfrm>
          <a:prstGeom prst="rect">
            <a:avLst/>
          </a:prstGeom>
          <a:ln>
            <a:solidFill>
              <a:schemeClr val="accent2"/>
            </a:solidFill>
          </a:ln>
        </p:spPr>
      </p:pic>
    </p:spTree>
    <p:extLst>
      <p:ext uri="{BB962C8B-B14F-4D97-AF65-F5344CB8AC3E}">
        <p14:creationId xmlns:p14="http://schemas.microsoft.com/office/powerpoint/2010/main" val="271004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195921"/>
            <a:ext cx="6687330" cy="477520"/>
          </a:xfrm>
        </p:spPr>
        <p:txBody>
          <a:bodyPr>
            <a:normAutofit/>
          </a:bodyPr>
          <a:lstStyle/>
          <a:p>
            <a:r>
              <a:rPr lang="en-US" dirty="0"/>
              <a:t>Count of Crop by State</a:t>
            </a:r>
            <a:endParaRPr lang="en-IN" dirty="0"/>
          </a:p>
        </p:txBody>
      </p:sp>
      <p:pic>
        <p:nvPicPr>
          <p:cNvPr id="6" name="Picture 5">
            <a:extLst>
              <a:ext uri="{FF2B5EF4-FFF2-40B4-BE49-F238E27FC236}">
                <a16:creationId xmlns:a16="http://schemas.microsoft.com/office/drawing/2014/main" id="{D19750AB-6E57-977D-B079-8D55297E5AFD}"/>
              </a:ext>
            </a:extLst>
          </p:cNvPr>
          <p:cNvPicPr>
            <a:picLocks noChangeAspect="1"/>
          </p:cNvPicPr>
          <p:nvPr/>
        </p:nvPicPr>
        <p:blipFill rotWithShape="1">
          <a:blip r:embed="rId4"/>
          <a:srcRect t="315"/>
          <a:stretch/>
        </p:blipFill>
        <p:spPr>
          <a:xfrm>
            <a:off x="1580263" y="1673441"/>
            <a:ext cx="7276596" cy="4157157"/>
          </a:xfrm>
          <a:prstGeom prst="rect">
            <a:avLst/>
          </a:prstGeom>
          <a:ln>
            <a:solidFill>
              <a:schemeClr val="accent3"/>
            </a:solidFill>
          </a:ln>
        </p:spPr>
      </p:pic>
    </p:spTree>
    <p:extLst>
      <p:ext uri="{BB962C8B-B14F-4D97-AF65-F5344CB8AC3E}">
        <p14:creationId xmlns:p14="http://schemas.microsoft.com/office/powerpoint/2010/main" val="17425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195921"/>
            <a:ext cx="6687330" cy="477520"/>
          </a:xfrm>
        </p:spPr>
        <p:txBody>
          <a:bodyPr>
            <a:normAutofit/>
          </a:bodyPr>
          <a:lstStyle/>
          <a:p>
            <a:r>
              <a:rPr lang="en-US" dirty="0"/>
              <a:t>Top 10 Crop with Highest Production</a:t>
            </a:r>
            <a:endParaRPr lang="en-IN" dirty="0"/>
          </a:p>
        </p:txBody>
      </p:sp>
      <p:pic>
        <p:nvPicPr>
          <p:cNvPr id="3" name="Picture 2">
            <a:extLst>
              <a:ext uri="{FF2B5EF4-FFF2-40B4-BE49-F238E27FC236}">
                <a16:creationId xmlns:a16="http://schemas.microsoft.com/office/drawing/2014/main" id="{AA1275C0-A380-F2D1-BD51-720193722493}"/>
              </a:ext>
            </a:extLst>
          </p:cNvPr>
          <p:cNvPicPr>
            <a:picLocks noChangeAspect="1"/>
          </p:cNvPicPr>
          <p:nvPr/>
        </p:nvPicPr>
        <p:blipFill>
          <a:blip r:embed="rId4"/>
          <a:stretch>
            <a:fillRect/>
          </a:stretch>
        </p:blipFill>
        <p:spPr>
          <a:xfrm>
            <a:off x="1913780" y="1747226"/>
            <a:ext cx="6593703" cy="3990217"/>
          </a:xfrm>
          <a:prstGeom prst="rect">
            <a:avLst/>
          </a:prstGeom>
          <a:ln>
            <a:solidFill>
              <a:srgbClr val="FF33CC"/>
            </a:solidFill>
          </a:ln>
        </p:spPr>
      </p:pic>
    </p:spTree>
    <p:extLst>
      <p:ext uri="{BB962C8B-B14F-4D97-AF65-F5344CB8AC3E}">
        <p14:creationId xmlns:p14="http://schemas.microsoft.com/office/powerpoint/2010/main" val="158718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21" dur="500"/>
                                        <p:tgtEl>
                                          <p:spTgt spid="10">
                                            <p:txEl>
                                              <p:pRg st="0" end="0"/>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195921"/>
            <a:ext cx="6687330" cy="477520"/>
          </a:xfrm>
        </p:spPr>
        <p:txBody>
          <a:bodyPr>
            <a:normAutofit/>
          </a:bodyPr>
          <a:lstStyle/>
          <a:p>
            <a:r>
              <a:rPr lang="en-US" dirty="0"/>
              <a:t>Area Covered by State with total Count of Crop</a:t>
            </a:r>
            <a:endParaRPr lang="en-IN" dirty="0"/>
          </a:p>
        </p:txBody>
      </p:sp>
      <p:pic>
        <p:nvPicPr>
          <p:cNvPr id="6" name="Picture 5">
            <a:extLst>
              <a:ext uri="{FF2B5EF4-FFF2-40B4-BE49-F238E27FC236}">
                <a16:creationId xmlns:a16="http://schemas.microsoft.com/office/drawing/2014/main" id="{65012330-9793-B7A2-FDA6-B5D565D6B31D}"/>
              </a:ext>
            </a:extLst>
          </p:cNvPr>
          <p:cNvPicPr>
            <a:picLocks noChangeAspect="1"/>
          </p:cNvPicPr>
          <p:nvPr/>
        </p:nvPicPr>
        <p:blipFill rotWithShape="1">
          <a:blip r:embed="rId4"/>
          <a:srcRect t="10114"/>
          <a:stretch/>
        </p:blipFill>
        <p:spPr>
          <a:xfrm>
            <a:off x="1375032" y="1842880"/>
            <a:ext cx="7644659" cy="4629040"/>
          </a:xfrm>
          <a:prstGeom prst="rect">
            <a:avLst/>
          </a:prstGeom>
          <a:ln>
            <a:solidFill>
              <a:srgbClr val="7030A0"/>
            </a:solidFill>
          </a:ln>
        </p:spPr>
      </p:pic>
    </p:spTree>
    <p:extLst>
      <p:ext uri="{BB962C8B-B14F-4D97-AF65-F5344CB8AC3E}">
        <p14:creationId xmlns:p14="http://schemas.microsoft.com/office/powerpoint/2010/main" val="207863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barn(inVertical)">
                                      <p:cBhvr>
                                        <p:cTn id="21" dur="500"/>
                                        <p:tgtEl>
                                          <p:spTgt spid="10">
                                            <p:txEl>
                                              <p:pRg st="0" end="0"/>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612</TotalTime>
  <Words>359</Words>
  <Application>Microsoft Office PowerPoint</Application>
  <PresentationFormat>Widescreen</PresentationFormat>
  <Paragraphs>56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Project Title - Power BI enabled Crop       Production Analysis of           India</vt:lpstr>
      <vt:lpstr>PROBLEM  STATEMENT</vt:lpstr>
      <vt:lpstr>Project Description  </vt:lpstr>
      <vt:lpstr>WHO ARE THE END USERS?</vt:lpstr>
      <vt:lpstr>Technology Used</vt:lpstr>
      <vt:lpstr>RESULTS </vt:lpstr>
      <vt:lpstr>RESULTS </vt:lpstr>
      <vt:lpstr>RESULTS </vt:lpstr>
      <vt:lpstr>RESULTS </vt:lpstr>
      <vt:lpstr>RESULTS </vt:lpstr>
      <vt:lpstr>RESULTS </vt:lpstr>
      <vt:lpstr>RESULTS </vt:lpstr>
      <vt:lpstr>RESULTS </vt:lpstr>
      <vt:lpstr> !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farha zikre</cp:lastModifiedBy>
  <cp:revision>76</cp:revision>
  <dcterms:created xsi:type="dcterms:W3CDTF">2021-07-11T13:13:15Z</dcterms:created>
  <dcterms:modified xsi:type="dcterms:W3CDTF">2024-03-19T09:27:07Z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