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1ecfc89da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1ecfc89d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1ecfc89d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1ecfc89d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1ecfc89da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1ecfc89da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1ecfc89d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1ecfc89d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1ecfc89d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1ecfc89d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1ecfc89da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1ecfc89da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1ecfc89d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1ecfc89d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1ecfc89d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1ecfc89d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1ecfc89d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1ecfc89d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ecfc89d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1ecfc89d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1ecfc89d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1ecfc89d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1ecfc89d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1ecfc89d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1ecfc89d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1ecfc89d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ecfc89da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1ecfc89da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1ecfc89da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1ecfc89da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n8g1hFXCKB4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503175" y="770475"/>
            <a:ext cx="58257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methods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Eng/ </a:t>
            </a:r>
            <a:r>
              <a:rPr lang="en">
                <a:solidFill>
                  <a:srgbClr val="000000"/>
                </a:solidFill>
              </a:rPr>
              <a:t>Farha </a:t>
            </a:r>
            <a:r>
              <a:rPr lang="en">
                <a:solidFill>
                  <a:srgbClr val="000000"/>
                </a:solidFill>
              </a:rPr>
              <a:t>Abu- Gazala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045925" y="43540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في هذه الصوره توضح طريقة التعامل مع ال(</a:t>
            </a:r>
            <a:r>
              <a:rPr b="1" lang="en">
                <a:solidFill>
                  <a:schemeClr val="accent1"/>
                </a:solidFill>
              </a:rPr>
              <a:t>parameters</a:t>
            </a:r>
            <a:r>
              <a:rPr b="1" lang="en">
                <a:solidFill>
                  <a:srgbClr val="000000"/>
                </a:solidFill>
              </a:rPr>
              <a:t>) في حاله ال</a:t>
            </a:r>
            <a:r>
              <a:rPr b="1" lang="en">
                <a:solidFill>
                  <a:schemeClr val="accent1"/>
                </a:solidFill>
              </a:rPr>
              <a:t> boolean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675"/>
            <a:ext cx="9143999" cy="41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5-min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وصف :</a:t>
            </a:r>
            <a:endParaRPr b="1">
              <a:solidFill>
                <a:srgbClr val="666666"/>
              </a:solidFill>
            </a:endParaRPr>
          </a:p>
          <a:p>
            <a:pPr indent="0" lvl="0" marL="0" rtl="1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  هي الدالة التي يكون ناتج العملية هي القيمة الأصغر   (ل مقارنة الأرقام و الحصول علي أصغر قيمة)</a:t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      مثال :  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Var </a:t>
            </a:r>
            <a:r>
              <a:rPr lang="en">
                <a:solidFill>
                  <a:srgbClr val="000000"/>
                </a:solidFill>
              </a:rPr>
              <a:t>x = Math.min(2,3);      </a:t>
            </a:r>
            <a:r>
              <a:rPr b="1" lang="en" u="sng">
                <a:solidFill>
                  <a:srgbClr val="000000"/>
                </a:solidFill>
              </a:rPr>
              <a:t>  </a:t>
            </a:r>
            <a:r>
              <a:rPr lang="en">
                <a:solidFill>
                  <a:srgbClr val="000000"/>
                </a:solidFill>
              </a:rPr>
              <a:t>                                             </a:t>
            </a:r>
            <a:endParaRPr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     نلاحظ أن :</a:t>
            </a:r>
            <a:endParaRPr b="1"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    ناتج هذه العملية هو  </a:t>
            </a:r>
            <a:r>
              <a:rPr b="1" lang="en">
                <a:solidFill>
                  <a:schemeClr val="accent1"/>
                </a:solidFill>
              </a:rPr>
              <a:t>"2"  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r>
              <a:rPr b="0" lang="en"/>
              <a:t> min</a:t>
            </a:r>
            <a:endParaRPr b="0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الدالة بتاخد</a:t>
            </a:r>
            <a:r>
              <a:rPr b="1" lang="en">
                <a:solidFill>
                  <a:srgbClr val="000000"/>
                </a:solidFill>
              </a:rPr>
              <a:t>(.... ,parameter , parameter) </a:t>
            </a:r>
            <a:r>
              <a:rPr lang="en">
                <a:solidFill>
                  <a:srgbClr val="434343"/>
                </a:solidFill>
              </a:rPr>
              <a:t>لازم يكونوا من نوع  </a:t>
            </a:r>
            <a:r>
              <a:rPr lang="en">
                <a:solidFill>
                  <a:schemeClr val="accent1"/>
                </a:solidFill>
              </a:rPr>
              <a:t>number </a:t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طيب أي هيحصل لو حطيت قيمة غير number</a:t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 -  في الحاله دي بيكون الناتج </a:t>
            </a:r>
            <a:r>
              <a:rPr lang="en">
                <a:solidFill>
                  <a:srgbClr val="000000"/>
                </a:solidFill>
              </a:rPr>
              <a:t> "</a:t>
            </a:r>
            <a:r>
              <a:rPr b="1" i="1" lang="en">
                <a:solidFill>
                  <a:srgbClr val="000000"/>
                </a:solidFill>
              </a:rPr>
              <a:t>NAN</a:t>
            </a:r>
            <a:r>
              <a:rPr lang="en">
                <a:solidFill>
                  <a:srgbClr val="000000"/>
                </a:solidFill>
              </a:rPr>
              <a:t>"</a:t>
            </a:r>
            <a:endParaRPr>
              <a:solidFill>
                <a:srgbClr val="FF0000"/>
              </a:solidFill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لو مفيش (parameters) </a:t>
            </a:r>
            <a:endParaRPr>
              <a:solidFill>
                <a:srgbClr val="FF0000"/>
              </a:solidFill>
            </a:endParaRPr>
          </a:p>
          <a:p>
            <a:pPr indent="0" lvl="0" marL="45720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-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في الحاله دي بيكون الناتج </a:t>
            </a:r>
            <a:r>
              <a:rPr lang="en">
                <a:solidFill>
                  <a:srgbClr val="000000"/>
                </a:solidFill>
              </a:rPr>
              <a:t> "</a:t>
            </a:r>
            <a:r>
              <a:rPr b="1" i="1" lang="en">
                <a:solidFill>
                  <a:srgbClr val="000000"/>
                </a:solidFill>
              </a:rPr>
              <a:t>Infinity</a:t>
            </a:r>
            <a:r>
              <a:rPr lang="en">
                <a:solidFill>
                  <a:srgbClr val="000000"/>
                </a:solidFill>
              </a:rPr>
              <a:t>"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6-max</a:t>
            </a:r>
            <a:endParaRPr b="0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وصف :</a:t>
            </a:r>
            <a:endParaRPr b="1">
              <a:solidFill>
                <a:srgbClr val="666666"/>
              </a:solidFill>
            </a:endParaRPr>
          </a:p>
          <a:p>
            <a:pPr indent="0" lvl="0" marL="0" rtl="1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  هي الدالة التي يكون ناتج العملية هي القيمة الأكبر   (ل مقارنة الأرقام و الحصول على أكبر قيمة)</a:t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      مثال :  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Var </a:t>
            </a:r>
            <a:r>
              <a:rPr lang="en">
                <a:solidFill>
                  <a:srgbClr val="000000"/>
                </a:solidFill>
              </a:rPr>
              <a:t>x = Math.max(2,3);      </a:t>
            </a:r>
            <a:r>
              <a:rPr b="1" lang="en" u="sng">
                <a:solidFill>
                  <a:srgbClr val="000000"/>
                </a:solidFill>
              </a:rPr>
              <a:t>  </a:t>
            </a:r>
            <a:r>
              <a:rPr lang="en">
                <a:solidFill>
                  <a:srgbClr val="000000"/>
                </a:solidFill>
              </a:rPr>
              <a:t>                                             </a:t>
            </a:r>
            <a:endParaRPr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     نلاحظ أن :</a:t>
            </a:r>
            <a:endParaRPr b="1"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    ناتج هذه العملية هو  </a:t>
            </a:r>
            <a:r>
              <a:rPr b="1" lang="en">
                <a:solidFill>
                  <a:schemeClr val="accent1"/>
                </a:solidFill>
              </a:rPr>
              <a:t>"3"   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</a:t>
            </a:r>
            <a:r>
              <a:rPr b="0" lang="en"/>
              <a:t>max</a:t>
            </a:r>
            <a:endParaRPr b="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الدالة بتاخد</a:t>
            </a:r>
            <a:r>
              <a:rPr b="1" lang="en">
                <a:solidFill>
                  <a:srgbClr val="000000"/>
                </a:solidFill>
              </a:rPr>
              <a:t>(.... ,parameter , parameter) </a:t>
            </a:r>
            <a:r>
              <a:rPr lang="en">
                <a:solidFill>
                  <a:srgbClr val="434343"/>
                </a:solidFill>
              </a:rPr>
              <a:t>لازم يكونوا من نوع  </a:t>
            </a:r>
            <a:r>
              <a:rPr lang="en">
                <a:solidFill>
                  <a:schemeClr val="accent1"/>
                </a:solidFill>
              </a:rPr>
              <a:t>number </a:t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طيب أي هيحصل لو حطيت قيمة غير number</a:t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 -  في الحاله دي بيكون الناتج </a:t>
            </a:r>
            <a:r>
              <a:rPr lang="en">
                <a:solidFill>
                  <a:srgbClr val="000000"/>
                </a:solidFill>
              </a:rPr>
              <a:t> "</a:t>
            </a:r>
            <a:r>
              <a:rPr b="1" i="1" lang="en">
                <a:solidFill>
                  <a:srgbClr val="000000"/>
                </a:solidFill>
              </a:rPr>
              <a:t>NAN</a:t>
            </a:r>
            <a:r>
              <a:rPr lang="en">
                <a:solidFill>
                  <a:srgbClr val="000000"/>
                </a:solidFill>
              </a:rPr>
              <a:t>"</a:t>
            </a:r>
            <a:endParaRPr>
              <a:solidFill>
                <a:srgbClr val="FF0000"/>
              </a:solidFill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لو مفيش (parameters) </a:t>
            </a:r>
            <a:endParaRPr>
              <a:solidFill>
                <a:srgbClr val="FF0000"/>
              </a:solidFill>
            </a:endParaRPr>
          </a:p>
          <a:p>
            <a:pPr indent="0" lvl="0" marL="45720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-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في الحاله دي بيكون الناتج </a:t>
            </a:r>
            <a:r>
              <a:rPr lang="en">
                <a:solidFill>
                  <a:srgbClr val="000000"/>
                </a:solidFill>
              </a:rPr>
              <a:t> "</a:t>
            </a:r>
            <a:r>
              <a:rPr b="1" i="1" lang="en">
                <a:solidFill>
                  <a:srgbClr val="000000"/>
                </a:solidFill>
              </a:rPr>
              <a:t>Infinity</a:t>
            </a:r>
            <a:r>
              <a:rPr lang="en">
                <a:solidFill>
                  <a:srgbClr val="000000"/>
                </a:solidFill>
              </a:rPr>
              <a:t>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 title="E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287" y="0"/>
            <a:ext cx="9198575" cy="525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Abs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</a:t>
            </a:r>
            <a:r>
              <a:rPr b="1" lang="en"/>
              <a:t> </a:t>
            </a:r>
            <a:r>
              <a:rPr b="1" lang="en">
                <a:solidFill>
                  <a:srgbClr val="666666"/>
                </a:solidFill>
              </a:rPr>
              <a:t>الوصف :</a:t>
            </a:r>
            <a:endParaRPr b="1">
              <a:solidFill>
                <a:srgbClr val="666666"/>
              </a:solidFill>
            </a:endParaRPr>
          </a:p>
          <a:p>
            <a:pPr indent="0" lvl="0" marL="0" rtl="1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  هي الدالة التي يخرج منها ناتج العملية بقيمة موجبة دائما (أي يعطي القيمة المطلقة)</a:t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      مثال :  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Var </a:t>
            </a:r>
            <a:r>
              <a:rPr lang="en">
                <a:solidFill>
                  <a:srgbClr val="000000"/>
                </a:solidFill>
              </a:rPr>
              <a:t>x = Math.abs(-3);</a:t>
            </a:r>
            <a:endParaRPr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     نلاحظ أن :</a:t>
            </a:r>
            <a:endParaRPr b="1"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ناتج هذه العملية هو  </a:t>
            </a:r>
            <a:r>
              <a:rPr b="1" lang="en">
                <a:solidFill>
                  <a:schemeClr val="accent1"/>
                </a:solidFill>
              </a:rPr>
              <a:t>"3"</a:t>
            </a:r>
            <a:r>
              <a:rPr b="1" lang="en" u="sng">
                <a:solidFill>
                  <a:schemeClr val="accent1"/>
                </a:solidFill>
              </a:rPr>
              <a:t> </a:t>
            </a:r>
            <a:endParaRPr b="1" u="sng">
              <a:solidFill>
                <a:schemeClr val="accent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</a:t>
            </a:r>
            <a:r>
              <a:rPr lang="en"/>
              <a:t>Abs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الدالة بتاخد</a:t>
            </a:r>
            <a:r>
              <a:rPr b="1" lang="en">
                <a:solidFill>
                  <a:srgbClr val="000000"/>
                </a:solidFill>
              </a:rPr>
              <a:t> (parameter) </a:t>
            </a:r>
            <a:r>
              <a:rPr lang="en">
                <a:solidFill>
                  <a:srgbClr val="434343"/>
                </a:solidFill>
              </a:rPr>
              <a:t>لازم يكون من نوع </a:t>
            </a:r>
            <a:r>
              <a:rPr lang="en">
                <a:solidFill>
                  <a:schemeClr val="accent1"/>
                </a:solidFill>
              </a:rPr>
              <a:t>number </a:t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طيب أي هيحصل لو حطيت قيمة  </a:t>
            </a:r>
            <a:endParaRPr>
              <a:solidFill>
                <a:srgbClr val="666666"/>
              </a:solidFill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(string  او bool) في الحاله دي بيكون الناتج </a:t>
            </a:r>
            <a:r>
              <a:rPr lang="en">
                <a:solidFill>
                  <a:srgbClr val="000000"/>
                </a:solidFill>
              </a:rPr>
              <a:t> "NAN"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(null )في الحاله دي الناتج بيكون </a:t>
            </a:r>
            <a:r>
              <a:rPr lang="en">
                <a:solidFill>
                  <a:srgbClr val="000000"/>
                </a:solidFill>
              </a:rPr>
              <a:t>"0"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2-sqrt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</a:t>
            </a:r>
            <a:r>
              <a:rPr b="1" lang="en">
                <a:solidFill>
                  <a:srgbClr val="666666"/>
                </a:solidFill>
              </a:rPr>
              <a:t>الوصف :</a:t>
            </a:r>
            <a:endParaRPr b="1">
              <a:solidFill>
                <a:srgbClr val="666666"/>
              </a:solidFill>
            </a:endParaRPr>
          </a:p>
          <a:p>
            <a:pPr indent="0" lvl="0" marL="0" rtl="1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  هي الدالة التي يخرج منها ناتج العملية بالقيمة الجذر التربيعي لها  </a:t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      مثال :  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Var </a:t>
            </a:r>
            <a:r>
              <a:rPr lang="en">
                <a:solidFill>
                  <a:srgbClr val="000000"/>
                </a:solidFill>
              </a:rPr>
              <a:t>x = Math.sqrt(9);</a:t>
            </a:r>
            <a:endParaRPr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     نلاحظ أن :</a:t>
            </a:r>
            <a:endParaRPr b="1"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ناتج هذه العملية هو  </a:t>
            </a:r>
            <a:r>
              <a:rPr b="1" lang="en">
                <a:solidFill>
                  <a:schemeClr val="accent1"/>
                </a:solidFill>
              </a:rPr>
              <a:t>"3"</a:t>
            </a:r>
            <a:r>
              <a:rPr b="1" lang="en" u="sng">
                <a:solidFill>
                  <a:schemeClr val="accent1"/>
                </a:solidFill>
              </a:rPr>
              <a:t> </a:t>
            </a:r>
            <a:endParaRPr b="1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</a:t>
            </a:r>
            <a:r>
              <a:rPr b="0" lang="en"/>
              <a:t>sqrt</a:t>
            </a:r>
            <a:endParaRPr b="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الدالة بتاخد</a:t>
            </a:r>
            <a:r>
              <a:rPr b="1" lang="en">
                <a:solidFill>
                  <a:srgbClr val="000000"/>
                </a:solidFill>
              </a:rPr>
              <a:t> (parameter) </a:t>
            </a:r>
            <a:r>
              <a:rPr lang="en">
                <a:solidFill>
                  <a:srgbClr val="434343"/>
                </a:solidFill>
              </a:rPr>
              <a:t>لازم يكون من نوع </a:t>
            </a:r>
            <a:r>
              <a:rPr lang="en">
                <a:solidFill>
                  <a:schemeClr val="accent1"/>
                </a:solidFill>
              </a:rPr>
              <a:t>number </a:t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طيب أي هيحصل لو حطيت قيمة سالبة</a:t>
            </a:r>
            <a:endParaRPr>
              <a:solidFill>
                <a:srgbClr val="666666"/>
              </a:solidFill>
            </a:endParaRPr>
          </a:p>
          <a:p>
            <a:pPr indent="0" lvl="0" marL="45720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في الحاله دي بيكون الناتج </a:t>
            </a:r>
            <a:r>
              <a:rPr lang="en">
                <a:solidFill>
                  <a:srgbClr val="000000"/>
                </a:solidFill>
              </a:rPr>
              <a:t> "NAN"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3-cbrt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وصف :</a:t>
            </a:r>
            <a:endParaRPr b="1">
              <a:solidFill>
                <a:srgbClr val="666666"/>
              </a:solidFill>
            </a:endParaRPr>
          </a:p>
          <a:p>
            <a:pPr indent="0" lvl="0" marL="0" rtl="1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  هي الدالة التي يخرج منها ناتج العملية بالقيمة الجذر التكعيبي  لها  </a:t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      مثال :  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Var </a:t>
            </a:r>
            <a:r>
              <a:rPr lang="en">
                <a:solidFill>
                  <a:srgbClr val="000000"/>
                </a:solidFill>
              </a:rPr>
              <a:t>x = Math.cbrt(27);</a:t>
            </a:r>
            <a:endParaRPr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     نلاحظ أن :</a:t>
            </a:r>
            <a:endParaRPr b="1"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    ناتج هذه العملية هو  </a:t>
            </a:r>
            <a:r>
              <a:rPr b="1" lang="en">
                <a:solidFill>
                  <a:schemeClr val="accent1"/>
                </a:solidFill>
              </a:rPr>
              <a:t>"3"</a:t>
            </a:r>
            <a:r>
              <a:rPr b="1" lang="en" u="sng">
                <a:solidFill>
                  <a:schemeClr val="accent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</a:t>
            </a:r>
            <a:r>
              <a:rPr b="0" lang="en"/>
              <a:t>     cbrt</a:t>
            </a:r>
            <a:endParaRPr b="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374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الدالة بتاخد</a:t>
            </a:r>
            <a:r>
              <a:rPr b="1" lang="en">
                <a:solidFill>
                  <a:srgbClr val="000000"/>
                </a:solidFill>
              </a:rPr>
              <a:t> (parameter) </a:t>
            </a:r>
            <a:r>
              <a:rPr lang="en">
                <a:solidFill>
                  <a:srgbClr val="434343"/>
                </a:solidFill>
              </a:rPr>
              <a:t>لازم يكون من نوع </a:t>
            </a:r>
            <a:r>
              <a:rPr lang="en">
                <a:solidFill>
                  <a:schemeClr val="accent1"/>
                </a:solidFill>
              </a:rPr>
              <a:t>number </a:t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طيب أي هيحصل لو حطيت قيمة سالبة</a:t>
            </a:r>
            <a:endParaRPr>
              <a:solidFill>
                <a:srgbClr val="666666"/>
              </a:solidFill>
            </a:endParaRPr>
          </a:p>
          <a:p>
            <a:pPr indent="0" lvl="0" marL="45720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914400" rtl="1" algn="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في الحاله دي بيكون الناتج بقيمته السالبة بدون مشاكل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4-pow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558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وصف :</a:t>
            </a:r>
            <a:endParaRPr b="1">
              <a:solidFill>
                <a:srgbClr val="666666"/>
              </a:solidFill>
            </a:endParaRPr>
          </a:p>
          <a:p>
            <a:pPr indent="0" lvl="0" marL="0" rtl="1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  هي الدالة التي يخرج منها ناتج العملية بحيث يأخذ </a:t>
            </a:r>
            <a:r>
              <a:rPr lang="en">
                <a:solidFill>
                  <a:srgbClr val="000000"/>
                </a:solidFill>
              </a:rPr>
              <a:t>(parameter)  </a:t>
            </a:r>
            <a:r>
              <a:rPr lang="en">
                <a:solidFill>
                  <a:srgbClr val="666666"/>
                </a:solidFill>
              </a:rPr>
              <a:t>الثاني  يترفع ل أس الاول</a:t>
            </a:r>
            <a:endParaRPr>
              <a:solidFill>
                <a:srgbClr val="666666"/>
              </a:solidFill>
            </a:endParaRPr>
          </a:p>
          <a:p>
            <a:pPr indent="0" lvl="0" marL="0" rtl="1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   ( فيها يضرب الرقم الأول في نفسه بعدد الرقم التاني )</a:t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      مثال :  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Var </a:t>
            </a:r>
            <a:r>
              <a:rPr lang="en">
                <a:solidFill>
                  <a:srgbClr val="000000"/>
                </a:solidFill>
              </a:rPr>
              <a:t>x = Math.pow(2,3);       </a:t>
            </a:r>
            <a:r>
              <a:rPr b="1" lang="en">
                <a:solidFill>
                  <a:schemeClr val="accent1"/>
                </a:solidFill>
              </a:rPr>
              <a:t>   </a:t>
            </a:r>
            <a:r>
              <a:rPr b="1" i="1" lang="en">
                <a:solidFill>
                  <a:schemeClr val="accent1"/>
                </a:solidFill>
              </a:rPr>
              <a:t> </a:t>
            </a:r>
            <a:r>
              <a:rPr b="1" i="1" lang="en" u="sng">
                <a:solidFill>
                  <a:srgbClr val="000000"/>
                </a:solidFill>
              </a:rPr>
              <a:t>(2*2*2) </a:t>
            </a:r>
            <a:r>
              <a:rPr b="1" lang="en" u="sng">
                <a:solidFill>
                  <a:srgbClr val="000000"/>
                </a:solidFill>
              </a:rPr>
              <a:t>   </a:t>
            </a:r>
            <a:r>
              <a:rPr lang="en">
                <a:solidFill>
                  <a:srgbClr val="000000"/>
                </a:solidFill>
              </a:rPr>
              <a:t>                                             </a:t>
            </a:r>
            <a:endParaRPr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     نلاحظ أن :</a:t>
            </a:r>
            <a:endParaRPr b="1" i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    ناتج هذه العملية هو  </a:t>
            </a:r>
            <a:r>
              <a:rPr b="1" lang="en">
                <a:solidFill>
                  <a:schemeClr val="accent1"/>
                </a:solidFill>
              </a:rPr>
              <a:t>"8"                                                                                                   </a:t>
            </a:r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>
            <a:off x="3476650" y="3478575"/>
            <a:ext cx="336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pow</a:t>
            </a:r>
            <a:endParaRPr b="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الدالة بتاخد </a:t>
            </a:r>
            <a:r>
              <a:rPr b="1" lang="en">
                <a:solidFill>
                  <a:srgbClr val="000000"/>
                </a:solidFill>
              </a:rPr>
              <a:t> (parameter , parameter) </a:t>
            </a:r>
            <a:r>
              <a:rPr lang="en">
                <a:solidFill>
                  <a:srgbClr val="434343"/>
                </a:solidFill>
              </a:rPr>
              <a:t>لازم يكونوا من نوع  </a:t>
            </a:r>
            <a:r>
              <a:rPr lang="en">
                <a:solidFill>
                  <a:schemeClr val="accent1"/>
                </a:solidFill>
              </a:rPr>
              <a:t>number </a:t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طيب أي هيحصل لو حطيت قيمة </a:t>
            </a:r>
            <a:endParaRPr>
              <a:solidFill>
                <a:srgbClr val="FF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(string , string) في الحاله دي بيكون الناتج </a:t>
            </a:r>
            <a:r>
              <a:rPr lang="en">
                <a:solidFill>
                  <a:srgbClr val="000000"/>
                </a:solidFill>
              </a:rPr>
              <a:t> "NAN"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