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8" r:id="rId3"/>
    <p:sldId id="291" r:id="rId4"/>
    <p:sldId id="308" r:id="rId5"/>
    <p:sldId id="299" r:id="rId6"/>
    <p:sldId id="297" r:id="rId7"/>
    <p:sldId id="298" r:id="rId8"/>
    <p:sldId id="309" r:id="rId9"/>
    <p:sldId id="300" r:id="rId10"/>
    <p:sldId id="314" r:id="rId11"/>
    <p:sldId id="315" r:id="rId12"/>
    <p:sldId id="316" r:id="rId13"/>
    <p:sldId id="302" r:id="rId14"/>
    <p:sldId id="307" r:id="rId15"/>
    <p:sldId id="317" r:id="rId16"/>
    <p:sldId id="319" r:id="rId17"/>
    <p:sldId id="323" r:id="rId18"/>
    <p:sldId id="324" r:id="rId19"/>
    <p:sldId id="325" r:id="rId20"/>
    <p:sldId id="326" r:id="rId21"/>
  </p:sldIdLst>
  <p:sldSz cx="9144000" cy="5143500" type="screen16x9"/>
  <p:notesSz cx="6858000" cy="9144000"/>
  <p:embeddedFontLst>
    <p:embeddedFont>
      <p:font typeface="Overpass Mono" charset="0"/>
      <p:regular r:id="rId23"/>
      <p:bold r:id="rId24"/>
    </p:embeddedFont>
    <p:embeddedFont>
      <p:font typeface="Anaheim" charset="0"/>
      <p:regular r:id="rId25"/>
    </p:embeddedFont>
    <p:embeddedFont>
      <p:font typeface="Ink Free" pitchFamily="66" charset="0"/>
      <p:regular r:id="rId26"/>
    </p:embeddedFont>
    <p:embeddedFont>
      <p:font typeface="Algerian" pitchFamily="82" charset="0"/>
      <p:regular r:id="rId27"/>
    </p:embeddedFont>
    <p:embeddedFont>
      <p:font typeface="Calibri" pitchFamily="34" charset="0"/>
      <p:regular r:id="rId28"/>
      <p:bold r:id="rId29"/>
      <p:italic r:id="rId30"/>
      <p:boldItalic r:id="rId31"/>
    </p:embeddedFont>
    <p:embeddedFont>
      <p:font typeface="Barlow Condensed ExtraBold"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1731671-5A56-4F2F-B5BE-0232AED4568A}">
  <a:tblStyle styleId="{31731671-5A56-4F2F-B5BE-0232AED456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435027922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43502792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084" y="8685610"/>
            <a:ext cx="2972594" cy="456406"/>
          </a:xfrm>
          <a:prstGeom prst="rect">
            <a:avLst/>
          </a:prstGeom>
        </p:spPr>
        <p:txBody>
          <a:bodyPr lIns="64008" tIns="32004" rIns="64008" bIns="32004"/>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084" y="8685610"/>
            <a:ext cx="2972594" cy="456406"/>
          </a:xfrm>
          <a:prstGeom prst="rect">
            <a:avLst/>
          </a:prstGeom>
        </p:spPr>
        <p:txBody>
          <a:bodyPr lIns="64008" tIns="32004" rIns="64008" bIns="32004"/>
          <a:lstStyle/>
          <a:p>
            <a:fld id="{F7021451-1387-4CA6-816F-3879F97B5CBC}" type="slidenum">
              <a:rPr lang="en-US"/>
              <a:pPr/>
              <a:t>11</a:t>
            </a:fld>
            <a:endParaRPr lang="en-US"/>
          </a:p>
        </p:txBody>
      </p:sp>
    </p:spTree>
    <p:extLst>
      <p:ext uri="{BB962C8B-B14F-4D97-AF65-F5344CB8AC3E}">
        <p14:creationId xmlns:p14="http://schemas.microsoft.com/office/powerpoint/2010/main" xmlns="" val="213281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084" y="8685610"/>
            <a:ext cx="2972594" cy="456406"/>
          </a:xfrm>
          <a:prstGeom prst="rect">
            <a:avLst/>
          </a:prstGeom>
        </p:spPr>
        <p:txBody>
          <a:bodyPr lIns="64008" tIns="32004" rIns="64008" bIns="32004"/>
          <a:lstStyle/>
          <a:p>
            <a:fld id="{F7021451-1387-4CA6-816F-3879F97B5CBC}" type="slidenum">
              <a:rPr lang="en-US"/>
              <a:pPr/>
              <a:t>12</a:t>
            </a:fld>
            <a:endParaRPr lang="en-US"/>
          </a:p>
        </p:txBody>
      </p:sp>
    </p:spTree>
    <p:extLst>
      <p:ext uri="{BB962C8B-B14F-4D97-AF65-F5344CB8AC3E}">
        <p14:creationId xmlns:p14="http://schemas.microsoft.com/office/powerpoint/2010/main" xmlns="" val="218905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907610" y="256000"/>
            <a:ext cx="4236378" cy="1275904"/>
            <a:chOff x="4049654" y="323050"/>
            <a:chExt cx="5094250" cy="1534276"/>
          </a:xfrm>
        </p:grpSpPr>
        <p:sp>
          <p:nvSpPr>
            <p:cNvPr id="10" name="Google Shape;10;p2"/>
            <p:cNvSpPr/>
            <p:nvPr/>
          </p:nvSpPr>
          <p:spPr>
            <a:xfrm flipH="1">
              <a:off x="6715125" y="1500475"/>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039752" y="910981"/>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330166" y="910975"/>
              <a:ext cx="151376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6896105" y="323050"/>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620591" y="910975"/>
              <a:ext cx="151376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4049654" y="323050"/>
              <a:ext cx="2665470"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4346512" y="1500475"/>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10800000">
            <a:off x="11" y="3581007"/>
            <a:ext cx="4236378" cy="1275904"/>
            <a:chOff x="4049654" y="323050"/>
            <a:chExt cx="5094250" cy="1534276"/>
          </a:xfrm>
        </p:grpSpPr>
        <p:sp>
          <p:nvSpPr>
            <p:cNvPr id="18" name="Google Shape;18;p2"/>
            <p:cNvSpPr/>
            <p:nvPr/>
          </p:nvSpPr>
          <p:spPr>
            <a:xfrm flipH="1">
              <a:off x="6715125" y="1500475"/>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8039752" y="910981"/>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6330166" y="910975"/>
              <a:ext cx="151376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6896105" y="323050"/>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4620591" y="910975"/>
              <a:ext cx="151376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4049654" y="323050"/>
              <a:ext cx="2665470"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4346512" y="1500475"/>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flipH="1">
            <a:off x="7189050" y="4268800"/>
            <a:ext cx="1954825" cy="517822"/>
          </a:xfrm>
          <a:custGeom>
            <a:avLst/>
            <a:gdLst/>
            <a:ahLst/>
            <a:cxnLst/>
            <a:rect l="l" t="t" r="r" b="b"/>
            <a:pathLst>
              <a:path w="2882" h="2764" extrusionOk="0">
                <a:moveTo>
                  <a:pt x="0" y="1"/>
                </a:moveTo>
                <a:lnTo>
                  <a:pt x="0" y="2763"/>
                </a:lnTo>
                <a:lnTo>
                  <a:pt x="2881" y="2763"/>
                </a:lnTo>
                <a:lnTo>
                  <a:pt x="2881"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7603701" y="4786625"/>
            <a:ext cx="1540299" cy="356874"/>
          </a:xfrm>
          <a:custGeom>
            <a:avLst/>
            <a:gdLst/>
            <a:ahLst/>
            <a:cxnLst/>
            <a:rect l="l" t="t" r="r" b="b"/>
            <a:pathLst>
              <a:path w="2882" h="2764" extrusionOk="0">
                <a:moveTo>
                  <a:pt x="0" y="1"/>
                </a:moveTo>
                <a:lnTo>
                  <a:pt x="0" y="2763"/>
                </a:lnTo>
                <a:lnTo>
                  <a:pt x="2881" y="2763"/>
                </a:lnTo>
                <a:lnTo>
                  <a:pt x="2881"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517825"/>
            <a:ext cx="1540299" cy="356874"/>
          </a:xfrm>
          <a:custGeom>
            <a:avLst/>
            <a:gdLst/>
            <a:ahLst/>
            <a:cxnLst/>
            <a:rect l="l" t="t" r="r" b="b"/>
            <a:pathLst>
              <a:path w="2882" h="2764" extrusionOk="0">
                <a:moveTo>
                  <a:pt x="0" y="1"/>
                </a:moveTo>
                <a:lnTo>
                  <a:pt x="0" y="2763"/>
                </a:lnTo>
                <a:lnTo>
                  <a:pt x="2881" y="2763"/>
                </a:lnTo>
                <a:lnTo>
                  <a:pt x="2881"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5" y="0"/>
            <a:ext cx="1954825" cy="517822"/>
          </a:xfrm>
          <a:custGeom>
            <a:avLst/>
            <a:gdLst/>
            <a:ahLst/>
            <a:cxnLst/>
            <a:rect l="l" t="t" r="r" b="b"/>
            <a:pathLst>
              <a:path w="2882" h="2764" extrusionOk="0">
                <a:moveTo>
                  <a:pt x="0" y="1"/>
                </a:moveTo>
                <a:lnTo>
                  <a:pt x="0" y="2763"/>
                </a:lnTo>
                <a:lnTo>
                  <a:pt x="2881" y="2763"/>
                </a:lnTo>
                <a:lnTo>
                  <a:pt x="2881"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ctrTitle"/>
          </p:nvPr>
        </p:nvSpPr>
        <p:spPr>
          <a:xfrm>
            <a:off x="1621175" y="1809538"/>
            <a:ext cx="5901600" cy="1403400"/>
          </a:xfrm>
          <a:prstGeom prst="rect">
            <a:avLst/>
          </a:prstGeom>
        </p:spPr>
        <p:txBody>
          <a:bodyPr spcFirstLastPara="1" wrap="square" lIns="91425" tIns="91425" rIns="91425" bIns="0" anchor="b" anchorCtr="0">
            <a:noAutofit/>
          </a:bodyPr>
          <a:lstStyle>
            <a:lvl1pPr lvl="0" algn="ctr"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30" name="Google Shape;30;p2"/>
          <p:cNvSpPr txBox="1">
            <a:spLocks noGrp="1"/>
          </p:cNvSpPr>
          <p:nvPr>
            <p:ph type="subTitle" idx="1"/>
          </p:nvPr>
        </p:nvSpPr>
        <p:spPr>
          <a:xfrm>
            <a:off x="1621227" y="3503925"/>
            <a:ext cx="5901600" cy="42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100"/>
              <a:buNone/>
              <a:defRPr sz="1700">
                <a:solidFill>
                  <a:schemeClr val="dk2"/>
                </a:solidFill>
              </a:defRPr>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000"/>
              </a:spcBef>
              <a:spcAft>
                <a:spcPts val="0"/>
              </a:spcAft>
              <a:buSzPts val="1600"/>
              <a:buFont typeface="Nunito Light"/>
              <a:buChar char="■"/>
              <a:defRPr sz="1600"/>
            </a:lvl3pPr>
            <a:lvl4pPr marL="1828800" lvl="3" indent="-330200" rtl="0">
              <a:spcBef>
                <a:spcPts val="1000"/>
              </a:spcBef>
              <a:spcAft>
                <a:spcPts val="0"/>
              </a:spcAft>
              <a:buSzPts val="1600"/>
              <a:buFont typeface="Nunito Light"/>
              <a:buChar char="●"/>
              <a:defRPr sz="1600"/>
            </a:lvl4pPr>
            <a:lvl5pPr marL="2286000" lvl="4" indent="-330200" rtl="0">
              <a:spcBef>
                <a:spcPts val="1000"/>
              </a:spcBef>
              <a:spcAft>
                <a:spcPts val="0"/>
              </a:spcAft>
              <a:buSzPts val="1600"/>
              <a:buFont typeface="Nunito Light"/>
              <a:buChar char="○"/>
              <a:defRPr sz="1600"/>
            </a:lvl5pPr>
            <a:lvl6pPr marL="2743200" lvl="5" indent="-330200" rtl="0">
              <a:spcBef>
                <a:spcPts val="1000"/>
              </a:spcBef>
              <a:spcAft>
                <a:spcPts val="0"/>
              </a:spcAft>
              <a:buSzPts val="1600"/>
              <a:buFont typeface="Nunito Light"/>
              <a:buChar char="■"/>
              <a:defRPr sz="1600"/>
            </a:lvl6pPr>
            <a:lvl7pPr marL="3200400" lvl="6" indent="-330200" rtl="0">
              <a:spcBef>
                <a:spcPts val="1000"/>
              </a:spcBef>
              <a:spcAft>
                <a:spcPts val="0"/>
              </a:spcAft>
              <a:buSzPts val="1600"/>
              <a:buFont typeface="Nunito Light"/>
              <a:buChar char="●"/>
              <a:defRPr sz="1600"/>
            </a:lvl7pPr>
            <a:lvl8pPr marL="3657600" lvl="7" indent="-330200" rtl="0">
              <a:spcBef>
                <a:spcPts val="1000"/>
              </a:spcBef>
              <a:spcAft>
                <a:spcPts val="0"/>
              </a:spcAft>
              <a:buSzPts val="1600"/>
              <a:buFont typeface="Nunito Light"/>
              <a:buChar char="○"/>
              <a:defRPr sz="1600"/>
            </a:lvl8pPr>
            <a:lvl9pPr marL="4114800" lvl="8" indent="-330200" rtl="0">
              <a:spcBef>
                <a:spcPts val="1000"/>
              </a:spcBef>
              <a:spcAft>
                <a:spcPts val="1000"/>
              </a:spcAft>
              <a:buSzPts val="1600"/>
              <a:buFont typeface="Nunito Light"/>
              <a:buChar char="■"/>
              <a:defRPr sz="1600"/>
            </a:lvl9pPr>
          </a:lstStyle>
          <a:p>
            <a:endParaRPr/>
          </a:p>
        </p:txBody>
      </p:sp>
      <p:sp>
        <p:nvSpPr>
          <p:cNvPr id="55" name="Google Shape;55;p4"/>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58" name="Google Shape;58;p5"/>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9" name="Google Shape;59;p5"/>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60" name="Google Shape;60;p5"/>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1" name="Google Shape;61;p5"/>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62" name="Google Shape;62;p5"/>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720000" y="343200"/>
            <a:ext cx="7704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0"/>
        <p:cNvGrpSpPr/>
        <p:nvPr/>
      </p:nvGrpSpPr>
      <p:grpSpPr>
        <a:xfrm>
          <a:off x="0" y="0"/>
          <a:ext cx="0" cy="0"/>
          <a:chOff x="0" y="0"/>
          <a:chExt cx="0" cy="0"/>
        </a:xfrm>
      </p:grpSpPr>
      <p:sp>
        <p:nvSpPr>
          <p:cNvPr id="71" name="Google Shape;71;p8"/>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20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7" name="Google Shape;97;p8"/>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0" name="Google Shape;100;p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1" name="Google Shape;101;p9"/>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11"/>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000"/>
              </a:spcBef>
              <a:spcAft>
                <a:spcPts val="0"/>
              </a:spcAft>
              <a:buSzPts val="1600"/>
              <a:buChar char="○"/>
              <a:defRPr sz="1600"/>
            </a:lvl2pPr>
            <a:lvl3pPr marL="1371600" lvl="2" indent="-330200" algn="ctr" rtl="0">
              <a:spcBef>
                <a:spcPts val="1000"/>
              </a:spcBef>
              <a:spcAft>
                <a:spcPts val="0"/>
              </a:spcAft>
              <a:buSzPts val="1600"/>
              <a:buChar char="■"/>
              <a:defRPr sz="1600"/>
            </a:lvl3pPr>
            <a:lvl4pPr marL="1828800" lvl="3" indent="-330200" algn="ctr" rtl="0">
              <a:spcBef>
                <a:spcPts val="1000"/>
              </a:spcBef>
              <a:spcAft>
                <a:spcPts val="0"/>
              </a:spcAft>
              <a:buSzPts val="1600"/>
              <a:buChar char="●"/>
              <a:defRPr sz="1600"/>
            </a:lvl4pPr>
            <a:lvl5pPr marL="2286000" lvl="4" indent="-330200" algn="ctr" rtl="0">
              <a:spcBef>
                <a:spcPts val="1000"/>
              </a:spcBef>
              <a:spcAft>
                <a:spcPts val="0"/>
              </a:spcAft>
              <a:buSzPts val="1600"/>
              <a:buChar char="○"/>
              <a:defRPr sz="1600"/>
            </a:lvl5pPr>
            <a:lvl6pPr marL="2743200" lvl="5" indent="-330200" algn="ctr" rtl="0">
              <a:spcBef>
                <a:spcPts val="1000"/>
              </a:spcBef>
              <a:spcAft>
                <a:spcPts val="0"/>
              </a:spcAft>
              <a:buSzPts val="1600"/>
              <a:buChar char="■"/>
              <a:defRPr sz="1600"/>
            </a:lvl6pPr>
            <a:lvl7pPr marL="3200400" lvl="6" indent="-330200" algn="ctr" rtl="0">
              <a:spcBef>
                <a:spcPts val="1000"/>
              </a:spcBef>
              <a:spcAft>
                <a:spcPts val="0"/>
              </a:spcAft>
              <a:buSzPts val="1600"/>
              <a:buChar char="●"/>
              <a:defRPr sz="1600"/>
            </a:lvl7pPr>
            <a:lvl8pPr marL="3657600" lvl="7" indent="-330200" algn="ctr" rtl="0">
              <a:spcBef>
                <a:spcPts val="1000"/>
              </a:spcBef>
              <a:spcAft>
                <a:spcPts val="0"/>
              </a:spcAft>
              <a:buSzPts val="1600"/>
              <a:buChar char="○"/>
              <a:defRPr sz="1600"/>
            </a:lvl8pPr>
            <a:lvl9pPr marL="4114800" lvl="8" indent="-330200" algn="ctr" rtl="0">
              <a:spcBef>
                <a:spcPts val="1000"/>
              </a:spcBef>
              <a:spcAft>
                <a:spcPts val="1000"/>
              </a:spcAft>
              <a:buSzPts val="1600"/>
              <a:buChar char="■"/>
              <a:defRPr sz="1600"/>
            </a:lvl9pPr>
          </a:lstStyle>
          <a:p>
            <a:endParaRPr/>
          </a:p>
        </p:txBody>
      </p:sp>
      <p:sp>
        <p:nvSpPr>
          <p:cNvPr id="124" name="Google Shape;124;p11"/>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chemeClr val="lt1"/>
              </a:buClr>
              <a:buSzPts val="2000"/>
              <a:buFont typeface="Anaheim"/>
              <a:buChar char="●"/>
              <a:defRPr sz="1800">
                <a:solidFill>
                  <a:schemeClr val="lt1"/>
                </a:solidFill>
                <a:latin typeface="Anaheim"/>
                <a:ea typeface="Anaheim"/>
                <a:cs typeface="Anaheim"/>
                <a:sym typeface="Anaheim"/>
              </a:defRPr>
            </a:lvl1pPr>
            <a:lvl2pPr marL="914400" lvl="1"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rtl="0">
              <a:lnSpc>
                <a:spcPct val="115000"/>
              </a:lnSpc>
              <a:spcBef>
                <a:spcPts val="1000"/>
              </a:spcBef>
              <a:spcAft>
                <a:spcPts val="10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7" r:id="rId7"/>
    <p:sldLayoutId id="2147483658"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ctrTitle"/>
          </p:nvPr>
        </p:nvSpPr>
        <p:spPr>
          <a:xfrm>
            <a:off x="1486263" y="1441277"/>
            <a:ext cx="6211185" cy="1766617"/>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IN" sz="5400" dirty="0" smtClean="0"/>
              <a:t>DATA SCIENCE USING PYTHON</a:t>
            </a:r>
            <a:endParaRPr sz="5400"/>
          </a:p>
        </p:txBody>
      </p:sp>
      <p:sp>
        <p:nvSpPr>
          <p:cNvPr id="135" name="Google Shape;135;p15"/>
          <p:cNvSpPr txBox="1">
            <a:spLocks noGrp="1"/>
          </p:cNvSpPr>
          <p:nvPr>
            <p:ph type="subTitle" idx="1"/>
          </p:nvPr>
        </p:nvSpPr>
        <p:spPr>
          <a:xfrm>
            <a:off x="1621227" y="3503925"/>
            <a:ext cx="5901600" cy="42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IN" dirty="0" smtClean="0"/>
              <a:t>GUIDE : E.RAMESH                         FARHAAN – Y21CS102           </a:t>
            </a:r>
            <a:endParaRPr/>
          </a:p>
        </p:txBody>
      </p:sp>
      <p:grpSp>
        <p:nvGrpSpPr>
          <p:cNvPr id="136" name="Google Shape;136;p15"/>
          <p:cNvGrpSpPr/>
          <p:nvPr/>
        </p:nvGrpSpPr>
        <p:grpSpPr>
          <a:xfrm>
            <a:off x="4047344" y="951875"/>
            <a:ext cx="806047" cy="526086"/>
            <a:chOff x="4290650" y="1186778"/>
            <a:chExt cx="562741" cy="385776"/>
          </a:xfrm>
        </p:grpSpPr>
        <p:sp>
          <p:nvSpPr>
            <p:cNvPr id="137" name="Google Shape;137;p15"/>
            <p:cNvSpPr/>
            <p:nvPr/>
          </p:nvSpPr>
          <p:spPr>
            <a:xfrm>
              <a:off x="4465972" y="1186778"/>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4290650" y="1256907"/>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685329" y="1256907"/>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rgbClr val="00F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2E4CF"/>
          </a:solidFill>
          <a:ln/>
        </p:spPr>
      </p:sp>
      <p:sp>
        <p:nvSpPr>
          <p:cNvPr id="3" name="Shape 1"/>
          <p:cNvSpPr/>
          <p:nvPr/>
        </p:nvSpPr>
        <p:spPr>
          <a:xfrm>
            <a:off x="0" y="0"/>
            <a:ext cx="9144000" cy="5143500"/>
          </a:xfrm>
          <a:prstGeom prst="rect">
            <a:avLst/>
          </a:prstGeom>
          <a:solidFill>
            <a:srgbClr val="FEF5E7"/>
          </a:solidFill>
          <a:ln/>
        </p:spPr>
        <p:txBody>
          <a:bodyPr lIns="57150" tIns="28575" rIns="57150" bIns="28575"/>
          <a:lstStyle/>
          <a:p>
            <a:endParaRPr lang="en-IN" dirty="0"/>
          </a:p>
        </p:txBody>
      </p:sp>
      <p:sp>
        <p:nvSpPr>
          <p:cNvPr id="5" name="Shape 3"/>
          <p:cNvSpPr/>
          <p:nvPr/>
        </p:nvSpPr>
        <p:spPr>
          <a:xfrm>
            <a:off x="415230" y="1081744"/>
            <a:ext cx="2250282" cy="820653"/>
          </a:xfrm>
          <a:prstGeom prst="roundRect">
            <a:avLst>
              <a:gd name="adj" fmla="val 3865"/>
            </a:avLst>
          </a:prstGeom>
          <a:solidFill>
            <a:srgbClr val="F6E9D5"/>
          </a:solidFill>
          <a:ln/>
        </p:spPr>
        <p:txBody>
          <a:bodyPr lIns="57150" tIns="28575" rIns="57150" bIns="28575"/>
          <a:lstStyle/>
          <a:p>
            <a:pPr algn="just"/>
            <a:endParaRPr lang="en-GB" dirty="0"/>
          </a:p>
          <a:p>
            <a:pPr marL="107156" indent="-107156" algn="just">
              <a:lnSpc>
                <a:spcPct val="150000"/>
              </a:lnSpc>
              <a:buFont typeface="Arial" panose="020B0604020202020204" pitchFamily="34" charset="0"/>
              <a:buChar char="•"/>
            </a:pPr>
            <a:r>
              <a:rPr lang="en-IN" sz="800" dirty="0"/>
              <a:t>Libraries: Pandas, NLTK (Natural Language Toolkit)</a:t>
            </a:r>
          </a:p>
          <a:p>
            <a:pPr marL="107156" indent="-107156" algn="just">
              <a:lnSpc>
                <a:spcPct val="150000"/>
              </a:lnSpc>
              <a:buFont typeface="Arial" panose="020B0604020202020204" pitchFamily="34" charset="0"/>
              <a:buChar char="•"/>
            </a:pPr>
            <a:r>
              <a:rPr lang="en-IN" sz="800" dirty="0"/>
              <a:t>Techniques: Cleaning, normalization, tokenization, stemming, lemmatization</a:t>
            </a:r>
          </a:p>
        </p:txBody>
      </p:sp>
      <p:sp>
        <p:nvSpPr>
          <p:cNvPr id="6" name="Text 4"/>
          <p:cNvSpPr/>
          <p:nvPr/>
        </p:nvSpPr>
        <p:spPr>
          <a:xfrm>
            <a:off x="404243" y="1081744"/>
            <a:ext cx="1388715" cy="216991"/>
          </a:xfrm>
          <a:prstGeom prst="rect">
            <a:avLst/>
          </a:prstGeom>
          <a:noFill/>
          <a:ln/>
        </p:spPr>
        <p:txBody>
          <a:bodyPr wrap="none" lIns="57150" tIns="28575" rIns="57150" bIns="28575" rtlCol="0" anchor="t"/>
          <a:lstStyle/>
          <a:p>
            <a:pPr>
              <a:lnSpc>
                <a:spcPts val="1709"/>
              </a:lnSpc>
            </a:pPr>
            <a:r>
              <a:rPr lang="en-US" dirty="0">
                <a:solidFill>
                  <a:srgbClr val="38512F"/>
                </a:solidFill>
                <a:latin typeface="Lora" pitchFamily="34" charset="0"/>
                <a:ea typeface="Lora" pitchFamily="34" charset="-122"/>
                <a:cs typeface="Lora" pitchFamily="34" charset="-120"/>
              </a:rPr>
              <a:t>Preprocessing</a:t>
            </a:r>
            <a:endParaRPr lang="en-US" dirty="0"/>
          </a:p>
        </p:txBody>
      </p:sp>
      <p:sp>
        <p:nvSpPr>
          <p:cNvPr id="7" name="Text 5"/>
          <p:cNvSpPr/>
          <p:nvPr/>
        </p:nvSpPr>
        <p:spPr>
          <a:xfrm>
            <a:off x="1606600" y="2163962"/>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9" name="Text 7"/>
          <p:cNvSpPr/>
          <p:nvPr/>
        </p:nvSpPr>
        <p:spPr>
          <a:xfrm>
            <a:off x="6295214" y="1817185"/>
            <a:ext cx="1509713" cy="216991"/>
          </a:xfrm>
          <a:prstGeom prst="rect">
            <a:avLst/>
          </a:prstGeom>
          <a:noFill/>
          <a:ln/>
        </p:spPr>
        <p:txBody>
          <a:bodyPr wrap="none" lIns="57150" tIns="28575" rIns="57150" bIns="28575" rtlCol="0" anchor="t"/>
          <a:lstStyle/>
          <a:p>
            <a:pPr>
              <a:lnSpc>
                <a:spcPts val="1709"/>
              </a:lnSpc>
            </a:pPr>
            <a:endParaRPr lang="en-US" dirty="0"/>
          </a:p>
        </p:txBody>
      </p:sp>
      <p:sp>
        <p:nvSpPr>
          <p:cNvPr id="10" name="Text 8"/>
          <p:cNvSpPr/>
          <p:nvPr/>
        </p:nvSpPr>
        <p:spPr>
          <a:xfrm>
            <a:off x="4780285" y="2163962"/>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12" name="Text 10"/>
          <p:cNvSpPr/>
          <p:nvPr/>
        </p:nvSpPr>
        <p:spPr>
          <a:xfrm>
            <a:off x="781594" y="2890838"/>
            <a:ext cx="1388715" cy="216991"/>
          </a:xfrm>
          <a:prstGeom prst="rect">
            <a:avLst/>
          </a:prstGeom>
          <a:noFill/>
          <a:ln/>
        </p:spPr>
        <p:txBody>
          <a:bodyPr wrap="none" lIns="57150" tIns="28575" rIns="57150" bIns="28575" rtlCol="0" anchor="t"/>
          <a:lstStyle/>
          <a:p>
            <a:pPr>
              <a:lnSpc>
                <a:spcPts val="1709"/>
              </a:lnSpc>
            </a:pPr>
            <a:endParaRPr lang="en-US" dirty="0"/>
          </a:p>
        </p:txBody>
      </p:sp>
      <p:sp>
        <p:nvSpPr>
          <p:cNvPr id="13" name="Text 11"/>
          <p:cNvSpPr/>
          <p:nvPr/>
        </p:nvSpPr>
        <p:spPr>
          <a:xfrm>
            <a:off x="1606600" y="3380631"/>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15" name="Text 13"/>
          <p:cNvSpPr/>
          <p:nvPr/>
        </p:nvSpPr>
        <p:spPr>
          <a:xfrm>
            <a:off x="6476643" y="3024783"/>
            <a:ext cx="1388715" cy="216991"/>
          </a:xfrm>
          <a:prstGeom prst="rect">
            <a:avLst/>
          </a:prstGeom>
          <a:noFill/>
          <a:ln/>
        </p:spPr>
        <p:txBody>
          <a:bodyPr wrap="none" lIns="57150" tIns="28575" rIns="57150" bIns="28575" rtlCol="0" anchor="t"/>
          <a:lstStyle/>
          <a:p>
            <a:pPr>
              <a:lnSpc>
                <a:spcPts val="1709"/>
              </a:lnSpc>
            </a:pPr>
            <a:endParaRPr lang="en-US" dirty="0"/>
          </a:p>
        </p:txBody>
      </p:sp>
      <p:sp>
        <p:nvSpPr>
          <p:cNvPr id="16" name="Text 14"/>
          <p:cNvSpPr/>
          <p:nvPr/>
        </p:nvSpPr>
        <p:spPr>
          <a:xfrm>
            <a:off x="4780285" y="3380631"/>
            <a:ext cx="2757116" cy="666378"/>
          </a:xfrm>
          <a:prstGeom prst="rect">
            <a:avLst/>
          </a:prstGeom>
          <a:noFill/>
          <a:ln/>
        </p:spPr>
        <p:txBody>
          <a:bodyPr wrap="square" lIns="57150" tIns="28575" rIns="57150" bIns="28575" rtlCol="0" anchor="t"/>
          <a:lstStyle/>
          <a:p>
            <a:pPr>
              <a:lnSpc>
                <a:spcPts val="1749"/>
              </a:lnSpc>
            </a:pPr>
            <a:endParaRPr lang="en-US" sz="1100" dirty="0"/>
          </a:p>
        </p:txBody>
      </p:sp>
      <p:sp>
        <p:nvSpPr>
          <p:cNvPr id="17" name="TextBox 16">
            <a:extLst>
              <a:ext uri="{FF2B5EF4-FFF2-40B4-BE49-F238E27FC236}">
                <a16:creationId xmlns:a16="http://schemas.microsoft.com/office/drawing/2014/main" xmlns="" id="{D70DA98F-CAFB-A606-F5C4-7DBB8AAF7497}"/>
              </a:ext>
            </a:extLst>
          </p:cNvPr>
          <p:cNvSpPr txBox="1"/>
          <p:nvPr/>
        </p:nvSpPr>
        <p:spPr>
          <a:xfrm>
            <a:off x="4312415" y="2226004"/>
            <a:ext cx="115481" cy="275717"/>
          </a:xfrm>
          <a:prstGeom prst="rect">
            <a:avLst/>
          </a:prstGeom>
          <a:noFill/>
        </p:spPr>
        <p:txBody>
          <a:bodyPr wrap="none" lIns="57150" tIns="28575" rIns="57150" bIns="28575" rtlCol="0">
            <a:spAutoFit/>
          </a:bodyPr>
          <a:lstStyle/>
          <a:p>
            <a:pPr algn="ctr" defTabSz="571500">
              <a:lnSpc>
                <a:spcPts val="1709"/>
              </a:lnSpc>
              <a:buClrTx/>
              <a:defRPr/>
            </a:pPr>
            <a:endParaRPr lang="en-US" kern="1200" dirty="0">
              <a:solidFill>
                <a:prstClr val="black"/>
              </a:solidFill>
              <a:latin typeface="Calibri" panose="020F0502020204030204"/>
              <a:ea typeface="+mn-ea"/>
              <a:cs typeface="+mn-cs"/>
            </a:endParaRPr>
          </a:p>
        </p:txBody>
      </p:sp>
      <p:sp>
        <p:nvSpPr>
          <p:cNvPr id="20" name="TextBox 19">
            <a:extLst>
              <a:ext uri="{FF2B5EF4-FFF2-40B4-BE49-F238E27FC236}">
                <a16:creationId xmlns:a16="http://schemas.microsoft.com/office/drawing/2014/main" xmlns="" id="{DBCBEC93-5D88-771E-15C8-D3CF0B156AE0}"/>
              </a:ext>
            </a:extLst>
          </p:cNvPr>
          <p:cNvSpPr txBox="1"/>
          <p:nvPr/>
        </p:nvSpPr>
        <p:spPr>
          <a:xfrm>
            <a:off x="4960442" y="2571750"/>
            <a:ext cx="115481" cy="273152"/>
          </a:xfrm>
          <a:prstGeom prst="rect">
            <a:avLst/>
          </a:prstGeom>
          <a:noFill/>
        </p:spPr>
        <p:txBody>
          <a:bodyPr wrap="none" lIns="57150" tIns="28575" rIns="57150" bIns="28575" rtlCol="0">
            <a:spAutoFit/>
          </a:bodyPr>
          <a:lstStyle/>
          <a:p>
            <a:endParaRPr lang="en-IN" dirty="0"/>
          </a:p>
        </p:txBody>
      </p:sp>
      <p:sp>
        <p:nvSpPr>
          <p:cNvPr id="21" name="Oval 20">
            <a:extLst>
              <a:ext uri="{FF2B5EF4-FFF2-40B4-BE49-F238E27FC236}">
                <a16:creationId xmlns:a16="http://schemas.microsoft.com/office/drawing/2014/main" xmlns="" id="{FFB9F162-EBA5-5943-E2D0-8DFFBD694F7A}"/>
              </a:ext>
            </a:extLst>
          </p:cNvPr>
          <p:cNvSpPr/>
          <p:nvPr/>
        </p:nvSpPr>
        <p:spPr>
          <a:xfrm>
            <a:off x="3763866" y="1955602"/>
            <a:ext cx="1268016" cy="901898"/>
          </a:xfrm>
          <a:prstGeom prst="ellipse">
            <a:avLst/>
          </a:prstGeom>
          <a:solidFill>
            <a:srgbClr val="F6E9D5"/>
          </a:solidFill>
          <a:ln>
            <a:solidFill>
              <a:srgbClr val="F6E9D5"/>
            </a:solidFill>
          </a:ln>
        </p:spPr>
        <p:style>
          <a:lnRef idx="2">
            <a:schemeClr val="accent1">
              <a:shade val="15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IN" dirty="0"/>
          </a:p>
        </p:txBody>
      </p:sp>
      <p:sp>
        <p:nvSpPr>
          <p:cNvPr id="22" name="TextBox 21">
            <a:extLst>
              <a:ext uri="{FF2B5EF4-FFF2-40B4-BE49-F238E27FC236}">
                <a16:creationId xmlns:a16="http://schemas.microsoft.com/office/drawing/2014/main" xmlns="" id="{57CCB5D6-0608-A38D-AE75-AB52BF5081C4}"/>
              </a:ext>
            </a:extLst>
          </p:cNvPr>
          <p:cNvSpPr txBox="1"/>
          <p:nvPr/>
        </p:nvSpPr>
        <p:spPr>
          <a:xfrm>
            <a:off x="3888878" y="2163589"/>
            <a:ext cx="1049238" cy="493725"/>
          </a:xfrm>
          <a:prstGeom prst="rect">
            <a:avLst/>
          </a:prstGeom>
          <a:noFill/>
        </p:spPr>
        <p:txBody>
          <a:bodyPr wrap="square" lIns="57150" tIns="28575" rIns="57150" bIns="28575" rtlCol="0">
            <a:spAutoFit/>
          </a:bodyPr>
          <a:lstStyle/>
          <a:p>
            <a:pPr algn="ctr" defTabSz="571500">
              <a:lnSpc>
                <a:spcPts val="1709"/>
              </a:lnSpc>
              <a:buClrTx/>
              <a:defRPr/>
            </a:pPr>
            <a:r>
              <a:rPr lang="en-US" sz="1100" kern="1200" dirty="0">
                <a:solidFill>
                  <a:srgbClr val="38512F"/>
                </a:solidFill>
                <a:latin typeface="Lora" pitchFamily="34" charset="0"/>
                <a:ea typeface="Lora" pitchFamily="34" charset="-122"/>
                <a:cs typeface="Lora" pitchFamily="34" charset="-120"/>
              </a:rPr>
              <a:t>SMS Spam</a:t>
            </a:r>
          </a:p>
          <a:p>
            <a:pPr algn="ctr" defTabSz="571500">
              <a:lnSpc>
                <a:spcPts val="1709"/>
              </a:lnSpc>
              <a:buClrTx/>
              <a:defRPr/>
            </a:pPr>
            <a:r>
              <a:rPr lang="en-US" sz="1100" kern="1200" dirty="0">
                <a:solidFill>
                  <a:srgbClr val="38512F"/>
                </a:solidFill>
                <a:latin typeface="Lora" pitchFamily="34" charset="0"/>
                <a:ea typeface="Lora" pitchFamily="34" charset="-122"/>
                <a:cs typeface="Lora" pitchFamily="34" charset="-120"/>
              </a:rPr>
              <a:t>Classification</a:t>
            </a:r>
            <a:endParaRPr lang="en-US" sz="1100" kern="1200" dirty="0">
              <a:solidFill>
                <a:prstClr val="black"/>
              </a:solidFill>
              <a:latin typeface="Calibri" panose="020F0502020204030204"/>
              <a:ea typeface="+mn-ea"/>
              <a:cs typeface="+mn-cs"/>
            </a:endParaRPr>
          </a:p>
        </p:txBody>
      </p:sp>
      <p:sp>
        <p:nvSpPr>
          <p:cNvPr id="23" name="Shape 3">
            <a:extLst>
              <a:ext uri="{FF2B5EF4-FFF2-40B4-BE49-F238E27FC236}">
                <a16:creationId xmlns:a16="http://schemas.microsoft.com/office/drawing/2014/main" xmlns="" id="{AE7E605D-904C-3331-0E19-722899FAC184}"/>
              </a:ext>
            </a:extLst>
          </p:cNvPr>
          <p:cNvSpPr/>
          <p:nvPr/>
        </p:nvSpPr>
        <p:spPr>
          <a:xfrm>
            <a:off x="403322" y="3378174"/>
            <a:ext cx="2250282" cy="1001838"/>
          </a:xfrm>
          <a:prstGeom prst="roundRect">
            <a:avLst>
              <a:gd name="adj" fmla="val 3865"/>
            </a:avLst>
          </a:prstGeom>
          <a:solidFill>
            <a:srgbClr val="F6E9D5"/>
          </a:solidFill>
          <a:ln/>
        </p:spPr>
        <p:txBody>
          <a:bodyPr lIns="57150" tIns="28575" rIns="57150" bIns="28575"/>
          <a:lstStyle/>
          <a:p>
            <a:endParaRPr lang="en-GB" dirty="0"/>
          </a:p>
          <a:p>
            <a:pPr marL="107156" indent="-107156" algn="just">
              <a:lnSpc>
                <a:spcPct val="150000"/>
              </a:lnSpc>
              <a:buFont typeface="Arial" panose="020B0604020202020204" pitchFamily="34" charset="0"/>
              <a:buChar char="•"/>
            </a:pPr>
            <a:r>
              <a:rPr lang="en-GB" sz="800" dirty="0"/>
              <a:t>This involves selecting and training a machine learning model to classify SMS messages as spam or not spam.</a:t>
            </a:r>
          </a:p>
          <a:p>
            <a:pPr marL="107156" indent="-107156" algn="just">
              <a:lnSpc>
                <a:spcPct val="150000"/>
              </a:lnSpc>
              <a:buFont typeface="Arial" panose="020B0604020202020204" pitchFamily="34" charset="0"/>
              <a:buChar char="•"/>
            </a:pPr>
            <a:r>
              <a:rPr lang="en-GB" sz="800" dirty="0"/>
              <a:t>Libraries like scikit-learn, TensorFlow, and </a:t>
            </a:r>
            <a:r>
              <a:rPr lang="en-GB" sz="800" dirty="0" err="1"/>
              <a:t>PyTorch</a:t>
            </a:r>
            <a:r>
              <a:rPr lang="en-GB" sz="800" dirty="0"/>
              <a:t> </a:t>
            </a:r>
          </a:p>
        </p:txBody>
      </p:sp>
      <p:sp>
        <p:nvSpPr>
          <p:cNvPr id="24" name="Shape 3">
            <a:extLst>
              <a:ext uri="{FF2B5EF4-FFF2-40B4-BE49-F238E27FC236}">
                <a16:creationId xmlns:a16="http://schemas.microsoft.com/office/drawing/2014/main" xmlns="" id="{99B97A39-A616-BDAD-C1E4-FC4C8B23B6D9}"/>
              </a:ext>
            </a:extLst>
          </p:cNvPr>
          <p:cNvSpPr/>
          <p:nvPr/>
        </p:nvSpPr>
        <p:spPr>
          <a:xfrm>
            <a:off x="6189798" y="1087695"/>
            <a:ext cx="2250282" cy="820653"/>
          </a:xfrm>
          <a:prstGeom prst="roundRect">
            <a:avLst>
              <a:gd name="adj" fmla="val 3865"/>
            </a:avLst>
          </a:prstGeom>
          <a:solidFill>
            <a:srgbClr val="F6E9D5"/>
          </a:solidFill>
          <a:ln/>
        </p:spPr>
        <p:txBody>
          <a:bodyPr lIns="57150" tIns="28575" rIns="57150" bIns="28575"/>
          <a:lstStyle/>
          <a:p>
            <a:pPr algn="just"/>
            <a:endParaRPr lang="en-GB" dirty="0"/>
          </a:p>
          <a:p>
            <a:pPr marL="107156" indent="-107156" algn="just">
              <a:lnSpc>
                <a:spcPct val="150000"/>
              </a:lnSpc>
              <a:buFont typeface="Arial" panose="020B0604020202020204" pitchFamily="34" charset="0"/>
              <a:buChar char="•"/>
            </a:pPr>
            <a:r>
              <a:rPr lang="en-GB" sz="800" dirty="0"/>
              <a:t>Libraries: scikit-learn, </a:t>
            </a:r>
            <a:r>
              <a:rPr lang="en-GB" sz="800" dirty="0" err="1"/>
              <a:t>spaCy</a:t>
            </a:r>
            <a:endParaRPr lang="en-GB" sz="800" dirty="0"/>
          </a:p>
          <a:p>
            <a:pPr marL="107156" indent="-107156" algn="just">
              <a:lnSpc>
                <a:spcPct val="150000"/>
              </a:lnSpc>
              <a:buFont typeface="Arial" panose="020B0604020202020204" pitchFamily="34" charset="0"/>
              <a:buChar char="•"/>
            </a:pPr>
            <a:r>
              <a:rPr lang="en-GB" sz="800" dirty="0"/>
              <a:t>Techniques: N-grams, TF-IDF (Term Frequency-Inverse Document Frequency), word embedding</a:t>
            </a:r>
            <a:endParaRPr lang="en-IN" sz="800" dirty="0"/>
          </a:p>
        </p:txBody>
      </p:sp>
      <p:sp>
        <p:nvSpPr>
          <p:cNvPr id="25" name="Shape 3">
            <a:extLst>
              <a:ext uri="{FF2B5EF4-FFF2-40B4-BE49-F238E27FC236}">
                <a16:creationId xmlns:a16="http://schemas.microsoft.com/office/drawing/2014/main" xmlns="" id="{84B085A8-13E9-0827-3102-E4B555C78589}"/>
              </a:ext>
            </a:extLst>
          </p:cNvPr>
          <p:cNvSpPr/>
          <p:nvPr/>
        </p:nvSpPr>
        <p:spPr>
          <a:xfrm>
            <a:off x="6198730" y="3375421"/>
            <a:ext cx="2250282" cy="962502"/>
          </a:xfrm>
          <a:prstGeom prst="roundRect">
            <a:avLst>
              <a:gd name="adj" fmla="val 3865"/>
            </a:avLst>
          </a:prstGeom>
          <a:solidFill>
            <a:srgbClr val="F6E9D5"/>
          </a:solidFill>
          <a:ln/>
        </p:spPr>
        <p:txBody>
          <a:bodyPr lIns="57150" tIns="28575" rIns="57150" bIns="28575"/>
          <a:lstStyle/>
          <a:p>
            <a:endParaRPr lang="en-GB" dirty="0"/>
          </a:p>
          <a:p>
            <a:pPr marL="107156" indent="-107156" algn="just">
              <a:lnSpc>
                <a:spcPct val="150000"/>
              </a:lnSpc>
              <a:buFont typeface="Arial" panose="020B0604020202020204" pitchFamily="34" charset="0"/>
              <a:buChar char="•"/>
            </a:pPr>
            <a:r>
              <a:rPr lang="en-GB" sz="800" dirty="0"/>
              <a:t>The model's performance is evaluated using metrics like accuracy, precision, and recall.</a:t>
            </a:r>
          </a:p>
          <a:p>
            <a:pPr marL="107156" indent="-107156" algn="just">
              <a:lnSpc>
                <a:spcPct val="150000"/>
              </a:lnSpc>
              <a:buFont typeface="Arial" panose="020B0604020202020204" pitchFamily="34" charset="0"/>
              <a:buChar char="•"/>
            </a:pPr>
            <a:r>
              <a:rPr lang="en-GB" sz="800" dirty="0"/>
              <a:t> Libraries like Flask, Django, and </a:t>
            </a:r>
            <a:r>
              <a:rPr lang="en-GB" sz="800" dirty="0" err="1"/>
              <a:t>Streamlit</a:t>
            </a:r>
            <a:r>
              <a:rPr lang="en-GB" sz="800" dirty="0"/>
              <a:t> </a:t>
            </a:r>
            <a:endParaRPr lang="en-IN" sz="800" dirty="0"/>
          </a:p>
        </p:txBody>
      </p:sp>
      <p:sp>
        <p:nvSpPr>
          <p:cNvPr id="26" name="TextBox 25">
            <a:extLst>
              <a:ext uri="{FF2B5EF4-FFF2-40B4-BE49-F238E27FC236}">
                <a16:creationId xmlns:a16="http://schemas.microsoft.com/office/drawing/2014/main" xmlns="" id="{A0434D56-D34B-6B22-EECB-AEF0B70D0A35}"/>
              </a:ext>
            </a:extLst>
          </p:cNvPr>
          <p:cNvSpPr txBox="1"/>
          <p:nvPr/>
        </p:nvSpPr>
        <p:spPr>
          <a:xfrm>
            <a:off x="406299" y="3375420"/>
            <a:ext cx="1120500"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Model Selection</a:t>
            </a:r>
            <a:endParaRPr lang="en-US" sz="1100" dirty="0"/>
          </a:p>
        </p:txBody>
      </p:sp>
      <p:sp>
        <p:nvSpPr>
          <p:cNvPr id="27" name="TextBox 26">
            <a:extLst>
              <a:ext uri="{FF2B5EF4-FFF2-40B4-BE49-F238E27FC236}">
                <a16:creationId xmlns:a16="http://schemas.microsoft.com/office/drawing/2014/main" xmlns="" id="{2C78902A-C23A-2DE1-8AA0-660CC2C93C98}"/>
              </a:ext>
            </a:extLst>
          </p:cNvPr>
          <p:cNvSpPr txBox="1"/>
          <p:nvPr/>
        </p:nvSpPr>
        <p:spPr>
          <a:xfrm>
            <a:off x="6198730" y="1087548"/>
            <a:ext cx="1266372"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Feature Extraction</a:t>
            </a:r>
            <a:endParaRPr lang="en-US" sz="1100" dirty="0"/>
          </a:p>
        </p:txBody>
      </p:sp>
      <p:sp>
        <p:nvSpPr>
          <p:cNvPr id="28" name="TextBox 27">
            <a:extLst>
              <a:ext uri="{FF2B5EF4-FFF2-40B4-BE49-F238E27FC236}">
                <a16:creationId xmlns:a16="http://schemas.microsoft.com/office/drawing/2014/main" xmlns="" id="{4CD7C04A-1032-01BA-83E4-B92269D2CE4E}"/>
              </a:ext>
            </a:extLst>
          </p:cNvPr>
          <p:cNvSpPr txBox="1"/>
          <p:nvPr/>
        </p:nvSpPr>
        <p:spPr>
          <a:xfrm>
            <a:off x="6198730" y="3339465"/>
            <a:ext cx="775853"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Evaluation</a:t>
            </a:r>
            <a:endParaRPr lang="en-US" sz="1100" dirty="0"/>
          </a:p>
        </p:txBody>
      </p:sp>
      <p:cxnSp>
        <p:nvCxnSpPr>
          <p:cNvPr id="30" name="Straight Arrow Connector 29">
            <a:extLst>
              <a:ext uri="{FF2B5EF4-FFF2-40B4-BE49-F238E27FC236}">
                <a16:creationId xmlns:a16="http://schemas.microsoft.com/office/drawing/2014/main" xmlns="" id="{58812920-6A07-C7B4-A851-ECF194D94BB6}"/>
              </a:ext>
            </a:extLst>
          </p:cNvPr>
          <p:cNvCxnSpPr>
            <a:stCxn id="21" idx="1"/>
            <a:endCxn id="5" idx="3"/>
          </p:cNvCxnSpPr>
          <p:nvPr/>
        </p:nvCxnSpPr>
        <p:spPr>
          <a:xfrm flipH="1" flipV="1">
            <a:off x="2665511" y="1492070"/>
            <a:ext cx="1284051" cy="595612"/>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11CA5050-432E-B9CA-F9A2-F37DC4B9D3C8}"/>
              </a:ext>
            </a:extLst>
          </p:cNvPr>
          <p:cNvCxnSpPr>
            <a:cxnSpLocks/>
            <a:stCxn id="21" idx="3"/>
            <a:endCxn id="23" idx="3"/>
          </p:cNvCxnSpPr>
          <p:nvPr/>
        </p:nvCxnSpPr>
        <p:spPr>
          <a:xfrm flipH="1">
            <a:off x="2653604" y="2725420"/>
            <a:ext cx="1295959" cy="1153673"/>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4565621-E034-883B-3E64-CA594442172C}"/>
              </a:ext>
            </a:extLst>
          </p:cNvPr>
          <p:cNvCxnSpPr>
            <a:stCxn id="21" idx="7"/>
          </p:cNvCxnSpPr>
          <p:nvPr/>
        </p:nvCxnSpPr>
        <p:spPr>
          <a:xfrm flipV="1">
            <a:off x="4846185" y="1492070"/>
            <a:ext cx="1343613" cy="595612"/>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79EA8935-2374-2B5C-AFA7-8ECB0B7BC0D9}"/>
              </a:ext>
            </a:extLst>
          </p:cNvPr>
          <p:cNvCxnSpPr>
            <a:stCxn id="21" idx="5"/>
            <a:endCxn id="25" idx="1"/>
          </p:cNvCxnSpPr>
          <p:nvPr/>
        </p:nvCxnSpPr>
        <p:spPr>
          <a:xfrm rot="16200000" flipH="1">
            <a:off x="4956832" y="2614773"/>
            <a:ext cx="1131252" cy="1352545"/>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2E4CF"/>
          </a:solidFill>
          <a:ln/>
        </p:spPr>
      </p:sp>
      <p:sp>
        <p:nvSpPr>
          <p:cNvPr id="3" name="Shape 1"/>
          <p:cNvSpPr/>
          <p:nvPr/>
        </p:nvSpPr>
        <p:spPr>
          <a:xfrm>
            <a:off x="0" y="0"/>
            <a:ext cx="9144000" cy="5143500"/>
          </a:xfrm>
          <a:prstGeom prst="rect">
            <a:avLst/>
          </a:prstGeom>
          <a:solidFill>
            <a:srgbClr val="FEF5E7"/>
          </a:solidFill>
          <a:ln/>
        </p:spPr>
        <p:txBody>
          <a:bodyPr lIns="57150" tIns="28575" rIns="57150" bIns="28575"/>
          <a:lstStyle/>
          <a:p>
            <a:endParaRPr lang="en-IN" dirty="0"/>
          </a:p>
        </p:txBody>
      </p:sp>
      <p:sp>
        <p:nvSpPr>
          <p:cNvPr id="5" name="Shape 3"/>
          <p:cNvSpPr/>
          <p:nvPr/>
        </p:nvSpPr>
        <p:spPr>
          <a:xfrm>
            <a:off x="415230" y="1081743"/>
            <a:ext cx="2250282" cy="952432"/>
          </a:xfrm>
          <a:prstGeom prst="roundRect">
            <a:avLst>
              <a:gd name="adj" fmla="val 3865"/>
            </a:avLst>
          </a:prstGeom>
          <a:solidFill>
            <a:srgbClr val="F6E9D5"/>
          </a:solidFill>
          <a:ln/>
        </p:spPr>
        <p:txBody>
          <a:bodyPr lIns="57150" tIns="28575" rIns="57150" bIns="28575"/>
          <a:lstStyle/>
          <a:p>
            <a:pPr algn="just"/>
            <a:endParaRPr lang="en-GB" dirty="0"/>
          </a:p>
          <a:p>
            <a:pPr marL="107156" indent="-107156" algn="just">
              <a:lnSpc>
                <a:spcPct val="150000"/>
              </a:lnSpc>
              <a:buFont typeface="Arial" panose="020B0604020202020204" pitchFamily="34" charset="0"/>
              <a:buChar char="•"/>
            </a:pPr>
            <a:r>
              <a:rPr lang="en-IN" sz="800" dirty="0"/>
              <a:t>Libraries: Pandas, NLTK</a:t>
            </a:r>
          </a:p>
          <a:p>
            <a:pPr marL="107156" indent="-107156" algn="just">
              <a:lnSpc>
                <a:spcPct val="150000"/>
              </a:lnSpc>
              <a:buFont typeface="Arial" panose="020B0604020202020204" pitchFamily="34" charset="0"/>
              <a:buChar char="•"/>
            </a:pPr>
            <a:r>
              <a:rPr lang="en-IN" sz="800" dirty="0"/>
              <a:t>Techniques: Cleaning, normalization, tokenization, stemming, lemmatization, removing irrelevant content</a:t>
            </a:r>
          </a:p>
        </p:txBody>
      </p:sp>
      <p:sp>
        <p:nvSpPr>
          <p:cNvPr id="6" name="Text 4"/>
          <p:cNvSpPr/>
          <p:nvPr/>
        </p:nvSpPr>
        <p:spPr>
          <a:xfrm>
            <a:off x="404243" y="1081744"/>
            <a:ext cx="1388715" cy="216991"/>
          </a:xfrm>
          <a:prstGeom prst="rect">
            <a:avLst/>
          </a:prstGeom>
          <a:noFill/>
          <a:ln/>
        </p:spPr>
        <p:txBody>
          <a:bodyPr wrap="none" lIns="57150" tIns="28575" rIns="57150" bIns="28575" rtlCol="0" anchor="t"/>
          <a:lstStyle/>
          <a:p>
            <a:pPr>
              <a:lnSpc>
                <a:spcPts val="1709"/>
              </a:lnSpc>
            </a:pPr>
            <a:r>
              <a:rPr lang="en-US" dirty="0">
                <a:solidFill>
                  <a:srgbClr val="38512F"/>
                </a:solidFill>
                <a:latin typeface="Lora" pitchFamily="34" charset="0"/>
                <a:ea typeface="Lora" pitchFamily="34" charset="-122"/>
                <a:cs typeface="Lora" pitchFamily="34" charset="-120"/>
              </a:rPr>
              <a:t>Preprocessing</a:t>
            </a:r>
            <a:endParaRPr lang="en-US" dirty="0"/>
          </a:p>
        </p:txBody>
      </p:sp>
      <p:sp>
        <p:nvSpPr>
          <p:cNvPr id="7" name="Text 5"/>
          <p:cNvSpPr/>
          <p:nvPr/>
        </p:nvSpPr>
        <p:spPr>
          <a:xfrm>
            <a:off x="1606600" y="2163962"/>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9" name="Text 7"/>
          <p:cNvSpPr/>
          <p:nvPr/>
        </p:nvSpPr>
        <p:spPr>
          <a:xfrm>
            <a:off x="6295214" y="1817185"/>
            <a:ext cx="1509713" cy="216991"/>
          </a:xfrm>
          <a:prstGeom prst="rect">
            <a:avLst/>
          </a:prstGeom>
          <a:noFill/>
          <a:ln/>
        </p:spPr>
        <p:txBody>
          <a:bodyPr wrap="none" lIns="57150" tIns="28575" rIns="57150" bIns="28575" rtlCol="0" anchor="t"/>
          <a:lstStyle/>
          <a:p>
            <a:pPr>
              <a:lnSpc>
                <a:spcPts val="1709"/>
              </a:lnSpc>
            </a:pPr>
            <a:endParaRPr lang="en-US" dirty="0"/>
          </a:p>
        </p:txBody>
      </p:sp>
      <p:sp>
        <p:nvSpPr>
          <p:cNvPr id="10" name="Text 8"/>
          <p:cNvSpPr/>
          <p:nvPr/>
        </p:nvSpPr>
        <p:spPr>
          <a:xfrm>
            <a:off x="4780285" y="2163962"/>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12" name="Text 10"/>
          <p:cNvSpPr/>
          <p:nvPr/>
        </p:nvSpPr>
        <p:spPr>
          <a:xfrm>
            <a:off x="781594" y="2890838"/>
            <a:ext cx="1388715" cy="216991"/>
          </a:xfrm>
          <a:prstGeom prst="rect">
            <a:avLst/>
          </a:prstGeom>
          <a:noFill/>
          <a:ln/>
        </p:spPr>
        <p:txBody>
          <a:bodyPr wrap="none" lIns="57150" tIns="28575" rIns="57150" bIns="28575" rtlCol="0" anchor="t"/>
          <a:lstStyle/>
          <a:p>
            <a:pPr>
              <a:lnSpc>
                <a:spcPts val="1709"/>
              </a:lnSpc>
            </a:pPr>
            <a:endParaRPr lang="en-US" dirty="0"/>
          </a:p>
        </p:txBody>
      </p:sp>
      <p:sp>
        <p:nvSpPr>
          <p:cNvPr id="13" name="Text 11"/>
          <p:cNvSpPr/>
          <p:nvPr/>
        </p:nvSpPr>
        <p:spPr>
          <a:xfrm>
            <a:off x="1606600" y="3380631"/>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15" name="Text 13"/>
          <p:cNvSpPr/>
          <p:nvPr/>
        </p:nvSpPr>
        <p:spPr>
          <a:xfrm>
            <a:off x="6476643" y="3024783"/>
            <a:ext cx="1388715" cy="216991"/>
          </a:xfrm>
          <a:prstGeom prst="rect">
            <a:avLst/>
          </a:prstGeom>
          <a:noFill/>
          <a:ln/>
        </p:spPr>
        <p:txBody>
          <a:bodyPr wrap="none" lIns="57150" tIns="28575" rIns="57150" bIns="28575" rtlCol="0" anchor="t"/>
          <a:lstStyle/>
          <a:p>
            <a:pPr>
              <a:lnSpc>
                <a:spcPts val="1709"/>
              </a:lnSpc>
            </a:pPr>
            <a:endParaRPr lang="en-US" dirty="0"/>
          </a:p>
        </p:txBody>
      </p:sp>
      <p:sp>
        <p:nvSpPr>
          <p:cNvPr id="16" name="Text 14"/>
          <p:cNvSpPr/>
          <p:nvPr/>
        </p:nvSpPr>
        <p:spPr>
          <a:xfrm>
            <a:off x="4780285" y="3380631"/>
            <a:ext cx="2757116" cy="666378"/>
          </a:xfrm>
          <a:prstGeom prst="rect">
            <a:avLst/>
          </a:prstGeom>
          <a:noFill/>
          <a:ln/>
        </p:spPr>
        <p:txBody>
          <a:bodyPr wrap="square" lIns="57150" tIns="28575" rIns="57150" bIns="28575" rtlCol="0" anchor="t"/>
          <a:lstStyle/>
          <a:p>
            <a:pPr>
              <a:lnSpc>
                <a:spcPts val="1749"/>
              </a:lnSpc>
            </a:pPr>
            <a:endParaRPr lang="en-US" sz="1100" dirty="0"/>
          </a:p>
        </p:txBody>
      </p:sp>
      <p:sp>
        <p:nvSpPr>
          <p:cNvPr id="17" name="TextBox 16">
            <a:extLst>
              <a:ext uri="{FF2B5EF4-FFF2-40B4-BE49-F238E27FC236}">
                <a16:creationId xmlns:a16="http://schemas.microsoft.com/office/drawing/2014/main" xmlns="" id="{D70DA98F-CAFB-A606-F5C4-7DBB8AAF7497}"/>
              </a:ext>
            </a:extLst>
          </p:cNvPr>
          <p:cNvSpPr txBox="1"/>
          <p:nvPr/>
        </p:nvSpPr>
        <p:spPr>
          <a:xfrm>
            <a:off x="4312415" y="2226004"/>
            <a:ext cx="115481" cy="275717"/>
          </a:xfrm>
          <a:prstGeom prst="rect">
            <a:avLst/>
          </a:prstGeom>
          <a:noFill/>
        </p:spPr>
        <p:txBody>
          <a:bodyPr wrap="none" lIns="57150" tIns="28575" rIns="57150" bIns="28575" rtlCol="0">
            <a:spAutoFit/>
          </a:bodyPr>
          <a:lstStyle/>
          <a:p>
            <a:pPr algn="ctr" defTabSz="571500">
              <a:lnSpc>
                <a:spcPts val="1709"/>
              </a:lnSpc>
              <a:buClrTx/>
              <a:defRPr/>
            </a:pPr>
            <a:endParaRPr lang="en-US" kern="1200" dirty="0">
              <a:solidFill>
                <a:prstClr val="black"/>
              </a:solidFill>
              <a:latin typeface="Calibri" panose="020F0502020204030204"/>
              <a:ea typeface="+mn-ea"/>
              <a:cs typeface="+mn-cs"/>
            </a:endParaRPr>
          </a:p>
        </p:txBody>
      </p:sp>
      <p:sp>
        <p:nvSpPr>
          <p:cNvPr id="20" name="TextBox 19">
            <a:extLst>
              <a:ext uri="{FF2B5EF4-FFF2-40B4-BE49-F238E27FC236}">
                <a16:creationId xmlns:a16="http://schemas.microsoft.com/office/drawing/2014/main" xmlns="" id="{DBCBEC93-5D88-771E-15C8-D3CF0B156AE0}"/>
              </a:ext>
            </a:extLst>
          </p:cNvPr>
          <p:cNvSpPr txBox="1"/>
          <p:nvPr/>
        </p:nvSpPr>
        <p:spPr>
          <a:xfrm>
            <a:off x="4960442" y="2571750"/>
            <a:ext cx="115481" cy="273152"/>
          </a:xfrm>
          <a:prstGeom prst="rect">
            <a:avLst/>
          </a:prstGeom>
          <a:noFill/>
        </p:spPr>
        <p:txBody>
          <a:bodyPr wrap="none" lIns="57150" tIns="28575" rIns="57150" bIns="28575" rtlCol="0">
            <a:spAutoFit/>
          </a:bodyPr>
          <a:lstStyle/>
          <a:p>
            <a:endParaRPr lang="en-IN" dirty="0"/>
          </a:p>
        </p:txBody>
      </p:sp>
      <p:sp>
        <p:nvSpPr>
          <p:cNvPr id="21" name="Oval 20">
            <a:extLst>
              <a:ext uri="{FF2B5EF4-FFF2-40B4-BE49-F238E27FC236}">
                <a16:creationId xmlns:a16="http://schemas.microsoft.com/office/drawing/2014/main" xmlns="" id="{FFB9F162-EBA5-5943-E2D0-8DFFBD694F7A}"/>
              </a:ext>
            </a:extLst>
          </p:cNvPr>
          <p:cNvSpPr/>
          <p:nvPr/>
        </p:nvSpPr>
        <p:spPr>
          <a:xfrm>
            <a:off x="3763866" y="1955602"/>
            <a:ext cx="1268016" cy="901898"/>
          </a:xfrm>
          <a:prstGeom prst="ellipse">
            <a:avLst/>
          </a:prstGeom>
          <a:solidFill>
            <a:srgbClr val="F6E9D5"/>
          </a:solidFill>
          <a:ln>
            <a:solidFill>
              <a:srgbClr val="F6E9D5"/>
            </a:solidFill>
          </a:ln>
        </p:spPr>
        <p:style>
          <a:lnRef idx="2">
            <a:schemeClr val="accent1">
              <a:shade val="15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IN" dirty="0"/>
          </a:p>
        </p:txBody>
      </p:sp>
      <p:sp>
        <p:nvSpPr>
          <p:cNvPr id="22" name="TextBox 21">
            <a:extLst>
              <a:ext uri="{FF2B5EF4-FFF2-40B4-BE49-F238E27FC236}">
                <a16:creationId xmlns:a16="http://schemas.microsoft.com/office/drawing/2014/main" xmlns="" id="{57CCB5D6-0608-A38D-AE75-AB52BF5081C4}"/>
              </a:ext>
            </a:extLst>
          </p:cNvPr>
          <p:cNvSpPr txBox="1"/>
          <p:nvPr/>
        </p:nvSpPr>
        <p:spPr>
          <a:xfrm>
            <a:off x="3858897" y="2088638"/>
            <a:ext cx="1049238" cy="711733"/>
          </a:xfrm>
          <a:prstGeom prst="rect">
            <a:avLst/>
          </a:prstGeom>
          <a:noFill/>
        </p:spPr>
        <p:txBody>
          <a:bodyPr wrap="square" lIns="57150" tIns="28575" rIns="57150" bIns="28575" rtlCol="0">
            <a:spAutoFit/>
          </a:bodyPr>
          <a:lstStyle/>
          <a:p>
            <a:pPr algn="ctr" defTabSz="571500">
              <a:lnSpc>
                <a:spcPts val="1709"/>
              </a:lnSpc>
              <a:buClrTx/>
              <a:defRPr/>
            </a:pPr>
            <a:r>
              <a:rPr lang="en-US" dirty="0">
                <a:solidFill>
                  <a:srgbClr val="38512F"/>
                </a:solidFill>
                <a:latin typeface="Lora" pitchFamily="34" charset="0"/>
                <a:ea typeface="Lora" pitchFamily="34" charset="-122"/>
                <a:cs typeface="Lora" pitchFamily="34" charset="-120"/>
              </a:rPr>
              <a:t>Hate Speech</a:t>
            </a:r>
            <a:endParaRPr lang="en-US" sz="1100" kern="1200" dirty="0">
              <a:solidFill>
                <a:srgbClr val="38512F"/>
              </a:solidFill>
              <a:latin typeface="Lora" pitchFamily="34" charset="0"/>
              <a:ea typeface="Lora" pitchFamily="34" charset="-122"/>
              <a:cs typeface="Lora" pitchFamily="34" charset="-120"/>
            </a:endParaRPr>
          </a:p>
          <a:p>
            <a:pPr algn="ctr" defTabSz="571500">
              <a:lnSpc>
                <a:spcPts val="1709"/>
              </a:lnSpc>
              <a:buClrTx/>
              <a:defRPr/>
            </a:pPr>
            <a:r>
              <a:rPr lang="en-US" dirty="0">
                <a:solidFill>
                  <a:srgbClr val="38512F"/>
                </a:solidFill>
                <a:latin typeface="Lora" pitchFamily="34" charset="0"/>
              </a:rPr>
              <a:t>Detection</a:t>
            </a:r>
            <a:endParaRPr lang="en-US" sz="1100" kern="1200" dirty="0">
              <a:solidFill>
                <a:prstClr val="black"/>
              </a:solidFill>
              <a:latin typeface="Calibri" panose="020F0502020204030204"/>
              <a:ea typeface="+mn-ea"/>
              <a:cs typeface="+mn-cs"/>
            </a:endParaRPr>
          </a:p>
        </p:txBody>
      </p:sp>
      <p:sp>
        <p:nvSpPr>
          <p:cNvPr id="23" name="Shape 3">
            <a:extLst>
              <a:ext uri="{FF2B5EF4-FFF2-40B4-BE49-F238E27FC236}">
                <a16:creationId xmlns:a16="http://schemas.microsoft.com/office/drawing/2014/main" xmlns="" id="{AE7E605D-904C-3331-0E19-722899FAC184}"/>
              </a:ext>
            </a:extLst>
          </p:cNvPr>
          <p:cNvSpPr/>
          <p:nvPr/>
        </p:nvSpPr>
        <p:spPr>
          <a:xfrm>
            <a:off x="403322" y="3378174"/>
            <a:ext cx="2250282" cy="1001838"/>
          </a:xfrm>
          <a:prstGeom prst="roundRect">
            <a:avLst>
              <a:gd name="adj" fmla="val 3865"/>
            </a:avLst>
          </a:prstGeom>
          <a:solidFill>
            <a:srgbClr val="F6E9D5"/>
          </a:solidFill>
          <a:ln/>
        </p:spPr>
        <p:txBody>
          <a:bodyPr lIns="57150" tIns="28575" rIns="57150" bIns="28575"/>
          <a:lstStyle/>
          <a:p>
            <a:endParaRPr lang="en-GB" dirty="0"/>
          </a:p>
          <a:p>
            <a:pPr marL="107156" indent="-107156" algn="just">
              <a:lnSpc>
                <a:spcPct val="150000"/>
              </a:lnSpc>
              <a:buFont typeface="Arial" panose="020B0604020202020204" pitchFamily="34" charset="0"/>
              <a:buChar char="•"/>
            </a:pPr>
            <a:r>
              <a:rPr lang="en-GB" sz="800" dirty="0"/>
              <a:t>This involves selecting and training a machine learning model capable of identifying hate speech in SMS messages.</a:t>
            </a:r>
          </a:p>
          <a:p>
            <a:pPr marL="107156" indent="-107156" algn="just">
              <a:lnSpc>
                <a:spcPct val="150000"/>
              </a:lnSpc>
              <a:buFont typeface="Arial" panose="020B0604020202020204" pitchFamily="34" charset="0"/>
              <a:buChar char="•"/>
            </a:pPr>
            <a:r>
              <a:rPr lang="en-GB" sz="800" dirty="0"/>
              <a:t>Libraries like scikit-learn, TensorFlow, and </a:t>
            </a:r>
            <a:r>
              <a:rPr lang="en-GB" sz="800" dirty="0" err="1"/>
              <a:t>PyTorch</a:t>
            </a:r>
            <a:endParaRPr lang="en-GB" sz="800" dirty="0"/>
          </a:p>
        </p:txBody>
      </p:sp>
      <p:sp>
        <p:nvSpPr>
          <p:cNvPr id="24" name="Shape 3">
            <a:extLst>
              <a:ext uri="{FF2B5EF4-FFF2-40B4-BE49-F238E27FC236}">
                <a16:creationId xmlns:a16="http://schemas.microsoft.com/office/drawing/2014/main" xmlns="" id="{99B97A39-A616-BDAD-C1E4-FC4C8B23B6D9}"/>
              </a:ext>
            </a:extLst>
          </p:cNvPr>
          <p:cNvSpPr/>
          <p:nvPr/>
        </p:nvSpPr>
        <p:spPr>
          <a:xfrm>
            <a:off x="6189798" y="1087695"/>
            <a:ext cx="2250282" cy="820653"/>
          </a:xfrm>
          <a:prstGeom prst="roundRect">
            <a:avLst>
              <a:gd name="adj" fmla="val 3865"/>
            </a:avLst>
          </a:prstGeom>
          <a:solidFill>
            <a:srgbClr val="F6E9D5"/>
          </a:solidFill>
          <a:ln/>
        </p:spPr>
        <p:txBody>
          <a:bodyPr lIns="57150" tIns="28575" rIns="57150" bIns="28575"/>
          <a:lstStyle/>
          <a:p>
            <a:pPr algn="just"/>
            <a:endParaRPr lang="en-GB" dirty="0"/>
          </a:p>
          <a:p>
            <a:pPr marL="107156" indent="-107156" algn="just">
              <a:lnSpc>
                <a:spcPct val="150000"/>
              </a:lnSpc>
              <a:buFont typeface="Arial" panose="020B0604020202020204" pitchFamily="34" charset="0"/>
              <a:buChar char="•"/>
            </a:pPr>
            <a:r>
              <a:rPr lang="en-GB" sz="800" dirty="0"/>
              <a:t>Libraries: </a:t>
            </a:r>
            <a:r>
              <a:rPr lang="en-GB" sz="800" dirty="0" err="1"/>
              <a:t>spaCy</a:t>
            </a:r>
            <a:r>
              <a:rPr lang="en-GB" sz="800" dirty="0"/>
              <a:t>, </a:t>
            </a:r>
            <a:r>
              <a:rPr lang="en-GB" sz="800" dirty="0" err="1"/>
              <a:t>Gensim</a:t>
            </a:r>
            <a:endParaRPr lang="en-GB" sz="800" dirty="0"/>
          </a:p>
          <a:p>
            <a:pPr marL="107156" indent="-107156" algn="just">
              <a:lnSpc>
                <a:spcPct val="150000"/>
              </a:lnSpc>
              <a:buFont typeface="Arial" panose="020B0604020202020204" pitchFamily="34" charset="0"/>
              <a:buChar char="•"/>
            </a:pPr>
            <a:r>
              <a:rPr lang="en-GB" sz="800" dirty="0"/>
              <a:t>Techniques: N-grams, sentiment analysis scores, word embedding, part-of-speech (POS) tagging</a:t>
            </a:r>
            <a:endParaRPr lang="en-IN" sz="800" dirty="0"/>
          </a:p>
        </p:txBody>
      </p:sp>
      <p:sp>
        <p:nvSpPr>
          <p:cNvPr id="25" name="Shape 3">
            <a:extLst>
              <a:ext uri="{FF2B5EF4-FFF2-40B4-BE49-F238E27FC236}">
                <a16:creationId xmlns:a16="http://schemas.microsoft.com/office/drawing/2014/main" xmlns="" id="{84B085A8-13E9-0827-3102-E4B555C78589}"/>
              </a:ext>
            </a:extLst>
          </p:cNvPr>
          <p:cNvSpPr/>
          <p:nvPr/>
        </p:nvSpPr>
        <p:spPr>
          <a:xfrm>
            <a:off x="6198730" y="3332678"/>
            <a:ext cx="2250282" cy="962502"/>
          </a:xfrm>
          <a:prstGeom prst="roundRect">
            <a:avLst>
              <a:gd name="adj" fmla="val 3865"/>
            </a:avLst>
          </a:prstGeom>
          <a:solidFill>
            <a:srgbClr val="F6E9D5"/>
          </a:solidFill>
          <a:ln/>
        </p:spPr>
        <p:txBody>
          <a:bodyPr lIns="57150" tIns="28575" rIns="57150" bIns="28575"/>
          <a:lstStyle/>
          <a:p>
            <a:endParaRPr lang="en-GB" dirty="0"/>
          </a:p>
          <a:p>
            <a:pPr marL="107156" indent="-107156" algn="just">
              <a:lnSpc>
                <a:spcPct val="150000"/>
              </a:lnSpc>
              <a:buFont typeface="Arial" panose="020B0604020202020204" pitchFamily="34" charset="0"/>
              <a:buChar char="•"/>
            </a:pPr>
            <a:r>
              <a:rPr lang="en-GB" sz="800" dirty="0"/>
              <a:t>The model's performance is evaluated using metrics like accuracy, precision, and recall.</a:t>
            </a:r>
          </a:p>
          <a:p>
            <a:pPr marL="107156" indent="-107156" algn="just">
              <a:lnSpc>
                <a:spcPct val="150000"/>
              </a:lnSpc>
              <a:buFont typeface="Arial" panose="020B0604020202020204" pitchFamily="34" charset="0"/>
              <a:buChar char="•"/>
            </a:pPr>
            <a:r>
              <a:rPr lang="en-GB" sz="800" dirty="0"/>
              <a:t> Libraries like Flask, Django, and </a:t>
            </a:r>
            <a:r>
              <a:rPr lang="en-GB" sz="800" dirty="0" err="1"/>
              <a:t>Streamlit</a:t>
            </a:r>
            <a:r>
              <a:rPr lang="en-GB" sz="800" dirty="0"/>
              <a:t> </a:t>
            </a:r>
            <a:endParaRPr lang="en-IN" sz="800" dirty="0"/>
          </a:p>
        </p:txBody>
      </p:sp>
      <p:sp>
        <p:nvSpPr>
          <p:cNvPr id="26" name="TextBox 25">
            <a:extLst>
              <a:ext uri="{FF2B5EF4-FFF2-40B4-BE49-F238E27FC236}">
                <a16:creationId xmlns:a16="http://schemas.microsoft.com/office/drawing/2014/main" xmlns="" id="{A0434D56-D34B-6B22-EECB-AEF0B70D0A35}"/>
              </a:ext>
            </a:extLst>
          </p:cNvPr>
          <p:cNvSpPr txBox="1"/>
          <p:nvPr/>
        </p:nvSpPr>
        <p:spPr>
          <a:xfrm>
            <a:off x="406299" y="3375420"/>
            <a:ext cx="1120500"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Model Selection</a:t>
            </a:r>
            <a:endParaRPr lang="en-US" sz="1100" dirty="0"/>
          </a:p>
        </p:txBody>
      </p:sp>
      <p:sp>
        <p:nvSpPr>
          <p:cNvPr id="27" name="TextBox 26">
            <a:extLst>
              <a:ext uri="{FF2B5EF4-FFF2-40B4-BE49-F238E27FC236}">
                <a16:creationId xmlns:a16="http://schemas.microsoft.com/office/drawing/2014/main" xmlns="" id="{2C78902A-C23A-2DE1-8AA0-660CC2C93C98}"/>
              </a:ext>
            </a:extLst>
          </p:cNvPr>
          <p:cNvSpPr txBox="1"/>
          <p:nvPr/>
        </p:nvSpPr>
        <p:spPr>
          <a:xfrm>
            <a:off x="6198730" y="1087548"/>
            <a:ext cx="1266372"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Feature Extraction</a:t>
            </a:r>
            <a:endParaRPr lang="en-US" sz="1100" dirty="0"/>
          </a:p>
        </p:txBody>
      </p:sp>
      <p:sp>
        <p:nvSpPr>
          <p:cNvPr id="28" name="TextBox 27">
            <a:extLst>
              <a:ext uri="{FF2B5EF4-FFF2-40B4-BE49-F238E27FC236}">
                <a16:creationId xmlns:a16="http://schemas.microsoft.com/office/drawing/2014/main" xmlns="" id="{4CD7C04A-1032-01BA-83E4-B92269D2CE4E}"/>
              </a:ext>
            </a:extLst>
          </p:cNvPr>
          <p:cNvSpPr txBox="1"/>
          <p:nvPr/>
        </p:nvSpPr>
        <p:spPr>
          <a:xfrm>
            <a:off x="6198730" y="3339465"/>
            <a:ext cx="775853"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Evaluation</a:t>
            </a:r>
            <a:endParaRPr lang="en-US" sz="1100" dirty="0"/>
          </a:p>
        </p:txBody>
      </p:sp>
      <p:cxnSp>
        <p:nvCxnSpPr>
          <p:cNvPr id="30" name="Straight Arrow Connector 29">
            <a:extLst>
              <a:ext uri="{FF2B5EF4-FFF2-40B4-BE49-F238E27FC236}">
                <a16:creationId xmlns:a16="http://schemas.microsoft.com/office/drawing/2014/main" xmlns="" id="{58812920-6A07-C7B4-A851-ECF194D94BB6}"/>
              </a:ext>
            </a:extLst>
          </p:cNvPr>
          <p:cNvCxnSpPr>
            <a:cxnSpLocks/>
            <a:stCxn id="21" idx="1"/>
            <a:endCxn id="5" idx="3"/>
          </p:cNvCxnSpPr>
          <p:nvPr/>
        </p:nvCxnSpPr>
        <p:spPr>
          <a:xfrm flipH="1" flipV="1">
            <a:off x="2665511" y="1557959"/>
            <a:ext cx="1284051" cy="529723"/>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11CA5050-432E-B9CA-F9A2-F37DC4B9D3C8}"/>
              </a:ext>
            </a:extLst>
          </p:cNvPr>
          <p:cNvCxnSpPr>
            <a:cxnSpLocks/>
            <a:stCxn id="21" idx="3"/>
            <a:endCxn id="23" idx="3"/>
          </p:cNvCxnSpPr>
          <p:nvPr/>
        </p:nvCxnSpPr>
        <p:spPr>
          <a:xfrm flipH="1">
            <a:off x="2653604" y="2725420"/>
            <a:ext cx="1295959" cy="1153673"/>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4565621-E034-883B-3E64-CA594442172C}"/>
              </a:ext>
            </a:extLst>
          </p:cNvPr>
          <p:cNvCxnSpPr>
            <a:stCxn id="21" idx="7"/>
          </p:cNvCxnSpPr>
          <p:nvPr/>
        </p:nvCxnSpPr>
        <p:spPr>
          <a:xfrm flipV="1">
            <a:off x="4846185" y="1492070"/>
            <a:ext cx="1343613" cy="595612"/>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79EA8935-2374-2B5C-AFA7-8ECB0B7BC0D9}"/>
              </a:ext>
            </a:extLst>
          </p:cNvPr>
          <p:cNvCxnSpPr>
            <a:stCxn id="21" idx="5"/>
            <a:endCxn id="25" idx="1"/>
          </p:cNvCxnSpPr>
          <p:nvPr/>
        </p:nvCxnSpPr>
        <p:spPr>
          <a:xfrm>
            <a:off x="4846184" y="2725421"/>
            <a:ext cx="1352545" cy="1088509"/>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7532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2E4CF"/>
          </a:solidFill>
          <a:ln/>
        </p:spPr>
      </p:sp>
      <p:sp>
        <p:nvSpPr>
          <p:cNvPr id="3" name="Shape 1"/>
          <p:cNvSpPr/>
          <p:nvPr/>
        </p:nvSpPr>
        <p:spPr>
          <a:xfrm>
            <a:off x="0" y="0"/>
            <a:ext cx="9144000" cy="5143500"/>
          </a:xfrm>
          <a:prstGeom prst="rect">
            <a:avLst/>
          </a:prstGeom>
          <a:solidFill>
            <a:srgbClr val="FEF5E7"/>
          </a:solidFill>
          <a:ln/>
        </p:spPr>
        <p:txBody>
          <a:bodyPr lIns="57150" tIns="28575" rIns="57150" bIns="28575"/>
          <a:lstStyle/>
          <a:p>
            <a:endParaRPr lang="en-IN" dirty="0"/>
          </a:p>
        </p:txBody>
      </p:sp>
      <p:sp>
        <p:nvSpPr>
          <p:cNvPr id="5" name="Shape 3"/>
          <p:cNvSpPr/>
          <p:nvPr/>
        </p:nvSpPr>
        <p:spPr>
          <a:xfrm>
            <a:off x="415230" y="1081743"/>
            <a:ext cx="2250282" cy="952432"/>
          </a:xfrm>
          <a:prstGeom prst="roundRect">
            <a:avLst>
              <a:gd name="adj" fmla="val 3865"/>
            </a:avLst>
          </a:prstGeom>
          <a:solidFill>
            <a:srgbClr val="F6E9D5"/>
          </a:solidFill>
          <a:ln/>
        </p:spPr>
        <p:txBody>
          <a:bodyPr lIns="57150" tIns="28575" rIns="57150" bIns="28575"/>
          <a:lstStyle/>
          <a:p>
            <a:pPr algn="just"/>
            <a:endParaRPr lang="en-GB" dirty="0"/>
          </a:p>
          <a:p>
            <a:pPr marL="107156" indent="-107156" algn="just">
              <a:lnSpc>
                <a:spcPct val="150000"/>
              </a:lnSpc>
              <a:buFont typeface="Arial" panose="020B0604020202020204" pitchFamily="34" charset="0"/>
              <a:buChar char="•"/>
            </a:pPr>
            <a:r>
              <a:rPr lang="en-GB" sz="800" dirty="0"/>
              <a:t>Libraries: Pandas, NumPy</a:t>
            </a:r>
          </a:p>
          <a:p>
            <a:pPr marL="107156" indent="-107156" algn="just">
              <a:lnSpc>
                <a:spcPct val="150000"/>
              </a:lnSpc>
              <a:buFont typeface="Arial" panose="020B0604020202020204" pitchFamily="34" charset="0"/>
              <a:buChar char="•"/>
            </a:pPr>
            <a:r>
              <a:rPr lang="en-GB" sz="800" dirty="0"/>
              <a:t>Techniques: Handling missing values, detecting outliers, transforming categorical variables</a:t>
            </a:r>
            <a:endParaRPr lang="en-IN" sz="800" dirty="0"/>
          </a:p>
        </p:txBody>
      </p:sp>
      <p:sp>
        <p:nvSpPr>
          <p:cNvPr id="6" name="Text 4"/>
          <p:cNvSpPr/>
          <p:nvPr/>
        </p:nvSpPr>
        <p:spPr>
          <a:xfrm>
            <a:off x="404243" y="1081744"/>
            <a:ext cx="1388715" cy="216991"/>
          </a:xfrm>
          <a:prstGeom prst="rect">
            <a:avLst/>
          </a:prstGeom>
          <a:noFill/>
          <a:ln/>
        </p:spPr>
        <p:txBody>
          <a:bodyPr wrap="none" lIns="57150" tIns="28575" rIns="57150" bIns="28575" rtlCol="0" anchor="t"/>
          <a:lstStyle/>
          <a:p>
            <a:pPr>
              <a:lnSpc>
                <a:spcPts val="1709"/>
              </a:lnSpc>
            </a:pPr>
            <a:r>
              <a:rPr lang="en-US" dirty="0">
                <a:solidFill>
                  <a:srgbClr val="38512F"/>
                </a:solidFill>
                <a:latin typeface="Lora" pitchFamily="34" charset="0"/>
                <a:ea typeface="Lora" pitchFamily="34" charset="-122"/>
                <a:cs typeface="Lora" pitchFamily="34" charset="-120"/>
              </a:rPr>
              <a:t>Preprocessing</a:t>
            </a:r>
            <a:endParaRPr lang="en-US" dirty="0"/>
          </a:p>
        </p:txBody>
      </p:sp>
      <p:sp>
        <p:nvSpPr>
          <p:cNvPr id="7" name="Text 5"/>
          <p:cNvSpPr/>
          <p:nvPr/>
        </p:nvSpPr>
        <p:spPr>
          <a:xfrm>
            <a:off x="1606600" y="2163962"/>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9" name="Text 7"/>
          <p:cNvSpPr/>
          <p:nvPr/>
        </p:nvSpPr>
        <p:spPr>
          <a:xfrm>
            <a:off x="6295214" y="1817185"/>
            <a:ext cx="1509713" cy="216991"/>
          </a:xfrm>
          <a:prstGeom prst="rect">
            <a:avLst/>
          </a:prstGeom>
          <a:noFill/>
          <a:ln/>
        </p:spPr>
        <p:txBody>
          <a:bodyPr wrap="none" lIns="57150" tIns="28575" rIns="57150" bIns="28575" rtlCol="0" anchor="t"/>
          <a:lstStyle/>
          <a:p>
            <a:pPr>
              <a:lnSpc>
                <a:spcPts val="1709"/>
              </a:lnSpc>
            </a:pPr>
            <a:endParaRPr lang="en-US" dirty="0"/>
          </a:p>
        </p:txBody>
      </p:sp>
      <p:sp>
        <p:nvSpPr>
          <p:cNvPr id="10" name="Text 8"/>
          <p:cNvSpPr/>
          <p:nvPr/>
        </p:nvSpPr>
        <p:spPr>
          <a:xfrm>
            <a:off x="4780285" y="2163962"/>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12" name="Text 10"/>
          <p:cNvSpPr/>
          <p:nvPr/>
        </p:nvSpPr>
        <p:spPr>
          <a:xfrm>
            <a:off x="781594" y="2890838"/>
            <a:ext cx="1388715" cy="216991"/>
          </a:xfrm>
          <a:prstGeom prst="rect">
            <a:avLst/>
          </a:prstGeom>
          <a:noFill/>
          <a:ln/>
        </p:spPr>
        <p:txBody>
          <a:bodyPr wrap="none" lIns="57150" tIns="28575" rIns="57150" bIns="28575" rtlCol="0" anchor="t"/>
          <a:lstStyle/>
          <a:p>
            <a:pPr>
              <a:lnSpc>
                <a:spcPts val="1709"/>
              </a:lnSpc>
            </a:pPr>
            <a:endParaRPr lang="en-US" dirty="0"/>
          </a:p>
        </p:txBody>
      </p:sp>
      <p:sp>
        <p:nvSpPr>
          <p:cNvPr id="13" name="Text 11"/>
          <p:cNvSpPr/>
          <p:nvPr/>
        </p:nvSpPr>
        <p:spPr>
          <a:xfrm>
            <a:off x="1606600" y="3380631"/>
            <a:ext cx="2757116" cy="444252"/>
          </a:xfrm>
          <a:prstGeom prst="rect">
            <a:avLst/>
          </a:prstGeom>
          <a:noFill/>
          <a:ln/>
        </p:spPr>
        <p:txBody>
          <a:bodyPr wrap="square" lIns="57150" tIns="28575" rIns="57150" bIns="28575" rtlCol="0" anchor="t"/>
          <a:lstStyle/>
          <a:p>
            <a:pPr>
              <a:lnSpc>
                <a:spcPts val="1749"/>
              </a:lnSpc>
            </a:pPr>
            <a:endParaRPr lang="en-US" sz="1100" dirty="0"/>
          </a:p>
        </p:txBody>
      </p:sp>
      <p:sp>
        <p:nvSpPr>
          <p:cNvPr id="15" name="Text 13"/>
          <p:cNvSpPr/>
          <p:nvPr/>
        </p:nvSpPr>
        <p:spPr>
          <a:xfrm>
            <a:off x="6476643" y="3024783"/>
            <a:ext cx="1388715" cy="216991"/>
          </a:xfrm>
          <a:prstGeom prst="rect">
            <a:avLst/>
          </a:prstGeom>
          <a:noFill/>
          <a:ln/>
        </p:spPr>
        <p:txBody>
          <a:bodyPr wrap="none" lIns="57150" tIns="28575" rIns="57150" bIns="28575" rtlCol="0" anchor="t"/>
          <a:lstStyle/>
          <a:p>
            <a:pPr>
              <a:lnSpc>
                <a:spcPts val="1709"/>
              </a:lnSpc>
            </a:pPr>
            <a:endParaRPr lang="en-US" dirty="0"/>
          </a:p>
        </p:txBody>
      </p:sp>
      <p:sp>
        <p:nvSpPr>
          <p:cNvPr id="16" name="Text 14"/>
          <p:cNvSpPr/>
          <p:nvPr/>
        </p:nvSpPr>
        <p:spPr>
          <a:xfrm>
            <a:off x="4780285" y="3380631"/>
            <a:ext cx="2757116" cy="666378"/>
          </a:xfrm>
          <a:prstGeom prst="rect">
            <a:avLst/>
          </a:prstGeom>
          <a:noFill/>
          <a:ln/>
        </p:spPr>
        <p:txBody>
          <a:bodyPr wrap="square" lIns="57150" tIns="28575" rIns="57150" bIns="28575" rtlCol="0" anchor="t"/>
          <a:lstStyle/>
          <a:p>
            <a:pPr>
              <a:lnSpc>
                <a:spcPts val="1749"/>
              </a:lnSpc>
            </a:pPr>
            <a:endParaRPr lang="en-US" sz="1100" dirty="0"/>
          </a:p>
        </p:txBody>
      </p:sp>
      <p:sp>
        <p:nvSpPr>
          <p:cNvPr id="17" name="TextBox 16">
            <a:extLst>
              <a:ext uri="{FF2B5EF4-FFF2-40B4-BE49-F238E27FC236}">
                <a16:creationId xmlns:a16="http://schemas.microsoft.com/office/drawing/2014/main" xmlns="" id="{D70DA98F-CAFB-A606-F5C4-7DBB8AAF7497}"/>
              </a:ext>
            </a:extLst>
          </p:cNvPr>
          <p:cNvSpPr txBox="1"/>
          <p:nvPr/>
        </p:nvSpPr>
        <p:spPr>
          <a:xfrm>
            <a:off x="4312415" y="2226004"/>
            <a:ext cx="115481" cy="275717"/>
          </a:xfrm>
          <a:prstGeom prst="rect">
            <a:avLst/>
          </a:prstGeom>
          <a:noFill/>
        </p:spPr>
        <p:txBody>
          <a:bodyPr wrap="none" lIns="57150" tIns="28575" rIns="57150" bIns="28575" rtlCol="0">
            <a:spAutoFit/>
          </a:bodyPr>
          <a:lstStyle/>
          <a:p>
            <a:pPr algn="ctr" defTabSz="571500">
              <a:lnSpc>
                <a:spcPts val="1709"/>
              </a:lnSpc>
              <a:buClrTx/>
              <a:defRPr/>
            </a:pPr>
            <a:endParaRPr lang="en-US" kern="1200" dirty="0">
              <a:solidFill>
                <a:prstClr val="black"/>
              </a:solidFill>
              <a:latin typeface="Calibri" panose="020F0502020204030204"/>
              <a:ea typeface="+mn-ea"/>
              <a:cs typeface="+mn-cs"/>
            </a:endParaRPr>
          </a:p>
        </p:txBody>
      </p:sp>
      <p:sp>
        <p:nvSpPr>
          <p:cNvPr id="20" name="TextBox 19">
            <a:extLst>
              <a:ext uri="{FF2B5EF4-FFF2-40B4-BE49-F238E27FC236}">
                <a16:creationId xmlns:a16="http://schemas.microsoft.com/office/drawing/2014/main" xmlns="" id="{DBCBEC93-5D88-771E-15C8-D3CF0B156AE0}"/>
              </a:ext>
            </a:extLst>
          </p:cNvPr>
          <p:cNvSpPr txBox="1"/>
          <p:nvPr/>
        </p:nvSpPr>
        <p:spPr>
          <a:xfrm>
            <a:off x="4960442" y="2571750"/>
            <a:ext cx="115481" cy="273152"/>
          </a:xfrm>
          <a:prstGeom prst="rect">
            <a:avLst/>
          </a:prstGeom>
          <a:noFill/>
        </p:spPr>
        <p:txBody>
          <a:bodyPr wrap="none" lIns="57150" tIns="28575" rIns="57150" bIns="28575" rtlCol="0">
            <a:spAutoFit/>
          </a:bodyPr>
          <a:lstStyle/>
          <a:p>
            <a:endParaRPr lang="en-IN" dirty="0"/>
          </a:p>
        </p:txBody>
      </p:sp>
      <p:sp>
        <p:nvSpPr>
          <p:cNvPr id="21" name="Oval 20">
            <a:extLst>
              <a:ext uri="{FF2B5EF4-FFF2-40B4-BE49-F238E27FC236}">
                <a16:creationId xmlns:a16="http://schemas.microsoft.com/office/drawing/2014/main" xmlns="" id="{FFB9F162-EBA5-5943-E2D0-8DFFBD694F7A}"/>
              </a:ext>
            </a:extLst>
          </p:cNvPr>
          <p:cNvSpPr/>
          <p:nvPr/>
        </p:nvSpPr>
        <p:spPr>
          <a:xfrm>
            <a:off x="3763866" y="1955602"/>
            <a:ext cx="1268016" cy="901898"/>
          </a:xfrm>
          <a:prstGeom prst="ellipse">
            <a:avLst/>
          </a:prstGeom>
          <a:solidFill>
            <a:srgbClr val="F6E9D5"/>
          </a:solidFill>
          <a:ln>
            <a:solidFill>
              <a:srgbClr val="F6E9D5"/>
            </a:solidFill>
          </a:ln>
        </p:spPr>
        <p:style>
          <a:lnRef idx="2">
            <a:schemeClr val="accent1">
              <a:shade val="15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IN" dirty="0"/>
          </a:p>
        </p:txBody>
      </p:sp>
      <p:sp>
        <p:nvSpPr>
          <p:cNvPr id="22" name="TextBox 21">
            <a:extLst>
              <a:ext uri="{FF2B5EF4-FFF2-40B4-BE49-F238E27FC236}">
                <a16:creationId xmlns:a16="http://schemas.microsoft.com/office/drawing/2014/main" xmlns="" id="{57CCB5D6-0608-A38D-AE75-AB52BF5081C4}"/>
              </a:ext>
            </a:extLst>
          </p:cNvPr>
          <p:cNvSpPr txBox="1"/>
          <p:nvPr/>
        </p:nvSpPr>
        <p:spPr>
          <a:xfrm>
            <a:off x="3888878" y="2163589"/>
            <a:ext cx="1049238" cy="493725"/>
          </a:xfrm>
          <a:prstGeom prst="rect">
            <a:avLst/>
          </a:prstGeom>
          <a:noFill/>
        </p:spPr>
        <p:txBody>
          <a:bodyPr wrap="square" lIns="57150" tIns="28575" rIns="57150" bIns="28575" rtlCol="0">
            <a:spAutoFit/>
          </a:bodyPr>
          <a:lstStyle/>
          <a:p>
            <a:pPr algn="ctr" defTabSz="571500">
              <a:lnSpc>
                <a:spcPts val="1709"/>
              </a:lnSpc>
              <a:buClrTx/>
              <a:defRPr/>
            </a:pPr>
            <a:r>
              <a:rPr lang="en-US" sz="1100" kern="1200" dirty="0">
                <a:solidFill>
                  <a:srgbClr val="38512F"/>
                </a:solidFill>
                <a:latin typeface="Lora" pitchFamily="34" charset="0"/>
                <a:ea typeface="+mn-ea"/>
                <a:cs typeface="+mn-cs"/>
              </a:rPr>
              <a:t>Credit</a:t>
            </a:r>
          </a:p>
          <a:p>
            <a:pPr algn="ctr" defTabSz="571500">
              <a:lnSpc>
                <a:spcPts val="1709"/>
              </a:lnSpc>
              <a:buClrTx/>
              <a:defRPr/>
            </a:pPr>
            <a:r>
              <a:rPr lang="en-US" dirty="0">
                <a:solidFill>
                  <a:srgbClr val="38512F"/>
                </a:solidFill>
                <a:latin typeface="Lora" pitchFamily="34" charset="0"/>
              </a:rPr>
              <a:t>EDA</a:t>
            </a:r>
            <a:r>
              <a:rPr lang="en-US" sz="1100" kern="1200" dirty="0">
                <a:solidFill>
                  <a:srgbClr val="38512F"/>
                </a:solidFill>
                <a:latin typeface="Lora" pitchFamily="34" charset="0"/>
                <a:ea typeface="+mn-ea"/>
                <a:cs typeface="+mn-cs"/>
              </a:rPr>
              <a:t> </a:t>
            </a:r>
            <a:endParaRPr lang="en-US" sz="1100" kern="1200" dirty="0">
              <a:solidFill>
                <a:prstClr val="black"/>
              </a:solidFill>
              <a:latin typeface="Calibri" panose="020F0502020204030204"/>
              <a:ea typeface="+mn-ea"/>
              <a:cs typeface="+mn-cs"/>
            </a:endParaRPr>
          </a:p>
        </p:txBody>
      </p:sp>
      <p:sp>
        <p:nvSpPr>
          <p:cNvPr id="23" name="Shape 3">
            <a:extLst>
              <a:ext uri="{FF2B5EF4-FFF2-40B4-BE49-F238E27FC236}">
                <a16:creationId xmlns:a16="http://schemas.microsoft.com/office/drawing/2014/main" xmlns="" id="{AE7E605D-904C-3331-0E19-722899FAC184}"/>
              </a:ext>
            </a:extLst>
          </p:cNvPr>
          <p:cNvSpPr/>
          <p:nvPr/>
        </p:nvSpPr>
        <p:spPr>
          <a:xfrm>
            <a:off x="403322" y="3378174"/>
            <a:ext cx="2250282" cy="1001838"/>
          </a:xfrm>
          <a:prstGeom prst="roundRect">
            <a:avLst>
              <a:gd name="adj" fmla="val 3865"/>
            </a:avLst>
          </a:prstGeom>
          <a:solidFill>
            <a:srgbClr val="F6E9D5"/>
          </a:solidFill>
          <a:ln/>
        </p:spPr>
        <p:txBody>
          <a:bodyPr lIns="57150" tIns="28575" rIns="57150" bIns="28575"/>
          <a:lstStyle/>
          <a:p>
            <a:endParaRPr lang="en-GB" dirty="0"/>
          </a:p>
          <a:p>
            <a:pPr marL="107156" indent="-107156" algn="just">
              <a:lnSpc>
                <a:spcPct val="150000"/>
              </a:lnSpc>
              <a:buFont typeface="Arial" panose="020B0604020202020204" pitchFamily="34" charset="0"/>
              <a:buChar char="•"/>
            </a:pPr>
            <a:r>
              <a:rPr lang="en-GB" sz="800" dirty="0"/>
              <a:t>Libraries: scikit-learn, TensorFlow, </a:t>
            </a:r>
            <a:r>
              <a:rPr lang="en-GB" sz="800" dirty="0" err="1"/>
              <a:t>PyTorch</a:t>
            </a:r>
            <a:endParaRPr lang="en-GB" sz="800" dirty="0"/>
          </a:p>
          <a:p>
            <a:pPr marL="107156" indent="-107156" algn="just">
              <a:lnSpc>
                <a:spcPct val="150000"/>
              </a:lnSpc>
              <a:buFont typeface="Arial" panose="020B0604020202020204" pitchFamily="34" charset="0"/>
              <a:buChar char="•"/>
            </a:pPr>
            <a:r>
              <a:rPr lang="en-GB" sz="800" dirty="0"/>
              <a:t>Techniques: Clustering algorithms, anomaly detection algorithms, machine learning models</a:t>
            </a:r>
          </a:p>
        </p:txBody>
      </p:sp>
      <p:sp>
        <p:nvSpPr>
          <p:cNvPr id="24" name="Shape 3">
            <a:extLst>
              <a:ext uri="{FF2B5EF4-FFF2-40B4-BE49-F238E27FC236}">
                <a16:creationId xmlns:a16="http://schemas.microsoft.com/office/drawing/2014/main" xmlns="" id="{99B97A39-A616-BDAD-C1E4-FC4C8B23B6D9}"/>
              </a:ext>
            </a:extLst>
          </p:cNvPr>
          <p:cNvSpPr/>
          <p:nvPr/>
        </p:nvSpPr>
        <p:spPr>
          <a:xfrm>
            <a:off x="6189798" y="1087695"/>
            <a:ext cx="2250282" cy="820653"/>
          </a:xfrm>
          <a:prstGeom prst="roundRect">
            <a:avLst>
              <a:gd name="adj" fmla="val 3865"/>
            </a:avLst>
          </a:prstGeom>
          <a:solidFill>
            <a:srgbClr val="F6E9D5"/>
          </a:solidFill>
          <a:ln/>
        </p:spPr>
        <p:txBody>
          <a:bodyPr lIns="57150" tIns="28575" rIns="57150" bIns="28575"/>
          <a:lstStyle/>
          <a:p>
            <a:pPr algn="just"/>
            <a:endParaRPr lang="en-GB" dirty="0"/>
          </a:p>
          <a:p>
            <a:pPr marL="107156" indent="-107156" algn="just">
              <a:lnSpc>
                <a:spcPct val="150000"/>
              </a:lnSpc>
              <a:buFont typeface="Arial" panose="020B0604020202020204" pitchFamily="34" charset="0"/>
              <a:buChar char="•"/>
            </a:pPr>
            <a:r>
              <a:rPr lang="en-IN" sz="800" dirty="0"/>
              <a:t>Libraries: Pandas, Matplotlib, Seaborn</a:t>
            </a:r>
          </a:p>
          <a:p>
            <a:pPr marL="107156" indent="-107156" algn="just">
              <a:lnSpc>
                <a:spcPct val="150000"/>
              </a:lnSpc>
              <a:buFont typeface="Arial" panose="020B0604020202020204" pitchFamily="34" charset="0"/>
              <a:buChar char="•"/>
            </a:pPr>
            <a:r>
              <a:rPr lang="en-IN" sz="800" dirty="0"/>
              <a:t>Techniques: Descriptive statistics, data visualization, univariate analysis, bivariate analysis</a:t>
            </a:r>
          </a:p>
        </p:txBody>
      </p:sp>
      <p:sp>
        <p:nvSpPr>
          <p:cNvPr id="25" name="Shape 3">
            <a:extLst>
              <a:ext uri="{FF2B5EF4-FFF2-40B4-BE49-F238E27FC236}">
                <a16:creationId xmlns:a16="http://schemas.microsoft.com/office/drawing/2014/main" xmlns="" id="{84B085A8-13E9-0827-3102-E4B555C78589}"/>
              </a:ext>
            </a:extLst>
          </p:cNvPr>
          <p:cNvSpPr/>
          <p:nvPr/>
        </p:nvSpPr>
        <p:spPr>
          <a:xfrm>
            <a:off x="6198730" y="3332678"/>
            <a:ext cx="2250282" cy="962502"/>
          </a:xfrm>
          <a:prstGeom prst="roundRect">
            <a:avLst>
              <a:gd name="adj" fmla="val 3865"/>
            </a:avLst>
          </a:prstGeom>
          <a:solidFill>
            <a:srgbClr val="F6E9D5"/>
          </a:solidFill>
          <a:ln/>
        </p:spPr>
        <p:txBody>
          <a:bodyPr lIns="57150" tIns="28575" rIns="57150" bIns="28575"/>
          <a:lstStyle/>
          <a:p>
            <a:endParaRPr lang="en-GB" dirty="0"/>
          </a:p>
          <a:p>
            <a:pPr marL="107156" indent="-107156" algn="just">
              <a:lnSpc>
                <a:spcPct val="150000"/>
              </a:lnSpc>
              <a:buFont typeface="Arial" panose="020B0604020202020204" pitchFamily="34" charset="0"/>
              <a:buChar char="•"/>
            </a:pPr>
            <a:r>
              <a:rPr lang="en-GB" sz="800" dirty="0"/>
              <a:t>Libraries: Pandas, Matplotlib, Seaborn</a:t>
            </a:r>
          </a:p>
          <a:p>
            <a:pPr marL="107156" indent="-107156" algn="just">
              <a:lnSpc>
                <a:spcPct val="150000"/>
              </a:lnSpc>
              <a:buFont typeface="Arial" panose="020B0604020202020204" pitchFamily="34" charset="0"/>
              <a:buChar char="•"/>
            </a:pPr>
            <a:r>
              <a:rPr lang="en-GB" sz="800" dirty="0"/>
              <a:t>Techniques: Data visualization, generating reports, communicating findings to stakeholders</a:t>
            </a:r>
            <a:endParaRPr lang="en-IN" sz="800" dirty="0"/>
          </a:p>
        </p:txBody>
      </p:sp>
      <p:sp>
        <p:nvSpPr>
          <p:cNvPr id="26" name="TextBox 25">
            <a:extLst>
              <a:ext uri="{FF2B5EF4-FFF2-40B4-BE49-F238E27FC236}">
                <a16:creationId xmlns:a16="http://schemas.microsoft.com/office/drawing/2014/main" xmlns="" id="{A0434D56-D34B-6B22-EECB-AEF0B70D0A35}"/>
              </a:ext>
            </a:extLst>
          </p:cNvPr>
          <p:cNvSpPr txBox="1"/>
          <p:nvPr/>
        </p:nvSpPr>
        <p:spPr>
          <a:xfrm>
            <a:off x="406299" y="3375420"/>
            <a:ext cx="1314462" cy="226985"/>
          </a:xfrm>
          <a:prstGeom prst="rect">
            <a:avLst/>
          </a:prstGeom>
          <a:noFill/>
        </p:spPr>
        <p:txBody>
          <a:bodyPr wrap="none" lIns="57150" tIns="28575" rIns="57150" bIns="28575" rtlCol="0">
            <a:spAutoFit/>
          </a:bodyPr>
          <a:lstStyle/>
          <a:p>
            <a:r>
              <a:rPr lang="en-GB" sz="1100" dirty="0">
                <a:solidFill>
                  <a:srgbClr val="38512F"/>
                </a:solidFill>
                <a:latin typeface="Lora" pitchFamily="34" charset="0"/>
                <a:ea typeface="Lora" pitchFamily="34" charset="-122"/>
                <a:cs typeface="Lora" pitchFamily="34" charset="-120"/>
              </a:rPr>
              <a:t>Fraud Identification</a:t>
            </a:r>
            <a:endParaRPr lang="en-US" sz="1100" dirty="0"/>
          </a:p>
        </p:txBody>
      </p:sp>
      <p:sp>
        <p:nvSpPr>
          <p:cNvPr id="27" name="TextBox 26">
            <a:extLst>
              <a:ext uri="{FF2B5EF4-FFF2-40B4-BE49-F238E27FC236}">
                <a16:creationId xmlns:a16="http://schemas.microsoft.com/office/drawing/2014/main" xmlns="" id="{2C78902A-C23A-2DE1-8AA0-660CC2C93C98}"/>
              </a:ext>
            </a:extLst>
          </p:cNvPr>
          <p:cNvSpPr txBox="1"/>
          <p:nvPr/>
        </p:nvSpPr>
        <p:spPr>
          <a:xfrm>
            <a:off x="6198730" y="1087548"/>
            <a:ext cx="1731243"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Exploratory Data Analysis</a:t>
            </a:r>
            <a:endParaRPr lang="en-US" sz="1100" dirty="0"/>
          </a:p>
        </p:txBody>
      </p:sp>
      <p:sp>
        <p:nvSpPr>
          <p:cNvPr id="28" name="TextBox 27">
            <a:extLst>
              <a:ext uri="{FF2B5EF4-FFF2-40B4-BE49-F238E27FC236}">
                <a16:creationId xmlns:a16="http://schemas.microsoft.com/office/drawing/2014/main" xmlns="" id="{4CD7C04A-1032-01BA-83E4-B92269D2CE4E}"/>
              </a:ext>
            </a:extLst>
          </p:cNvPr>
          <p:cNvSpPr txBox="1"/>
          <p:nvPr/>
        </p:nvSpPr>
        <p:spPr>
          <a:xfrm>
            <a:off x="6126157" y="3339465"/>
            <a:ext cx="2224968" cy="226985"/>
          </a:xfrm>
          <a:prstGeom prst="rect">
            <a:avLst/>
          </a:prstGeom>
          <a:noFill/>
        </p:spPr>
        <p:txBody>
          <a:bodyPr wrap="none" lIns="57150" tIns="28575" rIns="57150" bIns="28575" rtlCol="0">
            <a:spAutoFit/>
          </a:bodyPr>
          <a:lstStyle/>
          <a:p>
            <a:r>
              <a:rPr lang="en-US" sz="1100" dirty="0">
                <a:solidFill>
                  <a:srgbClr val="38512F"/>
                </a:solidFill>
                <a:latin typeface="Lora" pitchFamily="34" charset="0"/>
                <a:ea typeface="Lora" pitchFamily="34" charset="-122"/>
                <a:cs typeface="Lora" pitchFamily="34" charset="-120"/>
              </a:rPr>
              <a:t>Reporting and Actionable Insights</a:t>
            </a:r>
            <a:endParaRPr lang="en-US" sz="1100" dirty="0"/>
          </a:p>
        </p:txBody>
      </p:sp>
      <p:cxnSp>
        <p:nvCxnSpPr>
          <p:cNvPr id="30" name="Straight Arrow Connector 29">
            <a:extLst>
              <a:ext uri="{FF2B5EF4-FFF2-40B4-BE49-F238E27FC236}">
                <a16:creationId xmlns:a16="http://schemas.microsoft.com/office/drawing/2014/main" xmlns="" id="{58812920-6A07-C7B4-A851-ECF194D94BB6}"/>
              </a:ext>
            </a:extLst>
          </p:cNvPr>
          <p:cNvCxnSpPr>
            <a:cxnSpLocks/>
            <a:stCxn id="21" idx="1"/>
            <a:endCxn id="5" idx="3"/>
          </p:cNvCxnSpPr>
          <p:nvPr/>
        </p:nvCxnSpPr>
        <p:spPr>
          <a:xfrm flipH="1" flipV="1">
            <a:off x="2665511" y="1557959"/>
            <a:ext cx="1284051" cy="529723"/>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11CA5050-432E-B9CA-F9A2-F37DC4B9D3C8}"/>
              </a:ext>
            </a:extLst>
          </p:cNvPr>
          <p:cNvCxnSpPr>
            <a:cxnSpLocks/>
            <a:stCxn id="21" idx="3"/>
            <a:endCxn id="23" idx="3"/>
          </p:cNvCxnSpPr>
          <p:nvPr/>
        </p:nvCxnSpPr>
        <p:spPr>
          <a:xfrm flipH="1">
            <a:off x="2653604" y="2725420"/>
            <a:ext cx="1295959" cy="1153673"/>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4565621-E034-883B-3E64-CA594442172C}"/>
              </a:ext>
            </a:extLst>
          </p:cNvPr>
          <p:cNvCxnSpPr>
            <a:stCxn id="21" idx="7"/>
          </p:cNvCxnSpPr>
          <p:nvPr/>
        </p:nvCxnSpPr>
        <p:spPr>
          <a:xfrm flipV="1">
            <a:off x="4846185" y="1492070"/>
            <a:ext cx="1343613" cy="595612"/>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79EA8935-2374-2B5C-AFA7-8ECB0B7BC0D9}"/>
              </a:ext>
            </a:extLst>
          </p:cNvPr>
          <p:cNvCxnSpPr>
            <a:stCxn id="21" idx="5"/>
            <a:endCxn id="25" idx="1"/>
          </p:cNvCxnSpPr>
          <p:nvPr/>
        </p:nvCxnSpPr>
        <p:spPr>
          <a:xfrm>
            <a:off x="4846184" y="2725421"/>
            <a:ext cx="1352545" cy="1088509"/>
          </a:xfrm>
          <a:prstGeom prst="straightConnector1">
            <a:avLst/>
          </a:prstGeom>
          <a:ln>
            <a:solidFill>
              <a:srgbClr val="3851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23153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499314" y="2295353"/>
            <a:ext cx="4100400" cy="808500"/>
          </a:xfrm>
        </p:spPr>
        <p:txBody>
          <a:bodyPr/>
          <a:lstStyle/>
          <a:p>
            <a:r>
              <a:rPr lang="en-IN" sz="6000" dirty="0" smtClean="0"/>
              <a:t>DESIGN</a:t>
            </a:r>
            <a:endParaRPr lang="en-GB" sz="6000"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2"/>
          <a:stretch>
            <a:fillRect/>
          </a:stretch>
        </p:blipFill>
        <p:spPr>
          <a:xfrm>
            <a:off x="506473" y="349300"/>
            <a:ext cx="3364111" cy="2079069"/>
          </a:xfrm>
          <a:prstGeom prst="rect">
            <a:avLst/>
          </a:prstGeom>
        </p:spPr>
      </p:pic>
      <p:sp>
        <p:nvSpPr>
          <p:cNvPr id="5" name="Text 3"/>
          <p:cNvSpPr/>
          <p:nvPr/>
        </p:nvSpPr>
        <p:spPr>
          <a:xfrm>
            <a:off x="4111607" y="756642"/>
            <a:ext cx="1557218" cy="243245"/>
          </a:xfrm>
          <a:prstGeom prst="rect">
            <a:avLst/>
          </a:prstGeom>
          <a:noFill/>
          <a:ln/>
        </p:spPr>
        <p:txBody>
          <a:bodyPr wrap="none" rtlCol="0" anchor="t"/>
          <a:lstStyle/>
          <a:p>
            <a:pPr marL="0" indent="0" algn="l">
              <a:lnSpc>
                <a:spcPts val="1916"/>
              </a:lnSpc>
              <a:buNone/>
            </a:pPr>
            <a:r>
              <a:rPr lang="en-US" sz="3200" u="sng" dirty="0" smtClean="0">
                <a:solidFill>
                  <a:schemeClr val="bg2">
                    <a:lumMod val="40000"/>
                    <a:lumOff val="60000"/>
                  </a:schemeClr>
                </a:solidFill>
                <a:latin typeface="Algerian" pitchFamily="82" charset="0"/>
                <a:ea typeface="Lora" pitchFamily="34" charset="-122"/>
                <a:cs typeface="Lora" pitchFamily="34" charset="-120"/>
              </a:rPr>
              <a:t>PROBLEM ANALYSIS</a:t>
            </a:r>
            <a:endParaRPr lang="en-US" sz="3200" u="sng" dirty="0">
              <a:solidFill>
                <a:schemeClr val="bg2">
                  <a:lumMod val="40000"/>
                  <a:lumOff val="60000"/>
                </a:schemeClr>
              </a:solidFill>
              <a:latin typeface="Algerian" pitchFamily="82" charset="0"/>
            </a:endParaRPr>
          </a:p>
        </p:txBody>
      </p:sp>
      <p:sp>
        <p:nvSpPr>
          <p:cNvPr id="6" name="Text 4"/>
          <p:cNvSpPr/>
          <p:nvPr/>
        </p:nvSpPr>
        <p:spPr>
          <a:xfrm>
            <a:off x="4066637" y="1275422"/>
            <a:ext cx="4470262" cy="770735"/>
          </a:xfrm>
          <a:prstGeom prst="rect">
            <a:avLst/>
          </a:prstGeom>
          <a:noFill/>
          <a:ln/>
        </p:spPr>
        <p:txBody>
          <a:bodyPr wrap="square" rtlCol="0" anchor="t"/>
          <a:lstStyle/>
          <a:p>
            <a:pPr marL="0" indent="0" algn="l">
              <a:lnSpc>
                <a:spcPts val="1962"/>
              </a:lnSpc>
              <a:buNone/>
            </a:pPr>
            <a:r>
              <a:rPr lang="en-US" sz="2400" i="1" dirty="0">
                <a:solidFill>
                  <a:schemeClr val="bg1"/>
                </a:solidFill>
                <a:latin typeface="Times New Roman" pitchFamily="18" charset="0"/>
                <a:ea typeface="Source Sans Pro" pitchFamily="34" charset="-122"/>
                <a:cs typeface="Times New Roman" pitchFamily="18" charset="0"/>
              </a:rPr>
              <a:t>Thoroughly analyze the problem statement and define the objectives.</a:t>
            </a:r>
            <a:endParaRPr lang="en-US" sz="2400" i="1" dirty="0">
              <a:solidFill>
                <a:schemeClr val="bg1"/>
              </a:solidFill>
              <a:latin typeface="Times New Roman" pitchFamily="18" charset="0"/>
              <a:cs typeface="Times New Roman" pitchFamily="18" charset="0"/>
            </a:endParaRPr>
          </a:p>
        </p:txBody>
      </p:sp>
      <p:pic>
        <p:nvPicPr>
          <p:cNvPr id="7" name="Image 2" descr="preencoded.png"/>
          <p:cNvPicPr>
            <a:picLocks noChangeAspect="1"/>
          </p:cNvPicPr>
          <p:nvPr/>
        </p:nvPicPr>
        <p:blipFill>
          <a:blip r:embed="rId3"/>
          <a:stretch>
            <a:fillRect/>
          </a:stretch>
        </p:blipFill>
        <p:spPr>
          <a:xfrm>
            <a:off x="4688729" y="2629273"/>
            <a:ext cx="3364111" cy="2079069"/>
          </a:xfrm>
          <a:prstGeom prst="rect">
            <a:avLst/>
          </a:prstGeom>
        </p:spPr>
      </p:pic>
      <p:sp>
        <p:nvSpPr>
          <p:cNvPr id="8" name="Text 7"/>
          <p:cNvSpPr/>
          <p:nvPr/>
        </p:nvSpPr>
        <p:spPr>
          <a:xfrm>
            <a:off x="926198" y="2841744"/>
            <a:ext cx="1557218" cy="243245"/>
          </a:xfrm>
          <a:prstGeom prst="rect">
            <a:avLst/>
          </a:prstGeom>
          <a:noFill/>
          <a:ln/>
        </p:spPr>
        <p:txBody>
          <a:bodyPr wrap="none" rtlCol="0" anchor="t"/>
          <a:lstStyle/>
          <a:p>
            <a:pPr marL="0" indent="0" algn="l">
              <a:lnSpc>
                <a:spcPts val="1916"/>
              </a:lnSpc>
              <a:buNone/>
            </a:pPr>
            <a:r>
              <a:rPr lang="en-US" sz="3200" u="sng" dirty="0" smtClean="0">
                <a:solidFill>
                  <a:schemeClr val="bg2">
                    <a:lumMod val="40000"/>
                    <a:lumOff val="60000"/>
                  </a:schemeClr>
                </a:solidFill>
                <a:latin typeface="Algerian" pitchFamily="82" charset="0"/>
                <a:ea typeface="Lora" pitchFamily="34" charset="-122"/>
                <a:cs typeface="Lora" pitchFamily="34" charset="-120"/>
              </a:rPr>
              <a:t>VISUALIZATION</a:t>
            </a:r>
            <a:endParaRPr lang="en-US" sz="3200" u="sng" dirty="0">
              <a:solidFill>
                <a:schemeClr val="bg2">
                  <a:lumMod val="40000"/>
                  <a:lumOff val="60000"/>
                </a:schemeClr>
              </a:solidFill>
              <a:latin typeface="Algerian" pitchFamily="82" charset="0"/>
            </a:endParaRPr>
          </a:p>
        </p:txBody>
      </p:sp>
      <p:sp>
        <p:nvSpPr>
          <p:cNvPr id="9" name="Text 8"/>
          <p:cNvSpPr/>
          <p:nvPr/>
        </p:nvSpPr>
        <p:spPr>
          <a:xfrm>
            <a:off x="521463" y="3480446"/>
            <a:ext cx="4185448" cy="1099049"/>
          </a:xfrm>
          <a:prstGeom prst="rect">
            <a:avLst/>
          </a:prstGeom>
          <a:noFill/>
          <a:ln/>
        </p:spPr>
        <p:txBody>
          <a:bodyPr wrap="square" rtlCol="0" anchor="t"/>
          <a:lstStyle/>
          <a:p>
            <a:pPr marL="0" indent="0" algn="l">
              <a:lnSpc>
                <a:spcPts val="1962"/>
              </a:lnSpc>
              <a:buNone/>
            </a:pPr>
            <a:r>
              <a:rPr lang="en-US" sz="2400" i="1" dirty="0">
                <a:solidFill>
                  <a:schemeClr val="bg1"/>
                </a:solidFill>
                <a:latin typeface="Times New Roman" pitchFamily="18" charset="0"/>
                <a:ea typeface="Source Sans Pro" pitchFamily="34" charset="-122"/>
                <a:cs typeface="Times New Roman" pitchFamily="18" charset="0"/>
              </a:rPr>
              <a:t>Present your insights through compelling visualizations for effective communication.</a:t>
            </a:r>
            <a:endParaRPr lang="en-US" sz="2400" i="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2"/>
          <a:stretch>
            <a:fillRect/>
          </a:stretch>
        </p:blipFill>
        <p:spPr>
          <a:xfrm>
            <a:off x="4983911" y="395286"/>
            <a:ext cx="3364230" cy="2079188"/>
          </a:xfrm>
          <a:prstGeom prst="rect">
            <a:avLst/>
          </a:prstGeom>
        </p:spPr>
      </p:pic>
      <p:pic>
        <p:nvPicPr>
          <p:cNvPr id="4" name="Image 3" descr="preencoded.png"/>
          <p:cNvPicPr>
            <a:picLocks noChangeAspect="1"/>
          </p:cNvPicPr>
          <p:nvPr/>
        </p:nvPicPr>
        <p:blipFill>
          <a:blip r:embed="rId3"/>
          <a:stretch>
            <a:fillRect/>
          </a:stretch>
        </p:blipFill>
        <p:spPr>
          <a:xfrm>
            <a:off x="976710" y="2809315"/>
            <a:ext cx="3364230" cy="2079188"/>
          </a:xfrm>
          <a:prstGeom prst="rect">
            <a:avLst/>
          </a:prstGeom>
        </p:spPr>
      </p:pic>
      <p:sp>
        <p:nvSpPr>
          <p:cNvPr id="5" name="Text 5"/>
          <p:cNvSpPr/>
          <p:nvPr/>
        </p:nvSpPr>
        <p:spPr>
          <a:xfrm>
            <a:off x="749508" y="651830"/>
            <a:ext cx="2072897" cy="240085"/>
          </a:xfrm>
          <a:prstGeom prst="rect">
            <a:avLst/>
          </a:prstGeom>
          <a:noFill/>
          <a:ln/>
        </p:spPr>
        <p:txBody>
          <a:bodyPr wrap="none" rtlCol="0" anchor="t"/>
          <a:lstStyle/>
          <a:p>
            <a:pPr marL="0" indent="0" algn="l">
              <a:lnSpc>
                <a:spcPts val="1916"/>
              </a:lnSpc>
              <a:buNone/>
            </a:pPr>
            <a:r>
              <a:rPr lang="en-US" sz="2400" u="sng" dirty="0">
                <a:solidFill>
                  <a:schemeClr val="bg2">
                    <a:lumMod val="40000"/>
                    <a:lumOff val="60000"/>
                  </a:schemeClr>
                </a:solidFill>
                <a:latin typeface="Algerian" pitchFamily="82" charset="0"/>
                <a:ea typeface="Lora" pitchFamily="34" charset="-122"/>
                <a:cs typeface="Lora" pitchFamily="34" charset="-120"/>
              </a:rPr>
              <a:t>Architecture Design</a:t>
            </a:r>
            <a:endParaRPr lang="en-US" sz="2400" u="sng" dirty="0">
              <a:solidFill>
                <a:schemeClr val="bg2">
                  <a:lumMod val="40000"/>
                  <a:lumOff val="60000"/>
                </a:schemeClr>
              </a:solidFill>
              <a:latin typeface="Algerian" pitchFamily="82" charset="0"/>
            </a:endParaRPr>
          </a:p>
        </p:txBody>
      </p:sp>
      <p:sp>
        <p:nvSpPr>
          <p:cNvPr id="6" name="Text 9"/>
          <p:cNvSpPr/>
          <p:nvPr/>
        </p:nvSpPr>
        <p:spPr>
          <a:xfrm>
            <a:off x="5408208" y="2789396"/>
            <a:ext cx="1557218" cy="243245"/>
          </a:xfrm>
          <a:prstGeom prst="rect">
            <a:avLst/>
          </a:prstGeom>
          <a:noFill/>
          <a:ln/>
        </p:spPr>
        <p:txBody>
          <a:bodyPr wrap="none" rtlCol="0" anchor="t"/>
          <a:lstStyle/>
          <a:p>
            <a:pPr marL="0" indent="0" algn="l">
              <a:lnSpc>
                <a:spcPts val="1916"/>
              </a:lnSpc>
              <a:buNone/>
            </a:pPr>
            <a:r>
              <a:rPr lang="en-US" sz="2800" u="sng" dirty="0" smtClean="0">
                <a:solidFill>
                  <a:schemeClr val="bg2">
                    <a:lumMod val="40000"/>
                    <a:lumOff val="60000"/>
                  </a:schemeClr>
                </a:solidFill>
                <a:latin typeface="Algerian" pitchFamily="82" charset="0"/>
                <a:ea typeface="Lora" pitchFamily="34" charset="-122"/>
                <a:cs typeface="Lora" pitchFamily="34" charset="-120"/>
              </a:rPr>
              <a:t>DATA PIPELINE</a:t>
            </a:r>
            <a:endParaRPr lang="en-US" sz="2800" u="sng" dirty="0">
              <a:solidFill>
                <a:schemeClr val="bg2">
                  <a:lumMod val="40000"/>
                  <a:lumOff val="60000"/>
                </a:schemeClr>
              </a:solidFill>
              <a:latin typeface="Algerian" pitchFamily="82" charset="0"/>
            </a:endParaRPr>
          </a:p>
        </p:txBody>
      </p:sp>
      <p:sp>
        <p:nvSpPr>
          <p:cNvPr id="7" name="Text 6"/>
          <p:cNvSpPr/>
          <p:nvPr/>
        </p:nvSpPr>
        <p:spPr>
          <a:xfrm>
            <a:off x="709428" y="1306411"/>
            <a:ext cx="4289792" cy="1017063"/>
          </a:xfrm>
          <a:prstGeom prst="rect">
            <a:avLst/>
          </a:prstGeom>
          <a:noFill/>
          <a:ln/>
        </p:spPr>
        <p:txBody>
          <a:bodyPr wrap="square" rtlCol="0" anchor="t"/>
          <a:lstStyle/>
          <a:p>
            <a:pPr marL="0" indent="0" algn="l">
              <a:lnSpc>
                <a:spcPts val="1962"/>
              </a:lnSpc>
              <a:buNone/>
            </a:pPr>
            <a:r>
              <a:rPr lang="en-US" sz="2400" i="1" dirty="0">
                <a:solidFill>
                  <a:schemeClr val="bg1"/>
                </a:solidFill>
                <a:latin typeface="Times New Roman" pitchFamily="18" charset="0"/>
                <a:ea typeface="Source Sans Pro" pitchFamily="34" charset="-122"/>
                <a:cs typeface="Times New Roman" pitchFamily="18" charset="0"/>
              </a:rPr>
              <a:t>Create a robust and scalable architecture for your data science project.</a:t>
            </a:r>
            <a:endParaRPr lang="en-US" sz="2400" i="1" dirty="0">
              <a:solidFill>
                <a:schemeClr val="bg1"/>
              </a:solidFill>
              <a:latin typeface="Times New Roman" pitchFamily="18" charset="0"/>
              <a:cs typeface="Times New Roman" pitchFamily="18" charset="0"/>
            </a:endParaRPr>
          </a:p>
        </p:txBody>
      </p:sp>
      <p:sp>
        <p:nvSpPr>
          <p:cNvPr id="8" name="Text 10"/>
          <p:cNvSpPr/>
          <p:nvPr/>
        </p:nvSpPr>
        <p:spPr>
          <a:xfrm>
            <a:off x="4893715" y="3344381"/>
            <a:ext cx="3853045" cy="1429986"/>
          </a:xfrm>
          <a:prstGeom prst="rect">
            <a:avLst/>
          </a:prstGeom>
          <a:noFill/>
          <a:ln/>
        </p:spPr>
        <p:txBody>
          <a:bodyPr wrap="square" rtlCol="0" anchor="t"/>
          <a:lstStyle/>
          <a:p>
            <a:pPr marL="0" indent="0" algn="l">
              <a:lnSpc>
                <a:spcPts val="1962"/>
              </a:lnSpc>
              <a:buNone/>
            </a:pPr>
            <a:r>
              <a:rPr lang="en-US" sz="2400" i="1" dirty="0">
                <a:solidFill>
                  <a:schemeClr val="bg1"/>
                </a:solidFill>
                <a:latin typeface="Times New Roman" pitchFamily="18" charset="0"/>
                <a:ea typeface="Source Sans Pro" pitchFamily="34" charset="-122"/>
                <a:cs typeface="Times New Roman" pitchFamily="18" charset="0"/>
              </a:rPr>
              <a:t>Design an efficient data pipeline to streamline the flow of data through various stages.</a:t>
            </a:r>
            <a:endParaRPr lang="en-US" sz="2400" i="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458387" y="2113613"/>
            <a:ext cx="4253753" cy="1042705"/>
          </a:xfrm>
        </p:spPr>
        <p:txBody>
          <a:bodyPr/>
          <a:lstStyle/>
          <a:p>
            <a:r>
              <a:rPr lang="en-IN" sz="3600" dirty="0" smtClean="0"/>
              <a:t>IMPLEMENTATION</a:t>
            </a:r>
            <a:endParaRPr lang="en-GB" sz="3600"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gular Pentagon 2"/>
          <p:cNvSpPr/>
          <p:nvPr/>
        </p:nvSpPr>
        <p:spPr>
          <a:xfrm>
            <a:off x="584616" y="307298"/>
            <a:ext cx="1364105" cy="124418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FF0000"/>
                </a:solidFill>
                <a:latin typeface="Times New Roman" pitchFamily="18" charset="0"/>
                <a:cs typeface="Times New Roman" pitchFamily="18" charset="0"/>
              </a:rPr>
              <a:t>1</a:t>
            </a:r>
            <a:endParaRPr lang="en-GB" sz="3600" dirty="0">
              <a:solidFill>
                <a:srgbClr val="FF0000"/>
              </a:solidFill>
              <a:latin typeface="Times New Roman" pitchFamily="18" charset="0"/>
              <a:cs typeface="Times New Roman" pitchFamily="18" charset="0"/>
            </a:endParaRPr>
          </a:p>
        </p:txBody>
      </p:sp>
      <p:sp>
        <p:nvSpPr>
          <p:cNvPr id="4" name="Text 7"/>
          <p:cNvSpPr/>
          <p:nvPr/>
        </p:nvSpPr>
        <p:spPr>
          <a:xfrm>
            <a:off x="2824645" y="765172"/>
            <a:ext cx="972071" cy="151879"/>
          </a:xfrm>
          <a:prstGeom prst="rect">
            <a:avLst/>
          </a:prstGeom>
          <a:noFill/>
          <a:ln/>
        </p:spPr>
        <p:txBody>
          <a:bodyPr wrap="none" lIns="57150" tIns="28575" rIns="57150" bIns="28575" rtlCol="0" anchor="t"/>
          <a:lstStyle/>
          <a:p>
            <a:pPr>
              <a:lnSpc>
                <a:spcPts val="1196"/>
              </a:lnSpc>
            </a:pPr>
            <a:r>
              <a:rPr lang="en-US" sz="3200" dirty="0">
                <a:solidFill>
                  <a:schemeClr val="bg2"/>
                </a:solidFill>
                <a:latin typeface="Ink Free" pitchFamily="66" charset="0"/>
                <a:ea typeface="Lora" pitchFamily="34" charset="-122"/>
                <a:cs typeface="Lora" pitchFamily="34" charset="-120"/>
              </a:rPr>
              <a:t>Data Acquisition</a:t>
            </a:r>
            <a:endParaRPr lang="en-US" sz="3200" dirty="0">
              <a:solidFill>
                <a:schemeClr val="bg2"/>
              </a:solidFill>
              <a:latin typeface="Ink Free" pitchFamily="66" charset="0"/>
            </a:endParaRPr>
          </a:p>
        </p:txBody>
      </p:sp>
      <p:sp>
        <p:nvSpPr>
          <p:cNvPr id="5" name="Text 8"/>
          <p:cNvSpPr/>
          <p:nvPr/>
        </p:nvSpPr>
        <p:spPr>
          <a:xfrm>
            <a:off x="2667248" y="1306544"/>
            <a:ext cx="3665488" cy="155451"/>
          </a:xfrm>
          <a:prstGeom prst="rect">
            <a:avLst/>
          </a:prstGeom>
          <a:noFill/>
          <a:ln/>
        </p:spPr>
        <p:txBody>
          <a:bodyPr wrap="none" lIns="57150" tIns="28575" rIns="57150" bIns="28575" rtlCol="0" anchor="t"/>
          <a:lstStyle/>
          <a:p>
            <a:pPr>
              <a:lnSpc>
                <a:spcPts val="1225"/>
              </a:lnSpc>
            </a:pPr>
            <a:r>
              <a:rPr lang="en-US" sz="2000" i="1" dirty="0">
                <a:solidFill>
                  <a:schemeClr val="bg1"/>
                </a:solidFill>
                <a:latin typeface="Times New Roman" pitchFamily="18" charset="0"/>
                <a:ea typeface="Source Sans Pro" pitchFamily="34" charset="-122"/>
                <a:cs typeface="Times New Roman" pitchFamily="18" charset="0"/>
              </a:rPr>
              <a:t>Gather relevant data from various sources.</a:t>
            </a:r>
            <a:endParaRPr lang="en-US" sz="2000" i="1" dirty="0">
              <a:solidFill>
                <a:schemeClr val="bg1"/>
              </a:solidFill>
              <a:latin typeface="Times New Roman" pitchFamily="18" charset="0"/>
              <a:cs typeface="Times New Roman" pitchFamily="18" charset="0"/>
            </a:endParaRPr>
          </a:p>
        </p:txBody>
      </p:sp>
      <p:sp>
        <p:nvSpPr>
          <p:cNvPr id="6" name="Regular Pentagon 5"/>
          <p:cNvSpPr/>
          <p:nvPr/>
        </p:nvSpPr>
        <p:spPr>
          <a:xfrm>
            <a:off x="7262735" y="1821306"/>
            <a:ext cx="1371600" cy="120670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FF0000"/>
                </a:solidFill>
                <a:latin typeface="Times New Roman" pitchFamily="18" charset="0"/>
                <a:cs typeface="Times New Roman" pitchFamily="18" charset="0"/>
              </a:rPr>
              <a:t>2</a:t>
            </a:r>
            <a:endParaRPr lang="en-GB" sz="3600" dirty="0">
              <a:solidFill>
                <a:srgbClr val="FF0000"/>
              </a:solidFill>
              <a:latin typeface="Times New Roman" pitchFamily="18" charset="0"/>
              <a:cs typeface="Times New Roman" pitchFamily="18" charset="0"/>
            </a:endParaRPr>
          </a:p>
        </p:txBody>
      </p:sp>
      <p:sp>
        <p:nvSpPr>
          <p:cNvPr id="7" name="Regular Pentagon 6"/>
          <p:cNvSpPr/>
          <p:nvPr/>
        </p:nvSpPr>
        <p:spPr>
          <a:xfrm>
            <a:off x="584616" y="3430249"/>
            <a:ext cx="1341619" cy="128415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rgbClr val="FF0000"/>
                </a:solidFill>
                <a:latin typeface="Times New Roman" pitchFamily="18" charset="0"/>
                <a:cs typeface="Times New Roman" pitchFamily="18" charset="0"/>
              </a:rPr>
              <a:t>3</a:t>
            </a:r>
            <a:endParaRPr lang="en-GB" sz="3600" dirty="0">
              <a:solidFill>
                <a:srgbClr val="FF0000"/>
              </a:solidFill>
              <a:latin typeface="Times New Roman" pitchFamily="18" charset="0"/>
              <a:cs typeface="Times New Roman" pitchFamily="18" charset="0"/>
            </a:endParaRPr>
          </a:p>
        </p:txBody>
      </p:sp>
      <p:sp>
        <p:nvSpPr>
          <p:cNvPr id="9" name="Text 12"/>
          <p:cNvSpPr/>
          <p:nvPr/>
        </p:nvSpPr>
        <p:spPr>
          <a:xfrm>
            <a:off x="3536676" y="2284562"/>
            <a:ext cx="1100138" cy="151879"/>
          </a:xfrm>
          <a:prstGeom prst="rect">
            <a:avLst/>
          </a:prstGeom>
          <a:noFill/>
          <a:ln/>
        </p:spPr>
        <p:txBody>
          <a:bodyPr wrap="none" lIns="57150" tIns="28575" rIns="57150" bIns="28575" rtlCol="0" anchor="t"/>
          <a:lstStyle/>
          <a:p>
            <a:pPr>
              <a:lnSpc>
                <a:spcPts val="1196"/>
              </a:lnSpc>
            </a:pPr>
            <a:r>
              <a:rPr lang="en-US" sz="3200" dirty="0">
                <a:solidFill>
                  <a:schemeClr val="bg2"/>
                </a:solidFill>
                <a:latin typeface="Ink Free" pitchFamily="66" charset="0"/>
                <a:ea typeface="Lora" pitchFamily="34" charset="-122"/>
                <a:cs typeface="Lora" pitchFamily="34" charset="-120"/>
              </a:rPr>
              <a:t>Data Preprocessing</a:t>
            </a:r>
            <a:endParaRPr lang="en-US" sz="3200" dirty="0">
              <a:solidFill>
                <a:schemeClr val="bg2"/>
              </a:solidFill>
              <a:latin typeface="Ink Free" pitchFamily="66" charset="0"/>
            </a:endParaRPr>
          </a:p>
        </p:txBody>
      </p:sp>
      <p:sp>
        <p:nvSpPr>
          <p:cNvPr id="10" name="Text 13"/>
          <p:cNvSpPr/>
          <p:nvPr/>
        </p:nvSpPr>
        <p:spPr>
          <a:xfrm>
            <a:off x="246337" y="2780961"/>
            <a:ext cx="3665488" cy="155451"/>
          </a:xfrm>
          <a:prstGeom prst="rect">
            <a:avLst/>
          </a:prstGeom>
          <a:noFill/>
          <a:ln/>
        </p:spPr>
        <p:txBody>
          <a:bodyPr wrap="none" lIns="57150" tIns="28575" rIns="57150" bIns="28575" rtlCol="0" anchor="t"/>
          <a:lstStyle/>
          <a:p>
            <a:pPr>
              <a:lnSpc>
                <a:spcPts val="1225"/>
              </a:lnSpc>
            </a:pPr>
            <a:r>
              <a:rPr lang="en-US" sz="2000" i="1" dirty="0">
                <a:solidFill>
                  <a:schemeClr val="bg1"/>
                </a:solidFill>
                <a:latin typeface="Times New Roman" pitchFamily="18" charset="0"/>
                <a:ea typeface="Source Sans Pro" pitchFamily="34" charset="-122"/>
                <a:cs typeface="Times New Roman" pitchFamily="18" charset="0"/>
              </a:rPr>
              <a:t>Clean, transform, and format the data to make it suitable for analysis.</a:t>
            </a:r>
            <a:endParaRPr lang="en-US" sz="2000" i="1" dirty="0">
              <a:solidFill>
                <a:schemeClr val="bg1"/>
              </a:solidFill>
              <a:latin typeface="Times New Roman" pitchFamily="18" charset="0"/>
              <a:cs typeface="Times New Roman" pitchFamily="18" charset="0"/>
            </a:endParaRPr>
          </a:p>
        </p:txBody>
      </p:sp>
      <p:sp>
        <p:nvSpPr>
          <p:cNvPr id="11" name="Text 17"/>
          <p:cNvSpPr/>
          <p:nvPr/>
        </p:nvSpPr>
        <p:spPr>
          <a:xfrm>
            <a:off x="2389929" y="3856415"/>
            <a:ext cx="1143000" cy="151879"/>
          </a:xfrm>
          <a:prstGeom prst="rect">
            <a:avLst/>
          </a:prstGeom>
          <a:noFill/>
          <a:ln/>
        </p:spPr>
        <p:txBody>
          <a:bodyPr wrap="none" lIns="57150" tIns="28575" rIns="57150" bIns="28575" rtlCol="0" anchor="t"/>
          <a:lstStyle/>
          <a:p>
            <a:pPr>
              <a:lnSpc>
                <a:spcPts val="1196"/>
              </a:lnSpc>
            </a:pPr>
            <a:r>
              <a:rPr lang="en-US" sz="3600" dirty="0">
                <a:solidFill>
                  <a:schemeClr val="bg2"/>
                </a:solidFill>
                <a:latin typeface="Ink Free" pitchFamily="66" charset="0"/>
                <a:ea typeface="Lora" pitchFamily="34" charset="-122"/>
                <a:cs typeface="Lora" pitchFamily="34" charset="-120"/>
              </a:rPr>
              <a:t>Model Development</a:t>
            </a:r>
            <a:endParaRPr lang="en-US" sz="3600" dirty="0">
              <a:solidFill>
                <a:schemeClr val="bg2"/>
              </a:solidFill>
              <a:latin typeface="Ink Free" pitchFamily="66" charset="0"/>
            </a:endParaRPr>
          </a:p>
        </p:txBody>
      </p:sp>
      <p:sp>
        <p:nvSpPr>
          <p:cNvPr id="12" name="Text 18"/>
          <p:cNvSpPr/>
          <p:nvPr/>
        </p:nvSpPr>
        <p:spPr>
          <a:xfrm>
            <a:off x="2082630" y="4412777"/>
            <a:ext cx="3665488" cy="155451"/>
          </a:xfrm>
          <a:prstGeom prst="rect">
            <a:avLst/>
          </a:prstGeom>
          <a:noFill/>
          <a:ln/>
        </p:spPr>
        <p:txBody>
          <a:bodyPr wrap="none" lIns="57150" tIns="28575" rIns="57150" bIns="28575" rtlCol="0" anchor="t"/>
          <a:lstStyle/>
          <a:p>
            <a:pPr>
              <a:lnSpc>
                <a:spcPts val="1225"/>
              </a:lnSpc>
            </a:pPr>
            <a:r>
              <a:rPr lang="en-US" sz="2000" i="1" dirty="0">
                <a:solidFill>
                  <a:schemeClr val="bg1"/>
                </a:solidFill>
                <a:latin typeface="Times New Roman" pitchFamily="18" charset="0"/>
                <a:ea typeface="Source Sans Pro" pitchFamily="34" charset="-122"/>
                <a:cs typeface="Times New Roman" pitchFamily="18" charset="0"/>
              </a:rPr>
              <a:t>Build and optimize machine learning models.</a:t>
            </a:r>
            <a:endParaRPr lang="en-US" sz="2000" i="1" dirty="0">
              <a:solidFill>
                <a:schemeClr val="bg1"/>
              </a:solidFill>
              <a:latin typeface="Times New Roman" pitchFamily="18" charset="0"/>
              <a:cs typeface="Times New Roman" pitchFamily="18" charset="0"/>
            </a:endParaRPr>
          </a:p>
        </p:txBody>
      </p:sp>
      <p:sp>
        <p:nvSpPr>
          <p:cNvPr id="15" name="Bent Arrow 14"/>
          <p:cNvSpPr/>
          <p:nvPr/>
        </p:nvSpPr>
        <p:spPr>
          <a:xfrm rot="5400000">
            <a:off x="7543799" y="258580"/>
            <a:ext cx="599607" cy="144655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Bent Arrow 15"/>
          <p:cNvSpPr/>
          <p:nvPr/>
        </p:nvSpPr>
        <p:spPr>
          <a:xfrm rot="10800000">
            <a:off x="7152804" y="3672590"/>
            <a:ext cx="1189222" cy="757004"/>
          </a:xfrm>
          <a:prstGeom prst="bentArrow">
            <a:avLst>
              <a:gd name="adj1" fmla="val 2378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gular Pentagon 2"/>
          <p:cNvSpPr/>
          <p:nvPr/>
        </p:nvSpPr>
        <p:spPr>
          <a:xfrm>
            <a:off x="7127823" y="1041817"/>
            <a:ext cx="1289153" cy="117672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solidFill>
                  <a:srgbClr val="FF0000"/>
                </a:solidFill>
                <a:latin typeface="Times New Roman" pitchFamily="18" charset="0"/>
                <a:cs typeface="Times New Roman" pitchFamily="18" charset="0"/>
              </a:rPr>
              <a:t>4</a:t>
            </a:r>
            <a:endParaRPr lang="en-GB" sz="4400" dirty="0">
              <a:solidFill>
                <a:srgbClr val="FF0000"/>
              </a:solidFill>
              <a:latin typeface="Times New Roman" pitchFamily="18" charset="0"/>
              <a:cs typeface="Times New Roman" pitchFamily="18" charset="0"/>
            </a:endParaRPr>
          </a:p>
        </p:txBody>
      </p:sp>
      <p:sp>
        <p:nvSpPr>
          <p:cNvPr id="4" name="Regular Pentagon 3"/>
          <p:cNvSpPr/>
          <p:nvPr/>
        </p:nvSpPr>
        <p:spPr>
          <a:xfrm>
            <a:off x="644576" y="3350304"/>
            <a:ext cx="1334126" cy="113175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solidFill>
                  <a:srgbClr val="FF0000"/>
                </a:solidFill>
                <a:latin typeface="Times New Roman" pitchFamily="18" charset="0"/>
                <a:cs typeface="Times New Roman" pitchFamily="18" charset="0"/>
              </a:rPr>
              <a:t>5</a:t>
            </a:r>
            <a:endParaRPr lang="en-GB" sz="4400" dirty="0">
              <a:solidFill>
                <a:srgbClr val="FF0000"/>
              </a:solidFill>
              <a:latin typeface="Times New Roman" pitchFamily="18" charset="0"/>
              <a:cs typeface="Times New Roman" pitchFamily="18" charset="0"/>
            </a:endParaRPr>
          </a:p>
        </p:txBody>
      </p:sp>
      <p:sp>
        <p:nvSpPr>
          <p:cNvPr id="5" name="Text 22"/>
          <p:cNvSpPr/>
          <p:nvPr/>
        </p:nvSpPr>
        <p:spPr>
          <a:xfrm>
            <a:off x="2412416" y="1343451"/>
            <a:ext cx="1400175" cy="151879"/>
          </a:xfrm>
          <a:prstGeom prst="rect">
            <a:avLst/>
          </a:prstGeom>
          <a:noFill/>
          <a:ln/>
        </p:spPr>
        <p:txBody>
          <a:bodyPr wrap="none" lIns="57150" tIns="28575" rIns="57150" bIns="28575" rtlCol="0" anchor="t"/>
          <a:lstStyle/>
          <a:p>
            <a:pPr>
              <a:lnSpc>
                <a:spcPts val="1196"/>
              </a:lnSpc>
            </a:pPr>
            <a:r>
              <a:rPr lang="en-US" sz="3200" dirty="0" smtClean="0">
                <a:solidFill>
                  <a:schemeClr val="bg2"/>
                </a:solidFill>
                <a:latin typeface="Ink Free" pitchFamily="66" charset="0"/>
                <a:ea typeface="Lora" pitchFamily="34" charset="-122"/>
                <a:cs typeface="Lora" pitchFamily="34" charset="-120"/>
              </a:rPr>
              <a:t>E</a:t>
            </a:r>
            <a:r>
              <a:rPr lang="en-US" sz="3200" dirty="0" smtClean="0">
                <a:solidFill>
                  <a:schemeClr val="bg2"/>
                </a:solidFill>
                <a:latin typeface="Ink Free" pitchFamily="66" charset="0"/>
                <a:ea typeface="Lora" pitchFamily="34" charset="-122"/>
                <a:cs typeface="Lora" pitchFamily="34" charset="-120"/>
              </a:rPr>
              <a:t>valuation &amp; fine-tuning</a:t>
            </a:r>
            <a:endParaRPr lang="en-US" sz="3200" dirty="0">
              <a:solidFill>
                <a:schemeClr val="bg2"/>
              </a:solidFill>
              <a:latin typeface="Ink Free" pitchFamily="66" charset="0"/>
            </a:endParaRPr>
          </a:p>
        </p:txBody>
      </p:sp>
      <p:sp>
        <p:nvSpPr>
          <p:cNvPr id="7" name="Text 23"/>
          <p:cNvSpPr/>
          <p:nvPr/>
        </p:nvSpPr>
        <p:spPr>
          <a:xfrm>
            <a:off x="813153" y="1893079"/>
            <a:ext cx="4076054" cy="1203280"/>
          </a:xfrm>
          <a:prstGeom prst="rect">
            <a:avLst/>
          </a:prstGeom>
          <a:noFill/>
          <a:ln/>
        </p:spPr>
        <p:txBody>
          <a:bodyPr wrap="none" lIns="57150" tIns="28575" rIns="57150" bIns="28575" rtlCol="0" anchor="t"/>
          <a:lstStyle/>
          <a:p>
            <a:pPr>
              <a:lnSpc>
                <a:spcPts val="1225"/>
              </a:lnSpc>
            </a:pPr>
            <a:r>
              <a:rPr lang="en-US" sz="1600" i="1" dirty="0">
                <a:solidFill>
                  <a:schemeClr val="bg1"/>
                </a:solidFill>
                <a:latin typeface="Times New Roman" pitchFamily="18" charset="0"/>
                <a:ea typeface="Source Sans Pro" pitchFamily="34" charset="-122"/>
                <a:cs typeface="Times New Roman" pitchFamily="18" charset="0"/>
              </a:rPr>
              <a:t>Evaluate model performance, fine-tune </a:t>
            </a:r>
            <a:r>
              <a:rPr lang="en-US" sz="1600" i="1" dirty="0" smtClean="0">
                <a:solidFill>
                  <a:schemeClr val="bg1"/>
                </a:solidFill>
                <a:latin typeface="Times New Roman" pitchFamily="18" charset="0"/>
                <a:ea typeface="Source Sans Pro" pitchFamily="34" charset="-122"/>
                <a:cs typeface="Times New Roman" pitchFamily="18" charset="0"/>
              </a:rPr>
              <a:t>parameters, and </a:t>
            </a:r>
            <a:r>
              <a:rPr lang="en-US" sz="1600" i="1" dirty="0">
                <a:solidFill>
                  <a:schemeClr val="bg1"/>
                </a:solidFill>
                <a:latin typeface="Times New Roman" pitchFamily="18" charset="0"/>
                <a:ea typeface="Source Sans Pro" pitchFamily="34" charset="-122"/>
                <a:cs typeface="Times New Roman" pitchFamily="18" charset="0"/>
              </a:rPr>
              <a:t>validate the results.</a:t>
            </a:r>
            <a:endParaRPr lang="en-US" sz="1600" i="1" dirty="0">
              <a:solidFill>
                <a:schemeClr val="bg1"/>
              </a:solidFill>
              <a:latin typeface="Times New Roman" pitchFamily="18" charset="0"/>
              <a:cs typeface="Times New Roman" pitchFamily="18" charset="0"/>
            </a:endParaRPr>
          </a:p>
        </p:txBody>
      </p:sp>
      <p:sp>
        <p:nvSpPr>
          <p:cNvPr id="8" name="Text 27"/>
          <p:cNvSpPr/>
          <p:nvPr/>
        </p:nvSpPr>
        <p:spPr>
          <a:xfrm>
            <a:off x="2524841" y="3672308"/>
            <a:ext cx="972071" cy="151879"/>
          </a:xfrm>
          <a:prstGeom prst="rect">
            <a:avLst/>
          </a:prstGeom>
          <a:noFill/>
          <a:ln/>
        </p:spPr>
        <p:txBody>
          <a:bodyPr wrap="none" lIns="57150" tIns="28575" rIns="57150" bIns="28575" rtlCol="0" anchor="t"/>
          <a:lstStyle/>
          <a:p>
            <a:pPr>
              <a:lnSpc>
                <a:spcPts val="1196"/>
              </a:lnSpc>
            </a:pPr>
            <a:r>
              <a:rPr lang="en-US" sz="2800" dirty="0" smtClean="0">
                <a:solidFill>
                  <a:schemeClr val="bg2"/>
                </a:solidFill>
                <a:latin typeface="Ink Free" pitchFamily="66" charset="0"/>
                <a:ea typeface="Lora" pitchFamily="34" charset="-122"/>
                <a:cs typeface="Lora" pitchFamily="34" charset="-120"/>
              </a:rPr>
              <a:t>DEPLOYMENT</a:t>
            </a:r>
            <a:endParaRPr lang="en-US" sz="2800" dirty="0">
              <a:solidFill>
                <a:schemeClr val="bg2"/>
              </a:solidFill>
              <a:latin typeface="Ink Free" pitchFamily="66" charset="0"/>
            </a:endParaRPr>
          </a:p>
        </p:txBody>
      </p:sp>
      <p:sp>
        <p:nvSpPr>
          <p:cNvPr id="9" name="Text 28"/>
          <p:cNvSpPr/>
          <p:nvPr/>
        </p:nvSpPr>
        <p:spPr>
          <a:xfrm>
            <a:off x="2682238" y="4101254"/>
            <a:ext cx="3665488" cy="155451"/>
          </a:xfrm>
          <a:prstGeom prst="rect">
            <a:avLst/>
          </a:prstGeom>
          <a:noFill/>
          <a:ln/>
        </p:spPr>
        <p:txBody>
          <a:bodyPr wrap="none" lIns="57150" tIns="28575" rIns="57150" bIns="28575" rtlCol="0" anchor="t"/>
          <a:lstStyle/>
          <a:p>
            <a:pPr>
              <a:lnSpc>
                <a:spcPts val="1225"/>
              </a:lnSpc>
            </a:pPr>
            <a:r>
              <a:rPr lang="en-US" sz="2400" i="1" dirty="0">
                <a:solidFill>
                  <a:schemeClr val="bg1"/>
                </a:solidFill>
                <a:latin typeface="Times New Roman" pitchFamily="18" charset="0"/>
                <a:ea typeface="Source Sans Pro" pitchFamily="34" charset="-122"/>
                <a:cs typeface="Times New Roman" pitchFamily="18" charset="0"/>
              </a:rPr>
              <a:t>Deploy the final model into production.</a:t>
            </a:r>
            <a:endParaRPr lang="en-US" sz="2400" i="1" dirty="0">
              <a:solidFill>
                <a:schemeClr val="bg1"/>
              </a:solidFill>
              <a:latin typeface="Times New Roman" pitchFamily="18" charset="0"/>
              <a:cs typeface="Times New Roman" pitchFamily="18" charset="0"/>
            </a:endParaRPr>
          </a:p>
        </p:txBody>
      </p:sp>
      <p:sp>
        <p:nvSpPr>
          <p:cNvPr id="10" name="Bent Arrow 9"/>
          <p:cNvSpPr/>
          <p:nvPr/>
        </p:nvSpPr>
        <p:spPr>
          <a:xfrm rot="10800000">
            <a:off x="7071608" y="2544580"/>
            <a:ext cx="835702" cy="144655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Bent-Up Arrow 12"/>
          <p:cNvSpPr/>
          <p:nvPr/>
        </p:nvSpPr>
        <p:spPr>
          <a:xfrm rot="5400000">
            <a:off x="1238562" y="376633"/>
            <a:ext cx="663316" cy="132662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458387" y="2113613"/>
            <a:ext cx="4253753" cy="1042705"/>
          </a:xfrm>
        </p:spPr>
        <p:txBody>
          <a:bodyPr/>
          <a:lstStyle/>
          <a:p>
            <a:r>
              <a:rPr lang="en-IN" sz="4400" dirty="0" smtClean="0"/>
              <a:t>CONCLUSION</a:t>
            </a:r>
            <a:endParaRPr lang="en-GB" sz="4400" dirty="0"/>
          </a:p>
        </p:txBody>
      </p:sp>
      <p:sp>
        <p:nvSpPr>
          <p:cNvPr id="3" name="Title 2"/>
          <p:cNvSpPr>
            <a:spLocks noGrp="1"/>
          </p:cNvSpPr>
          <p:nvPr>
            <p:ph type="title"/>
          </p:nvPr>
        </p:nvSpPr>
        <p:spPr/>
        <p:txBody>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5" name="Google Shape;155;p17"/>
          <p:cNvGrpSpPr/>
          <p:nvPr/>
        </p:nvGrpSpPr>
        <p:grpSpPr>
          <a:xfrm>
            <a:off x="480157" y="502170"/>
            <a:ext cx="4118250" cy="662424"/>
            <a:chOff x="720000" y="1199213"/>
            <a:chExt cx="4118250" cy="662424"/>
          </a:xfrm>
        </p:grpSpPr>
        <p:sp>
          <p:nvSpPr>
            <p:cNvPr id="156" name="Google Shape;156;p17"/>
            <p:cNvSpPr txBox="1"/>
            <p:nvPr/>
          </p:nvSpPr>
          <p:spPr>
            <a:xfrm>
              <a:off x="2720715" y="1199213"/>
              <a:ext cx="2117535" cy="6624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smtClean="0">
                  <a:solidFill>
                    <a:srgbClr val="FFFFFF"/>
                  </a:solidFill>
                  <a:latin typeface="Anaheim"/>
                  <a:ea typeface="Anaheim"/>
                  <a:cs typeface="Anaheim"/>
                  <a:sym typeface="Anaheim"/>
                </a:rPr>
                <a:t>INTRODUCTION</a:t>
              </a:r>
              <a:endParaRPr sz="2400">
                <a:solidFill>
                  <a:srgbClr val="FFFFFF"/>
                </a:solidFill>
                <a:latin typeface="Anaheim"/>
                <a:ea typeface="Anaheim"/>
                <a:cs typeface="Anaheim"/>
                <a:sym typeface="Anaheim"/>
              </a:endParaRPr>
            </a:p>
            <a:p>
              <a:pPr marL="0" lvl="0" indent="0" algn="ctr" rtl="0">
                <a:spcBef>
                  <a:spcPts val="0"/>
                </a:spcBef>
                <a:spcAft>
                  <a:spcPts val="0"/>
                </a:spcAft>
                <a:buNone/>
              </a:pPr>
              <a:endParaRPr>
                <a:solidFill>
                  <a:srgbClr val="FFFFFF"/>
                </a:solidFill>
                <a:latin typeface="Anaheim"/>
                <a:ea typeface="Anaheim"/>
                <a:cs typeface="Anaheim"/>
                <a:sym typeface="Anaheim"/>
              </a:endParaRPr>
            </a:p>
            <a:p>
              <a:pPr marL="0" lvl="0" indent="0" algn="ctr" rtl="0">
                <a:spcBef>
                  <a:spcPts val="0"/>
                </a:spcBef>
                <a:spcAft>
                  <a:spcPts val="0"/>
                </a:spcAft>
                <a:buNone/>
              </a:pPr>
              <a:endParaRPr>
                <a:solidFill>
                  <a:srgbClr val="FFFFFF"/>
                </a:solidFill>
                <a:latin typeface="Anaheim"/>
                <a:ea typeface="Anaheim"/>
                <a:cs typeface="Anaheim"/>
                <a:sym typeface="Anaheim"/>
              </a:endParaRPr>
            </a:p>
          </p:txBody>
        </p:sp>
        <p:sp>
          <p:nvSpPr>
            <p:cNvPr id="157" name="Google Shape;157;p17"/>
            <p:cNvSpPr txBox="1"/>
            <p:nvPr/>
          </p:nvSpPr>
          <p:spPr>
            <a:xfrm>
              <a:off x="720000" y="1264638"/>
              <a:ext cx="1957500" cy="529800"/>
            </a:xfrm>
            <a:prstGeom prst="rect">
              <a:avLst/>
            </a:prstGeom>
            <a:solidFill>
              <a:srgbClr val="00FFC5"/>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200" b="1">
                  <a:solidFill>
                    <a:srgbClr val="1B1464"/>
                  </a:solidFill>
                  <a:latin typeface="Overpass Mono"/>
                  <a:ea typeface="Overpass Mono"/>
                  <a:cs typeface="Overpass Mono"/>
                  <a:sym typeface="Overpass Mono"/>
                </a:rPr>
                <a:t>Step 1</a:t>
              </a:r>
              <a:endParaRPr sz="2200" b="1">
                <a:solidFill>
                  <a:srgbClr val="1B1464"/>
                </a:solidFill>
                <a:latin typeface="Overpass Mono"/>
                <a:ea typeface="Overpass Mono"/>
                <a:cs typeface="Overpass Mono"/>
                <a:sym typeface="Overpass Mono"/>
              </a:endParaRPr>
            </a:p>
          </p:txBody>
        </p:sp>
      </p:grpSp>
      <p:grpSp>
        <p:nvGrpSpPr>
          <p:cNvPr id="158" name="Google Shape;158;p17"/>
          <p:cNvGrpSpPr/>
          <p:nvPr/>
        </p:nvGrpSpPr>
        <p:grpSpPr>
          <a:xfrm>
            <a:off x="1802823" y="1379096"/>
            <a:ext cx="5339989" cy="816963"/>
            <a:chOff x="1915250" y="1971206"/>
            <a:chExt cx="5339989" cy="816963"/>
          </a:xfrm>
        </p:grpSpPr>
        <p:sp>
          <p:nvSpPr>
            <p:cNvPr id="159" name="Google Shape;159;p17"/>
            <p:cNvSpPr txBox="1"/>
            <p:nvPr/>
          </p:nvSpPr>
          <p:spPr>
            <a:xfrm>
              <a:off x="3897442" y="1971206"/>
              <a:ext cx="3357797" cy="816963"/>
            </a:xfrm>
            <a:prstGeom prst="rect">
              <a:avLst/>
            </a:prstGeom>
            <a:noFill/>
            <a:ln>
              <a:noFill/>
            </a:ln>
          </p:spPr>
          <p:txBody>
            <a:bodyPr spcFirstLastPara="1" wrap="square" lIns="91425" tIns="91425" rIns="91425" bIns="91425" anchor="t" anchorCtr="0">
              <a:noAutofit/>
            </a:bodyPr>
            <a:lstStyle/>
            <a:p>
              <a:pPr lvl="0" algn="ctr"/>
              <a:r>
                <a:rPr lang="en-US" sz="2000" dirty="0" smtClean="0">
                  <a:solidFill>
                    <a:schemeClr val="bg1"/>
                  </a:solidFill>
                  <a:latin typeface="Source Sans Pro" pitchFamily="34" charset="0"/>
                  <a:ea typeface="Source Sans Pro" pitchFamily="34" charset="-122"/>
                  <a:cs typeface="Anaheim"/>
                  <a:sym typeface="Anaheim"/>
                </a:rPr>
                <a:t>LITERATURE SURVEY</a:t>
              </a:r>
            </a:p>
            <a:p>
              <a:pPr marL="228600" lvl="0" indent="-228600" algn="ctr">
                <a:buFont typeface="Arial"/>
                <a:buAutoNum type="alphaLcParenR"/>
              </a:pPr>
              <a:r>
                <a:rPr lang="en-US" sz="1200" dirty="0" smtClean="0">
                  <a:solidFill>
                    <a:schemeClr val="bg1"/>
                  </a:solidFill>
                  <a:latin typeface="Source Sans Pro" pitchFamily="34" charset="0"/>
                  <a:ea typeface="Source Sans Pro" pitchFamily="34" charset="-122"/>
                  <a:cs typeface="Source Sans Pro" pitchFamily="34" charset="-120"/>
                </a:rPr>
                <a:t>Limitations of old systems</a:t>
              </a:r>
            </a:p>
            <a:p>
              <a:pPr marL="228600" lvl="0" indent="-228600" algn="ctr">
                <a:buFont typeface="Arial"/>
                <a:buAutoNum type="alphaLcParenR"/>
              </a:pPr>
              <a:r>
                <a:rPr lang="en-US" sz="1200" dirty="0" smtClean="0">
                  <a:solidFill>
                    <a:schemeClr val="bg1"/>
                  </a:solidFill>
                  <a:latin typeface="Source Sans Pro" pitchFamily="34" charset="0"/>
                  <a:ea typeface="Source Sans Pro" pitchFamily="34" charset="-122"/>
                  <a:cs typeface="Source Sans Pro" pitchFamily="34" charset="-120"/>
                </a:rPr>
                <a:t>Current Systems Advantages</a:t>
              </a:r>
              <a:endParaRPr lang="en-US" sz="1200" dirty="0" smtClean="0">
                <a:solidFill>
                  <a:schemeClr val="bg1"/>
                </a:solidFill>
                <a:latin typeface="Source Sans Pro" pitchFamily="34" charset="0"/>
                <a:ea typeface="Source Sans Pro" pitchFamily="34" charset="-122"/>
                <a:cs typeface="Source Sans Pro" pitchFamily="34" charset="-120"/>
              </a:endParaRPr>
            </a:p>
            <a:p>
              <a:pPr marL="228600" indent="-228600" algn="ctr">
                <a:buAutoNum type="alphaLcParenR"/>
              </a:pPr>
              <a:endParaRPr lang="en-US" sz="1100" dirty="0" smtClean="0">
                <a:solidFill>
                  <a:srgbClr val="3A3630"/>
                </a:solidFill>
                <a:latin typeface="Source Sans Pro" pitchFamily="34" charset="0"/>
                <a:ea typeface="Source Sans Pro" pitchFamily="34" charset="-122"/>
                <a:cs typeface="Source Sans Pro" pitchFamily="34" charset="-120"/>
              </a:endParaRPr>
            </a:p>
            <a:p>
              <a:pPr lvl="0" algn="ctr"/>
              <a:endParaRPr sz="1100">
                <a:solidFill>
                  <a:schemeClr val="bg1"/>
                </a:solidFill>
                <a:latin typeface="Anaheim"/>
                <a:ea typeface="Anaheim"/>
                <a:cs typeface="Anaheim"/>
                <a:sym typeface="Anaheim"/>
              </a:endParaRPr>
            </a:p>
            <a:p>
              <a:pPr marL="0" lvl="0" indent="0" algn="ctr" rtl="0">
                <a:spcBef>
                  <a:spcPts val="0"/>
                </a:spcBef>
                <a:spcAft>
                  <a:spcPts val="0"/>
                </a:spcAft>
                <a:buNone/>
              </a:pPr>
              <a:endParaRPr>
                <a:solidFill>
                  <a:srgbClr val="FFFFFF"/>
                </a:solidFill>
                <a:latin typeface="Anaheim"/>
                <a:ea typeface="Anaheim"/>
                <a:cs typeface="Anaheim"/>
                <a:sym typeface="Anaheim"/>
              </a:endParaRPr>
            </a:p>
          </p:txBody>
        </p:sp>
        <p:sp>
          <p:nvSpPr>
            <p:cNvPr id="160" name="Google Shape;160;p17"/>
            <p:cNvSpPr txBox="1"/>
            <p:nvPr/>
          </p:nvSpPr>
          <p:spPr>
            <a:xfrm>
              <a:off x="1915250" y="2180625"/>
              <a:ext cx="1957500" cy="529800"/>
            </a:xfrm>
            <a:prstGeom prst="rect">
              <a:avLst/>
            </a:prstGeom>
            <a:solidFill>
              <a:srgbClr val="EC008C"/>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200" b="1" dirty="0">
                  <a:solidFill>
                    <a:srgbClr val="FFFFFF"/>
                  </a:solidFill>
                  <a:latin typeface="Overpass Mono"/>
                  <a:ea typeface="Overpass Mono"/>
                  <a:cs typeface="Overpass Mono"/>
                  <a:sym typeface="Overpass Mono"/>
                </a:rPr>
                <a:t>Step 2</a:t>
              </a:r>
              <a:endParaRPr sz="2200" b="1">
                <a:solidFill>
                  <a:srgbClr val="FFFFFF"/>
                </a:solidFill>
                <a:latin typeface="Overpass Mono"/>
                <a:ea typeface="Overpass Mono"/>
                <a:cs typeface="Overpass Mono"/>
                <a:sym typeface="Overpass Mono"/>
              </a:endParaRPr>
            </a:p>
          </p:txBody>
        </p:sp>
      </p:grpSp>
      <p:grpSp>
        <p:nvGrpSpPr>
          <p:cNvPr id="161" name="Google Shape;161;p17"/>
          <p:cNvGrpSpPr/>
          <p:nvPr/>
        </p:nvGrpSpPr>
        <p:grpSpPr>
          <a:xfrm>
            <a:off x="3117995" y="2548329"/>
            <a:ext cx="4459533" cy="764498"/>
            <a:chOff x="3110500" y="3013025"/>
            <a:chExt cx="4459533" cy="764498"/>
          </a:xfrm>
        </p:grpSpPr>
        <p:sp>
          <p:nvSpPr>
            <p:cNvPr id="162" name="Google Shape;162;p17"/>
            <p:cNvSpPr txBox="1"/>
            <p:nvPr/>
          </p:nvSpPr>
          <p:spPr>
            <a:xfrm>
              <a:off x="5103570" y="3013025"/>
              <a:ext cx="2466463" cy="7644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smtClean="0">
                  <a:solidFill>
                    <a:srgbClr val="FFFFFF"/>
                  </a:solidFill>
                  <a:latin typeface="Anaheim"/>
                  <a:ea typeface="Anaheim"/>
                  <a:cs typeface="Anaheim"/>
                  <a:sym typeface="Anaheim"/>
                </a:rPr>
                <a:t>MODULES &amp; DESIGN</a:t>
              </a:r>
            </a:p>
            <a:p>
              <a:pPr marL="0" lvl="0" indent="0" algn="ctr" rtl="0">
                <a:spcBef>
                  <a:spcPts val="0"/>
                </a:spcBef>
                <a:spcAft>
                  <a:spcPts val="0"/>
                </a:spcAft>
                <a:buNone/>
              </a:pPr>
              <a:endParaRPr sz="2400">
                <a:solidFill>
                  <a:srgbClr val="FFFFFF"/>
                </a:solidFill>
                <a:latin typeface="Anaheim"/>
                <a:ea typeface="Anaheim"/>
                <a:cs typeface="Anaheim"/>
                <a:sym typeface="Anaheim"/>
              </a:endParaRPr>
            </a:p>
            <a:p>
              <a:pPr marL="0" lvl="0" indent="0" algn="ctr" rtl="0">
                <a:spcBef>
                  <a:spcPts val="0"/>
                </a:spcBef>
                <a:spcAft>
                  <a:spcPts val="0"/>
                </a:spcAft>
                <a:buNone/>
              </a:pPr>
              <a:endParaRPr sz="2400">
                <a:solidFill>
                  <a:srgbClr val="FFFFFF"/>
                </a:solidFill>
                <a:latin typeface="Anaheim"/>
                <a:ea typeface="Anaheim"/>
                <a:cs typeface="Anaheim"/>
                <a:sym typeface="Anaheim"/>
              </a:endParaRPr>
            </a:p>
            <a:p>
              <a:pPr marL="0" lvl="0" indent="0" algn="ctr" rtl="0">
                <a:spcBef>
                  <a:spcPts val="0"/>
                </a:spcBef>
                <a:spcAft>
                  <a:spcPts val="0"/>
                </a:spcAft>
                <a:buNone/>
              </a:pPr>
              <a:endParaRPr sz="2400">
                <a:solidFill>
                  <a:srgbClr val="FFFFFF"/>
                </a:solidFill>
                <a:latin typeface="Anaheim"/>
                <a:ea typeface="Anaheim"/>
                <a:cs typeface="Anaheim"/>
                <a:sym typeface="Anaheim"/>
              </a:endParaRPr>
            </a:p>
          </p:txBody>
        </p:sp>
        <p:sp>
          <p:nvSpPr>
            <p:cNvPr id="163" name="Google Shape;163;p17"/>
            <p:cNvSpPr txBox="1"/>
            <p:nvPr/>
          </p:nvSpPr>
          <p:spPr>
            <a:xfrm>
              <a:off x="3110500" y="3096625"/>
              <a:ext cx="1957500" cy="529800"/>
            </a:xfrm>
            <a:prstGeom prst="rect">
              <a:avLst/>
            </a:prstGeom>
            <a:solidFill>
              <a:srgbClr val="00FFC5"/>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200" b="1" dirty="0">
                  <a:solidFill>
                    <a:srgbClr val="1B1464"/>
                  </a:solidFill>
                  <a:latin typeface="Overpass Mono"/>
                  <a:ea typeface="Overpass Mono"/>
                  <a:cs typeface="Overpass Mono"/>
                  <a:sym typeface="Overpass Mono"/>
                </a:rPr>
                <a:t>Step 3</a:t>
              </a:r>
              <a:endParaRPr sz="2200" b="1">
                <a:solidFill>
                  <a:srgbClr val="1B1464"/>
                </a:solidFill>
                <a:latin typeface="Overpass Mono"/>
                <a:ea typeface="Overpass Mono"/>
                <a:cs typeface="Overpass Mono"/>
                <a:sym typeface="Overpass Mono"/>
              </a:endParaRPr>
            </a:p>
          </p:txBody>
        </p:sp>
      </p:grpSp>
      <p:grpSp>
        <p:nvGrpSpPr>
          <p:cNvPr id="164" name="Google Shape;164;p17"/>
          <p:cNvGrpSpPr/>
          <p:nvPr/>
        </p:nvGrpSpPr>
        <p:grpSpPr>
          <a:xfrm>
            <a:off x="4635534" y="3810295"/>
            <a:ext cx="4223653" cy="664269"/>
            <a:chOff x="4305750" y="3952699"/>
            <a:chExt cx="4223653" cy="664269"/>
          </a:xfrm>
        </p:grpSpPr>
        <p:sp>
          <p:nvSpPr>
            <p:cNvPr id="165" name="Google Shape;165;p17"/>
            <p:cNvSpPr txBox="1"/>
            <p:nvPr/>
          </p:nvSpPr>
          <p:spPr>
            <a:xfrm>
              <a:off x="6378398" y="3952699"/>
              <a:ext cx="2151005" cy="664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solidFill>
                    <a:schemeClr val="bg1"/>
                  </a:solidFill>
                  <a:latin typeface="Anaheim"/>
                  <a:ea typeface="Anaheim"/>
                  <a:cs typeface="Anaheim"/>
                  <a:sym typeface="Anaheim"/>
                </a:rPr>
                <a:t>IMPLEMENTATION &amp; CONCLUSION</a:t>
              </a:r>
              <a:endParaRPr sz="2000">
                <a:solidFill>
                  <a:schemeClr val="bg1"/>
                </a:solidFill>
                <a:latin typeface="Anaheim"/>
                <a:ea typeface="Anaheim"/>
                <a:cs typeface="Anaheim"/>
                <a:sym typeface="Anaheim"/>
              </a:endParaRPr>
            </a:p>
            <a:p>
              <a:pPr marL="0" lvl="0" indent="0" algn="ctr" rtl="0">
                <a:spcBef>
                  <a:spcPts val="0"/>
                </a:spcBef>
                <a:spcAft>
                  <a:spcPts val="0"/>
                </a:spcAft>
                <a:buNone/>
              </a:pPr>
              <a:endParaRPr sz="1100">
                <a:solidFill>
                  <a:schemeClr val="bg1"/>
                </a:solidFill>
                <a:latin typeface="Anaheim"/>
                <a:ea typeface="Anaheim"/>
                <a:cs typeface="Anaheim"/>
                <a:sym typeface="Anaheim"/>
              </a:endParaRPr>
            </a:p>
            <a:p>
              <a:pPr marL="0" lvl="0" indent="0" algn="ctr" rtl="0">
                <a:spcBef>
                  <a:spcPts val="0"/>
                </a:spcBef>
                <a:spcAft>
                  <a:spcPts val="0"/>
                </a:spcAft>
                <a:buNone/>
              </a:pPr>
              <a:endParaRPr sz="1100">
                <a:solidFill>
                  <a:schemeClr val="bg1"/>
                </a:solidFill>
                <a:latin typeface="Anaheim"/>
                <a:ea typeface="Anaheim"/>
                <a:cs typeface="Anaheim"/>
                <a:sym typeface="Anaheim"/>
              </a:endParaRPr>
            </a:p>
          </p:txBody>
        </p:sp>
        <p:sp>
          <p:nvSpPr>
            <p:cNvPr id="166" name="Google Shape;166;p17"/>
            <p:cNvSpPr txBox="1"/>
            <p:nvPr/>
          </p:nvSpPr>
          <p:spPr>
            <a:xfrm>
              <a:off x="4305750" y="4012625"/>
              <a:ext cx="1957500" cy="529800"/>
            </a:xfrm>
            <a:prstGeom prst="rect">
              <a:avLst/>
            </a:prstGeom>
            <a:solidFill>
              <a:srgbClr val="EC008C"/>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200" b="1" dirty="0">
                  <a:solidFill>
                    <a:srgbClr val="FFFFFF"/>
                  </a:solidFill>
                  <a:latin typeface="Overpass Mono"/>
                  <a:ea typeface="Overpass Mono"/>
                  <a:cs typeface="Overpass Mono"/>
                  <a:sym typeface="Overpass Mono"/>
                </a:rPr>
                <a:t>Step 4</a:t>
              </a:r>
              <a:endParaRPr sz="2200" b="1">
                <a:solidFill>
                  <a:srgbClr val="FFFFFF"/>
                </a:solidFill>
                <a:latin typeface="Overpass Mono"/>
                <a:ea typeface="Overpass Mono"/>
                <a:cs typeface="Overpass Mono"/>
                <a:sym typeface="Overpass Mono"/>
              </a:endParaRPr>
            </a:p>
          </p:txBody>
        </p:sp>
      </p:grpSp>
      <p:cxnSp>
        <p:nvCxnSpPr>
          <p:cNvPr id="167" name="Google Shape;167;p17"/>
          <p:cNvCxnSpPr>
            <a:stCxn id="157" idx="2"/>
            <a:endCxn id="160" idx="1"/>
          </p:cNvCxnSpPr>
          <p:nvPr/>
        </p:nvCxnSpPr>
        <p:spPr>
          <a:xfrm rot="16200000" flipH="1">
            <a:off x="1252855" y="1303447"/>
            <a:ext cx="756020" cy="343916"/>
          </a:xfrm>
          <a:prstGeom prst="bentConnector2">
            <a:avLst/>
          </a:prstGeom>
          <a:noFill/>
          <a:ln w="28575" cap="flat" cmpd="sng">
            <a:solidFill>
              <a:schemeClr val="lt1"/>
            </a:solidFill>
            <a:prstDash val="solid"/>
            <a:round/>
            <a:headEnd type="none" w="med" len="med"/>
            <a:tailEnd type="oval" w="med" len="med"/>
          </a:ln>
        </p:spPr>
      </p:cxnSp>
      <p:cxnSp>
        <p:nvCxnSpPr>
          <p:cNvPr id="168" name="Google Shape;168;p17"/>
          <p:cNvCxnSpPr>
            <a:stCxn id="160" idx="2"/>
            <a:endCxn id="163" idx="1"/>
          </p:cNvCxnSpPr>
          <p:nvPr/>
        </p:nvCxnSpPr>
        <p:spPr>
          <a:xfrm rot="16200000" flipH="1">
            <a:off x="2560527" y="2339361"/>
            <a:ext cx="778514" cy="336422"/>
          </a:xfrm>
          <a:prstGeom prst="bentConnector2">
            <a:avLst/>
          </a:prstGeom>
          <a:noFill/>
          <a:ln w="28575" cap="flat" cmpd="sng">
            <a:solidFill>
              <a:schemeClr val="lt1"/>
            </a:solidFill>
            <a:prstDash val="solid"/>
            <a:round/>
            <a:headEnd type="none" w="med" len="med"/>
            <a:tailEnd type="oval" w="med" len="med"/>
          </a:ln>
        </p:spPr>
      </p:cxnSp>
      <p:cxnSp>
        <p:nvCxnSpPr>
          <p:cNvPr id="169" name="Google Shape;169;p17"/>
          <p:cNvCxnSpPr>
            <a:stCxn id="163" idx="2"/>
            <a:endCxn id="166" idx="1"/>
          </p:cNvCxnSpPr>
          <p:nvPr/>
        </p:nvCxnSpPr>
        <p:spPr>
          <a:xfrm rot="16200000" flipH="1">
            <a:off x="3879443" y="3379030"/>
            <a:ext cx="973392" cy="538789"/>
          </a:xfrm>
          <a:prstGeom prst="bentConnector2">
            <a:avLst/>
          </a:prstGeom>
          <a:noFill/>
          <a:ln w="28575"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7218" y="740438"/>
            <a:ext cx="6738079" cy="3779096"/>
          </a:xfrm>
        </p:spPr>
        <p:txBody>
          <a:bodyPr/>
          <a:lstStyle/>
          <a:p>
            <a:pPr algn="l"/>
            <a:r>
              <a:rPr lang="en-US" sz="2800" b="0" i="1" dirty="0" smtClean="0">
                <a:solidFill>
                  <a:schemeClr val="bg1"/>
                </a:solidFill>
                <a:latin typeface="Times New Roman" pitchFamily="18" charset="0"/>
                <a:ea typeface="Source Sans Pro" pitchFamily="34" charset="-122"/>
                <a:cs typeface="Times New Roman" pitchFamily="18" charset="0"/>
              </a:rPr>
              <a:t>In conclusion, this presentation has provided an overview of data science using Python projects. We explored the introduction, literature survey, modules, design, implementation, and the significance of each component in this exciting field. Now, it's time to unlock your potential in data science!</a:t>
            </a:r>
            <a:r>
              <a:rPr lang="en-US" sz="2800" b="0" i="1" dirty="0" smtClean="0">
                <a:solidFill>
                  <a:schemeClr val="bg1"/>
                </a:solidFill>
                <a:latin typeface="Times New Roman" pitchFamily="18" charset="0"/>
                <a:cs typeface="Times New Roman" pitchFamily="18" charset="0"/>
              </a:rPr>
              <a:t/>
            </a:r>
            <a:br>
              <a:rPr lang="en-US" sz="2800" b="0" i="1" dirty="0" smtClean="0">
                <a:solidFill>
                  <a:schemeClr val="bg1"/>
                </a:solidFill>
                <a:latin typeface="Times New Roman" pitchFamily="18" charset="0"/>
                <a:cs typeface="Times New Roman" pitchFamily="18" charset="0"/>
              </a:rPr>
            </a:br>
            <a:endParaRPr lang="en-GB" sz="2800" b="0" i="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0580" y="1834288"/>
            <a:ext cx="7651631" cy="3021491"/>
          </a:xfrm>
        </p:spPr>
        <p:txBody>
          <a:bodyPr/>
          <a:lstStyle/>
          <a:p>
            <a:pPr>
              <a:buNone/>
            </a:pPr>
            <a:r>
              <a:rPr lang="en-GB" sz="2400" i="1" dirty="0" smtClean="0">
                <a:solidFill>
                  <a:schemeClr val="bg1"/>
                </a:solidFill>
                <a:latin typeface="Times New Roman" pitchFamily="18" charset="0"/>
                <a:cs typeface="Times New Roman" pitchFamily="18" charset="0"/>
              </a:rPr>
              <a:t> </a:t>
            </a:r>
            <a:r>
              <a:rPr lang="en-GB" sz="2400" i="1" dirty="0" smtClean="0">
                <a:solidFill>
                  <a:schemeClr val="bg1"/>
                </a:solidFill>
                <a:latin typeface="Times New Roman" pitchFamily="18" charset="0"/>
                <a:cs typeface="Times New Roman" pitchFamily="18" charset="0"/>
              </a:rPr>
              <a:t>   </a:t>
            </a:r>
            <a:r>
              <a:rPr lang="en-US" sz="2400" i="1" dirty="0" smtClean="0">
                <a:solidFill>
                  <a:schemeClr val="bg1"/>
                </a:solidFill>
                <a:latin typeface="Times New Roman" pitchFamily="18" charset="0"/>
                <a:ea typeface="Source Sans Pro" pitchFamily="34" charset="-122"/>
                <a:cs typeface="Times New Roman" pitchFamily="18" charset="0"/>
              </a:rPr>
              <a:t>Welcome</a:t>
            </a:r>
            <a:r>
              <a:rPr lang="en-US" sz="2400" i="1" dirty="0" smtClean="0">
                <a:solidFill>
                  <a:schemeClr val="bg1"/>
                </a:solidFill>
                <a:latin typeface="Times New Roman" pitchFamily="18" charset="0"/>
                <a:ea typeface="Source Sans Pro" pitchFamily="34" charset="-122"/>
                <a:cs typeface="Times New Roman" pitchFamily="18" charset="0"/>
              </a:rPr>
              <a:t>! From past 10-15 years most of the people are communicating through SMS, Mails … As we all know that we are getting some unwanted SMS which are not important and not subscribed these are generally called as Spam messages </a:t>
            </a:r>
            <a:r>
              <a:rPr lang="en-GB" sz="2400" i="1" dirty="0" smtClean="0">
                <a:solidFill>
                  <a:schemeClr val="bg1"/>
                </a:solidFill>
                <a:latin typeface="Times New Roman" pitchFamily="18" charset="0"/>
                <a:ea typeface="Source Sans Pro" pitchFamily="34" charset="-122"/>
                <a:cs typeface="Times New Roman" pitchFamily="18" charset="0"/>
              </a:rPr>
              <a:t>in particular, can be annoying, and in some cases, even harmful. SMS Spam Classification classifies whether the SMS is spam or not</a:t>
            </a:r>
            <a:endParaRPr lang="en-GB" sz="2400" i="1" dirty="0">
              <a:solidFill>
                <a:schemeClr val="bg1"/>
              </a:solidFill>
              <a:latin typeface="Times New Roman" pitchFamily="18" charset="0"/>
              <a:cs typeface="Times New Roman" pitchFamily="18" charset="0"/>
            </a:endParaRPr>
          </a:p>
        </p:txBody>
      </p:sp>
      <p:sp>
        <p:nvSpPr>
          <p:cNvPr id="3" name="Title 2"/>
          <p:cNvSpPr>
            <a:spLocks noGrp="1"/>
          </p:cNvSpPr>
          <p:nvPr>
            <p:ph type="title"/>
          </p:nvPr>
        </p:nvSpPr>
        <p:spPr>
          <a:xfrm>
            <a:off x="239209" y="636927"/>
            <a:ext cx="3676946" cy="832418"/>
          </a:xfrm>
        </p:spPr>
        <p:txBody>
          <a:bodyPr/>
          <a:lstStyle/>
          <a:p>
            <a:r>
              <a:rPr lang="en-US" dirty="0" smtClean="0">
                <a:latin typeface="Ink Free" pitchFamily="66" charset="0"/>
              </a:rPr>
              <a:t>INTRODUCTION</a:t>
            </a:r>
            <a:endParaRPr lang="en-GB" dirty="0">
              <a:latin typeface="Ink Free"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14" y="239843"/>
            <a:ext cx="8529403" cy="4676930"/>
          </a:xfrm>
        </p:spPr>
        <p:txBody>
          <a:bodyPr/>
          <a:lstStyle/>
          <a:p>
            <a:pPr marL="0" indent="0" algn="l">
              <a:lnSpc>
                <a:spcPts val="2799"/>
              </a:lnSpc>
            </a:pPr>
            <a:r>
              <a:rPr lang="en-GB" sz="1800" b="0" i="1" dirty="0" smtClean="0">
                <a:solidFill>
                  <a:schemeClr val="bg1"/>
                </a:solidFill>
                <a:latin typeface="Times New Roman" pitchFamily="18" charset="0"/>
                <a:ea typeface="Source Sans Pro" pitchFamily="34" charset="-122"/>
                <a:cs typeface="Times New Roman" pitchFamily="18" charset="0"/>
              </a:rPr>
              <a:t>We have an another issue that is Hate Speech , Language Violation, we all are facing in social media . Hate speech is any form of communication that attacks a person or group on the basis of attributes such as race, religion, ethnicity, sexual orientation, or gender .</a:t>
            </a:r>
            <a:br>
              <a:rPr lang="en-GB" sz="1800" b="0" i="1" dirty="0" smtClean="0">
                <a:solidFill>
                  <a:schemeClr val="bg1"/>
                </a:solidFill>
                <a:latin typeface="Times New Roman" pitchFamily="18" charset="0"/>
                <a:ea typeface="Source Sans Pro" pitchFamily="34" charset="-122"/>
                <a:cs typeface="Times New Roman" pitchFamily="18" charset="0"/>
              </a:rPr>
            </a:br>
            <a:r>
              <a:rPr lang="en-GB" sz="1800" b="0" i="1" dirty="0" smtClean="0">
                <a:solidFill>
                  <a:schemeClr val="bg1"/>
                </a:solidFill>
                <a:latin typeface="Times New Roman" pitchFamily="18" charset="0"/>
                <a:ea typeface="Source Sans Pro" pitchFamily="34" charset="-122"/>
                <a:cs typeface="Times New Roman" pitchFamily="18" charset="0"/>
              </a:rPr>
              <a:t>Hate speech Detection detects the message or tweet .… which have hate speech.</a:t>
            </a:r>
            <a:br>
              <a:rPr lang="en-GB" sz="1800" b="0" i="1" dirty="0" smtClean="0">
                <a:solidFill>
                  <a:schemeClr val="bg1"/>
                </a:solidFill>
                <a:latin typeface="Times New Roman" pitchFamily="18" charset="0"/>
                <a:ea typeface="Source Sans Pro" pitchFamily="34" charset="-122"/>
                <a:cs typeface="Times New Roman" pitchFamily="18" charset="0"/>
              </a:rPr>
            </a:br>
            <a:r>
              <a:rPr lang="en-GB" sz="1800" b="0" i="1" dirty="0" smtClean="0">
                <a:solidFill>
                  <a:schemeClr val="bg1"/>
                </a:solidFill>
                <a:latin typeface="Times New Roman" pitchFamily="18" charset="0"/>
                <a:ea typeface="Source Sans Pro" pitchFamily="34" charset="-122"/>
                <a:cs typeface="Times New Roman" pitchFamily="18" charset="0"/>
              </a:rPr>
              <a:t/>
            </a:r>
            <a:br>
              <a:rPr lang="en-GB" sz="1800" b="0" i="1" dirty="0" smtClean="0">
                <a:solidFill>
                  <a:schemeClr val="bg1"/>
                </a:solidFill>
                <a:latin typeface="Times New Roman" pitchFamily="18" charset="0"/>
                <a:ea typeface="Source Sans Pro" pitchFamily="34" charset="-122"/>
                <a:cs typeface="Times New Roman" pitchFamily="18" charset="0"/>
              </a:rPr>
            </a:br>
            <a:r>
              <a:rPr lang="en-GB" sz="1800" b="0" i="1" dirty="0" smtClean="0">
                <a:solidFill>
                  <a:schemeClr val="bg1"/>
                </a:solidFill>
                <a:latin typeface="Times New Roman" pitchFamily="18" charset="0"/>
                <a:ea typeface="Source Sans Pro" pitchFamily="34" charset="-122"/>
                <a:cs typeface="Times New Roman" pitchFamily="18" charset="0"/>
              </a:rPr>
              <a:t>The loan providing companies find it hard to give loans to the people due to their insufficient or non-existent credit history. Because of that, some consumers use it as their advantage by becoming a defaulter. EDA is a tool that lending companies can use to uncover insights from their data, enabling them to make more accurate assessments of an applicant's creditworthiness. This, in turn, helps mitigate the risk of approving loans to individuals who may default while ensuring that deserving applicants are not unfairly rejected based solely on limited credit history information..</a:t>
            </a:r>
            <a:br>
              <a:rPr lang="en-GB" sz="1800" b="0" i="1" dirty="0" smtClean="0">
                <a:solidFill>
                  <a:schemeClr val="bg1"/>
                </a:solidFill>
                <a:latin typeface="Times New Roman" pitchFamily="18" charset="0"/>
                <a:ea typeface="Source Sans Pro" pitchFamily="34" charset="-122"/>
                <a:cs typeface="Times New Roman" pitchFamily="18" charset="0"/>
              </a:rPr>
            </a:br>
            <a:endParaRPr lang="en-GB" sz="1800" b="0" i="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514305" y="2287859"/>
            <a:ext cx="4100400" cy="808500"/>
          </a:xfrm>
        </p:spPr>
        <p:txBody>
          <a:bodyPr/>
          <a:lstStyle/>
          <a:p>
            <a:r>
              <a:rPr lang="en-IN" sz="4800" dirty="0" smtClean="0"/>
              <a:t>LITERATURE SURVEY</a:t>
            </a:r>
            <a:endParaRPr lang="en-GB" sz="4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343200"/>
            <a:ext cx="8071731" cy="4453652"/>
          </a:xfrm>
        </p:spPr>
        <p:txBody>
          <a:bodyPr/>
          <a:lstStyle/>
          <a:p>
            <a:pPr lvl="0" algn="l">
              <a:lnSpc>
                <a:spcPts val="2799"/>
              </a:lnSpc>
              <a:defRPr/>
            </a:pPr>
            <a:r>
              <a:rPr lang="en-IN" sz="2800" b="0" u="sng" dirty="0" smtClean="0">
                <a:solidFill>
                  <a:schemeClr val="bg2">
                    <a:lumMod val="40000"/>
                    <a:lumOff val="60000"/>
                  </a:schemeClr>
                </a:solidFill>
                <a:latin typeface="Algerian" pitchFamily="82" charset="0"/>
                <a:cs typeface="Times New Roman" pitchFamily="18" charset="0"/>
              </a:rPr>
              <a:t>LIMITATIONS OF OLD SYSTEMS</a:t>
            </a:r>
            <a:r>
              <a:rPr lang="en-IN" sz="1400" b="0" i="1" u="sng" dirty="0" smtClean="0">
                <a:solidFill>
                  <a:schemeClr val="bg2">
                    <a:lumMod val="40000"/>
                    <a:lumOff val="60000"/>
                  </a:schemeClr>
                </a:solidFill>
                <a:latin typeface="Times New Roman" pitchFamily="18" charset="0"/>
                <a:cs typeface="Times New Roman" pitchFamily="18" charset="0"/>
              </a:rPr>
              <a:t>: </a:t>
            </a:r>
            <a:br>
              <a:rPr lang="en-IN" sz="1400" b="0" i="1" u="sng" dirty="0" smtClean="0">
                <a:solidFill>
                  <a:schemeClr val="bg2">
                    <a:lumMod val="40000"/>
                    <a:lumOff val="60000"/>
                  </a:schemeClr>
                </a:solidFill>
                <a:latin typeface="Times New Roman" pitchFamily="18" charset="0"/>
                <a:cs typeface="Times New Roman" pitchFamily="18" charset="0"/>
              </a:rPr>
            </a:br>
            <a:r>
              <a:rPr lang="en-IN" sz="1400" b="0" i="1" u="sng" dirty="0" smtClean="0">
                <a:solidFill>
                  <a:schemeClr val="bg2">
                    <a:lumMod val="40000"/>
                    <a:lumOff val="60000"/>
                  </a:schemeClr>
                </a:solidFill>
                <a:latin typeface="Times New Roman" pitchFamily="18" charset="0"/>
                <a:cs typeface="Times New Roman" pitchFamily="18" charset="0"/>
              </a:rPr>
              <a:t/>
            </a:r>
            <a:br>
              <a:rPr lang="en-IN" sz="1400" b="0" i="1" u="sng" dirty="0" smtClean="0">
                <a:solidFill>
                  <a:schemeClr val="bg2">
                    <a:lumMod val="40000"/>
                    <a:lumOff val="60000"/>
                  </a:schemeClr>
                </a:solidFill>
                <a:latin typeface="Times New Roman" pitchFamily="18" charset="0"/>
                <a:cs typeface="Times New Roman" pitchFamily="18" charset="0"/>
              </a:rPr>
            </a:br>
            <a:r>
              <a:rPr lang="en-US" sz="1600" i="1" u="sng" kern="1200" dirty="0" smtClean="0">
                <a:solidFill>
                  <a:srgbClr val="92D050"/>
                </a:solidFill>
                <a:latin typeface="Ink Free" pitchFamily="66" charset="0"/>
                <a:ea typeface="Lora" pitchFamily="34" charset="-122"/>
                <a:cs typeface="Times New Roman" pitchFamily="18" charset="0"/>
              </a:rPr>
              <a:t>SMS  Spam  Classification</a:t>
            </a:r>
            <a:r>
              <a:rPr lang="en-GB" sz="1600" i="1" u="sng" kern="1200" dirty="0" smtClean="0">
                <a:solidFill>
                  <a:srgbClr val="3A3630"/>
                </a:solidFill>
                <a:latin typeface="Times New Roman" pitchFamily="18" charset="0"/>
                <a:ea typeface="Source Sans Pro" pitchFamily="34" charset="-122"/>
                <a:cs typeface="Times New Roman" pitchFamily="18" charset="0"/>
              </a:rPr>
              <a:t/>
            </a:r>
            <a:br>
              <a:rPr lang="en-GB" sz="1600" i="1" u="sng" kern="1200" dirty="0" smtClean="0">
                <a:solidFill>
                  <a:srgbClr val="3A3630"/>
                </a:solidFill>
                <a:latin typeface="Times New Roman" pitchFamily="18" charset="0"/>
                <a:ea typeface="Source Sans Pro" pitchFamily="34" charset="-122"/>
                <a:cs typeface="Times New Roman" pitchFamily="18" charset="0"/>
              </a:rPr>
            </a:br>
            <a:r>
              <a:rPr lang="en-GB" sz="1400" b="0" i="1" kern="1200" dirty="0" smtClean="0">
                <a:solidFill>
                  <a:schemeClr val="bg1"/>
                </a:solidFill>
                <a:latin typeface="Times New Roman" pitchFamily="18" charset="0"/>
                <a:ea typeface="Source Sans Pro" pitchFamily="34" charset="-122"/>
                <a:cs typeface="Times New Roman" pitchFamily="18" charset="0"/>
              </a:rPr>
              <a:t>Traditional rule-based spam filters often rely on a limited set of rules, making them susceptible to evasion by spammers.</a:t>
            </a:r>
            <a:br>
              <a:rPr lang="en-GB" sz="1400" b="0" i="1" kern="1200" dirty="0" smtClean="0">
                <a:solidFill>
                  <a:schemeClr val="bg1"/>
                </a:solidFill>
                <a:latin typeface="Times New Roman" pitchFamily="18" charset="0"/>
                <a:ea typeface="Source Sans Pro" pitchFamily="34" charset="-122"/>
                <a:cs typeface="Times New Roman" pitchFamily="18" charset="0"/>
              </a:rPr>
            </a:br>
            <a:r>
              <a:rPr lang="en-GB" sz="1400" b="0" i="1" kern="1200" dirty="0" smtClean="0">
                <a:solidFill>
                  <a:schemeClr val="bg1"/>
                </a:solidFill>
                <a:latin typeface="Times New Roman" pitchFamily="18" charset="0"/>
                <a:ea typeface="Source Sans Pro" pitchFamily="34" charset="-122"/>
                <a:cs typeface="Times New Roman" pitchFamily="18" charset="0"/>
              </a:rPr>
              <a:t>Real-time spam detection systems can be computationally expensive and may not scale well with increasing message volumes.</a:t>
            </a:r>
            <a:r>
              <a:rPr lang="en-GB" sz="1400" b="0" i="1" kern="1200" dirty="0" smtClean="0">
                <a:solidFill>
                  <a:srgbClr val="3A3630"/>
                </a:solidFill>
                <a:latin typeface="Times New Roman" pitchFamily="18" charset="0"/>
                <a:ea typeface="Source Sans Pro" pitchFamily="34" charset="-122"/>
                <a:cs typeface="Times New Roman" pitchFamily="18" charset="0"/>
              </a:rPr>
              <a:t/>
            </a:r>
            <a:br>
              <a:rPr lang="en-GB" sz="1400" b="0" i="1" kern="1200" dirty="0" smtClean="0">
                <a:solidFill>
                  <a:srgbClr val="3A3630"/>
                </a:solidFill>
                <a:latin typeface="Times New Roman" pitchFamily="18" charset="0"/>
                <a:ea typeface="Source Sans Pro" pitchFamily="34" charset="-122"/>
                <a:cs typeface="Times New Roman" pitchFamily="18" charset="0"/>
              </a:rPr>
            </a:br>
            <a:r>
              <a:rPr lang="en-GB" sz="1400" b="0" i="1" kern="1200" dirty="0" smtClean="0">
                <a:solidFill>
                  <a:srgbClr val="3A3630"/>
                </a:solidFill>
                <a:latin typeface="Ink Free" pitchFamily="66" charset="0"/>
                <a:ea typeface="Source Sans Pro" pitchFamily="34" charset="-122"/>
                <a:cs typeface="Times New Roman" pitchFamily="18" charset="0"/>
              </a:rPr>
              <a:t/>
            </a:r>
            <a:br>
              <a:rPr lang="en-GB" sz="1400" b="0" i="1" kern="1200" dirty="0" smtClean="0">
                <a:solidFill>
                  <a:srgbClr val="3A3630"/>
                </a:solidFill>
                <a:latin typeface="Ink Free" pitchFamily="66" charset="0"/>
                <a:ea typeface="Source Sans Pro" pitchFamily="34" charset="-122"/>
                <a:cs typeface="Times New Roman" pitchFamily="18" charset="0"/>
              </a:rPr>
            </a:br>
            <a:r>
              <a:rPr lang="en-GB" sz="1600" i="1" u="sng" kern="1200" dirty="0" smtClean="0">
                <a:solidFill>
                  <a:srgbClr val="92D050"/>
                </a:solidFill>
                <a:latin typeface="Ink Free" pitchFamily="66" charset="0"/>
                <a:ea typeface="Source Sans Pro" pitchFamily="34" charset="-122"/>
                <a:cs typeface="Times New Roman" pitchFamily="18" charset="0"/>
              </a:rPr>
              <a:t>Hate </a:t>
            </a:r>
            <a:r>
              <a:rPr lang="en-GB" sz="1600" i="1" u="sng" kern="1200" dirty="0" smtClean="0">
                <a:solidFill>
                  <a:srgbClr val="92D050"/>
                </a:solidFill>
                <a:latin typeface="Ink Free" pitchFamily="66" charset="0"/>
                <a:ea typeface="Source Sans Pro" pitchFamily="34" charset="-122"/>
                <a:cs typeface="Times New Roman" pitchFamily="18" charset="0"/>
              </a:rPr>
              <a:t> Speech  Detection</a:t>
            </a:r>
            <a:r>
              <a:rPr lang="en-GB" sz="1600" i="1" u="sng" kern="1200" dirty="0" smtClean="0">
                <a:solidFill>
                  <a:srgbClr val="38512F"/>
                </a:solidFill>
                <a:latin typeface="Ink Free" pitchFamily="66" charset="0"/>
                <a:ea typeface="Source Sans Pro" pitchFamily="34" charset="-122"/>
                <a:cs typeface="Times New Roman" pitchFamily="18" charset="0"/>
              </a:rPr>
              <a:t/>
            </a:r>
            <a:br>
              <a:rPr lang="en-GB" sz="1600" i="1" u="sng" kern="1200" dirty="0" smtClean="0">
                <a:solidFill>
                  <a:srgbClr val="38512F"/>
                </a:solidFill>
                <a:latin typeface="Ink Free" pitchFamily="66" charset="0"/>
                <a:ea typeface="Source Sans Pro" pitchFamily="34" charset="-122"/>
                <a:cs typeface="Times New Roman" pitchFamily="18" charset="0"/>
              </a:rPr>
            </a:br>
            <a:r>
              <a:rPr lang="en-GB" sz="1400" b="0" i="1" kern="1200" dirty="0" smtClean="0">
                <a:solidFill>
                  <a:schemeClr val="bg1"/>
                </a:solidFill>
                <a:latin typeface="Times New Roman" pitchFamily="18" charset="0"/>
                <a:ea typeface="Source Sans Pro" pitchFamily="34" charset="-122"/>
                <a:cs typeface="Times New Roman" pitchFamily="18" charset="0"/>
              </a:rPr>
              <a:t>Traditional keyword-based approaches may fail to identify hate speech that employs subtle or nuanced language.</a:t>
            </a:r>
            <a:br>
              <a:rPr lang="en-GB" sz="1400" b="0" i="1" kern="1200" dirty="0" smtClean="0">
                <a:solidFill>
                  <a:schemeClr val="bg1"/>
                </a:solidFill>
                <a:latin typeface="Times New Roman" pitchFamily="18" charset="0"/>
                <a:ea typeface="Source Sans Pro" pitchFamily="34" charset="-122"/>
                <a:cs typeface="Times New Roman" pitchFamily="18" charset="0"/>
              </a:rPr>
            </a:br>
            <a:r>
              <a:rPr lang="en-GB" sz="1400" b="0" i="1" kern="1200" dirty="0" smtClean="0">
                <a:solidFill>
                  <a:schemeClr val="bg1"/>
                </a:solidFill>
                <a:latin typeface="Times New Roman" pitchFamily="18" charset="0"/>
                <a:ea typeface="Source Sans Pro" pitchFamily="34" charset="-122"/>
                <a:cs typeface="Times New Roman" pitchFamily="18" charset="0"/>
              </a:rPr>
              <a:t>Hate speech detection systems can be overzealous, flagging legitimate speech as offensive.</a:t>
            </a:r>
            <a:br>
              <a:rPr lang="en-GB" sz="1400" b="0" i="1" kern="1200" dirty="0" smtClean="0">
                <a:solidFill>
                  <a:schemeClr val="bg1"/>
                </a:solidFill>
                <a:latin typeface="Times New Roman" pitchFamily="18" charset="0"/>
                <a:ea typeface="Source Sans Pro" pitchFamily="34" charset="-122"/>
                <a:cs typeface="Times New Roman" pitchFamily="18" charset="0"/>
              </a:rPr>
            </a:br>
            <a:r>
              <a:rPr lang="en-IN" sz="1400" b="0" i="1" u="sng" dirty="0" smtClean="0">
                <a:solidFill>
                  <a:schemeClr val="bg2">
                    <a:lumMod val="40000"/>
                    <a:lumOff val="60000"/>
                  </a:schemeClr>
                </a:solidFill>
                <a:latin typeface="Times New Roman" pitchFamily="18" charset="0"/>
                <a:cs typeface="Times New Roman" pitchFamily="18" charset="0"/>
              </a:rPr>
              <a:t/>
            </a:r>
            <a:br>
              <a:rPr lang="en-IN" sz="1400" b="0" i="1" u="sng" dirty="0" smtClean="0">
                <a:solidFill>
                  <a:schemeClr val="bg2">
                    <a:lumMod val="40000"/>
                    <a:lumOff val="60000"/>
                  </a:schemeClr>
                </a:solidFill>
                <a:latin typeface="Times New Roman" pitchFamily="18" charset="0"/>
                <a:cs typeface="Times New Roman" pitchFamily="18" charset="0"/>
              </a:rPr>
            </a:br>
            <a:r>
              <a:rPr lang="en-IN" sz="1400" b="0" i="1" dirty="0" smtClean="0">
                <a:solidFill>
                  <a:schemeClr val="bg2">
                    <a:lumMod val="40000"/>
                    <a:lumOff val="60000"/>
                  </a:schemeClr>
                </a:solidFill>
                <a:latin typeface="Times New Roman" pitchFamily="18" charset="0"/>
                <a:cs typeface="Times New Roman" pitchFamily="18" charset="0"/>
              </a:rPr>
              <a:t/>
            </a:r>
            <a:br>
              <a:rPr lang="en-IN" sz="1400" b="0" i="1" dirty="0" smtClean="0">
                <a:solidFill>
                  <a:schemeClr val="bg2">
                    <a:lumMod val="40000"/>
                    <a:lumOff val="60000"/>
                  </a:schemeClr>
                </a:solidFill>
                <a:latin typeface="Times New Roman" pitchFamily="18" charset="0"/>
                <a:cs typeface="Times New Roman" pitchFamily="18" charset="0"/>
              </a:rPr>
            </a:br>
            <a:r>
              <a:rPr lang="en-IN" sz="1400" b="0" i="1" u="sng" dirty="0" smtClean="0">
                <a:solidFill>
                  <a:schemeClr val="bg2">
                    <a:lumMod val="40000"/>
                    <a:lumOff val="60000"/>
                  </a:schemeClr>
                </a:solidFill>
                <a:latin typeface="Times New Roman" pitchFamily="18" charset="0"/>
                <a:cs typeface="Times New Roman" pitchFamily="18" charset="0"/>
              </a:rPr>
              <a:t/>
            </a:r>
            <a:br>
              <a:rPr lang="en-IN" sz="1400" b="0" i="1" u="sng" dirty="0" smtClean="0">
                <a:solidFill>
                  <a:schemeClr val="bg2">
                    <a:lumMod val="40000"/>
                    <a:lumOff val="60000"/>
                  </a:schemeClr>
                </a:solidFill>
                <a:latin typeface="Times New Roman" pitchFamily="18" charset="0"/>
                <a:cs typeface="Times New Roman" pitchFamily="18" charset="0"/>
              </a:rPr>
            </a:br>
            <a:r>
              <a:rPr lang="en-IN" sz="1400" b="0" i="1" u="sng" dirty="0" smtClean="0">
                <a:solidFill>
                  <a:schemeClr val="bg2">
                    <a:lumMod val="40000"/>
                    <a:lumOff val="60000"/>
                  </a:schemeClr>
                </a:solidFill>
                <a:latin typeface="Times New Roman" pitchFamily="18" charset="0"/>
                <a:cs typeface="Times New Roman" pitchFamily="18" charset="0"/>
              </a:rPr>
              <a:t/>
            </a:r>
            <a:br>
              <a:rPr lang="en-IN" sz="1400" b="0" i="1" u="sng" dirty="0" smtClean="0">
                <a:solidFill>
                  <a:schemeClr val="bg2">
                    <a:lumMod val="40000"/>
                    <a:lumOff val="60000"/>
                  </a:schemeClr>
                </a:solidFill>
                <a:latin typeface="Times New Roman" pitchFamily="18" charset="0"/>
                <a:cs typeface="Times New Roman" pitchFamily="18" charset="0"/>
              </a:rPr>
            </a:br>
            <a:endParaRPr lang="en-GB" sz="1400" b="0" i="1" u="sng" dirty="0">
              <a:solidFill>
                <a:schemeClr val="bg2">
                  <a:lumMod val="40000"/>
                  <a:lumOff val="6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17162"/>
            <a:ext cx="8282066" cy="4042132"/>
          </a:xfrm>
          <a:prstGeom prst="rect">
            <a:avLst/>
          </a:prstGeom>
        </p:spPr>
        <p:txBody>
          <a:bodyPr wrap="square">
            <a:spAutoFit/>
          </a:bodyPr>
          <a:lstStyle/>
          <a:p>
            <a:pPr lvl="0" algn="just">
              <a:lnSpc>
                <a:spcPts val="2799"/>
              </a:lnSpc>
              <a:buClrTx/>
              <a:defRPr/>
            </a:pPr>
            <a:r>
              <a:rPr lang="en-GB" sz="3600" b="1" i="1" u="sng" kern="1200" dirty="0" smtClean="0">
                <a:solidFill>
                  <a:srgbClr val="92D050"/>
                </a:solidFill>
                <a:latin typeface="Ink Free" pitchFamily="66" charset="0"/>
                <a:ea typeface="Source Sans Pro" pitchFamily="34" charset="-122"/>
                <a:cs typeface="Source Sans Pro" pitchFamily="34" charset="-120"/>
              </a:rPr>
              <a:t>Credit </a:t>
            </a:r>
            <a:r>
              <a:rPr lang="en-GB" sz="3600" b="1" i="1" u="sng" kern="1200" dirty="0" smtClean="0">
                <a:solidFill>
                  <a:srgbClr val="92D050"/>
                </a:solidFill>
                <a:latin typeface="Ink Free" pitchFamily="66" charset="0"/>
                <a:ea typeface="Source Sans Pro" pitchFamily="34" charset="-122"/>
                <a:cs typeface="Source Sans Pro" pitchFamily="34" charset="-120"/>
              </a:rPr>
              <a:t>EDA :</a:t>
            </a:r>
          </a:p>
          <a:p>
            <a:pPr lvl="0" algn="just">
              <a:lnSpc>
                <a:spcPts val="2799"/>
              </a:lnSpc>
              <a:buClrTx/>
              <a:defRPr/>
            </a:pPr>
            <a:endParaRPr lang="en-GB" sz="3600" b="1" i="1" u="sng" kern="1200" dirty="0" smtClean="0">
              <a:solidFill>
                <a:srgbClr val="92D050"/>
              </a:solidFill>
              <a:latin typeface="Ink Free" pitchFamily="66" charset="0"/>
              <a:ea typeface="Source Sans Pro" pitchFamily="34" charset="-122"/>
              <a:cs typeface="Source Sans Pro" pitchFamily="34" charset="-120"/>
            </a:endParaRPr>
          </a:p>
          <a:p>
            <a:pPr marL="285750" lvl="0" indent="-285750" algn="just">
              <a:lnSpc>
                <a:spcPts val="2799"/>
              </a:lnSpc>
              <a:buClrTx/>
              <a:buFont typeface="Arial" panose="020B0604020202020204" pitchFamily="34" charset="0"/>
              <a:buChar char="•"/>
              <a:defRPr/>
            </a:pPr>
            <a:r>
              <a:rPr lang="en-GB" sz="2400" i="1" kern="1200" dirty="0" smtClean="0">
                <a:solidFill>
                  <a:schemeClr val="bg1"/>
                </a:solidFill>
                <a:latin typeface="Times New Roman" pitchFamily="18" charset="0"/>
                <a:ea typeface="Source Sans Pro" pitchFamily="34" charset="-122"/>
                <a:cs typeface="Times New Roman" pitchFamily="18" charset="0"/>
              </a:rPr>
              <a:t>Traditional fraud detection methods often rely on static rules or thresholds, making them less effective in detecting evolving fraudulent patterns</a:t>
            </a:r>
            <a:r>
              <a:rPr lang="en-GB" sz="2400" i="1" kern="1200" dirty="0" smtClean="0">
                <a:solidFill>
                  <a:schemeClr val="bg1"/>
                </a:solidFill>
                <a:latin typeface="Times New Roman" pitchFamily="18" charset="0"/>
                <a:ea typeface="Source Sans Pro" pitchFamily="34" charset="-122"/>
                <a:cs typeface="Times New Roman" pitchFamily="18" charset="0"/>
              </a:rPr>
              <a:t>.</a:t>
            </a:r>
          </a:p>
          <a:p>
            <a:pPr marL="285750" lvl="0" indent="-285750" algn="just">
              <a:lnSpc>
                <a:spcPts val="2799"/>
              </a:lnSpc>
              <a:buClrTx/>
              <a:buFont typeface="Arial" panose="020B0604020202020204" pitchFamily="34" charset="0"/>
              <a:buChar char="•"/>
              <a:defRPr/>
            </a:pPr>
            <a:endParaRPr lang="en-GB" sz="2400" i="1" kern="1200" dirty="0" smtClean="0">
              <a:solidFill>
                <a:schemeClr val="bg1"/>
              </a:solidFill>
              <a:latin typeface="Times New Roman" pitchFamily="18" charset="0"/>
              <a:ea typeface="Source Sans Pro" pitchFamily="34" charset="-122"/>
              <a:cs typeface="Times New Roman" pitchFamily="18" charset="0"/>
            </a:endParaRPr>
          </a:p>
          <a:p>
            <a:pPr marL="285750" lvl="0" indent="-285750" algn="just">
              <a:lnSpc>
                <a:spcPts val="2799"/>
              </a:lnSpc>
              <a:buClrTx/>
              <a:buFont typeface="Arial" panose="020B0604020202020204" pitchFamily="34" charset="0"/>
              <a:buChar char="•"/>
              <a:defRPr/>
            </a:pPr>
            <a:r>
              <a:rPr lang="en-GB" sz="2400" i="1" kern="1200" dirty="0" smtClean="0">
                <a:solidFill>
                  <a:schemeClr val="bg1"/>
                </a:solidFill>
                <a:latin typeface="Times New Roman" pitchFamily="18" charset="0"/>
                <a:ea typeface="Source Sans Pro" pitchFamily="34" charset="-122"/>
                <a:cs typeface="Times New Roman" pitchFamily="18" charset="0"/>
              </a:rPr>
              <a:t>Manual analysis of credit card transaction data can be time-consuming and error-prone</a:t>
            </a:r>
            <a:r>
              <a:rPr lang="en-GB" sz="2400" i="1" kern="1200" dirty="0" smtClean="0">
                <a:solidFill>
                  <a:schemeClr val="bg1"/>
                </a:solidFill>
                <a:latin typeface="Times New Roman" pitchFamily="18" charset="0"/>
                <a:ea typeface="Source Sans Pro" pitchFamily="34" charset="-122"/>
                <a:cs typeface="Times New Roman" pitchFamily="18" charset="0"/>
              </a:rPr>
              <a:t>.</a:t>
            </a:r>
          </a:p>
          <a:p>
            <a:pPr marL="285750" lvl="0" indent="-285750" algn="just">
              <a:lnSpc>
                <a:spcPts val="2799"/>
              </a:lnSpc>
              <a:buClrTx/>
              <a:buFont typeface="Arial" panose="020B0604020202020204" pitchFamily="34" charset="0"/>
              <a:buChar char="•"/>
              <a:defRPr/>
            </a:pPr>
            <a:endParaRPr lang="en-GB" sz="2400" i="1" kern="1200" dirty="0" smtClean="0">
              <a:solidFill>
                <a:schemeClr val="bg1"/>
              </a:solidFill>
              <a:latin typeface="Times New Roman" pitchFamily="18" charset="0"/>
              <a:ea typeface="Source Sans Pro" pitchFamily="34" charset="-122"/>
              <a:cs typeface="Times New Roman" pitchFamily="18" charset="0"/>
            </a:endParaRPr>
          </a:p>
          <a:p>
            <a:pPr marL="285750" lvl="0" indent="-285750" algn="just">
              <a:lnSpc>
                <a:spcPts val="2799"/>
              </a:lnSpc>
              <a:buClrTx/>
              <a:buFont typeface="Arial" panose="020B0604020202020204" pitchFamily="34" charset="0"/>
              <a:buChar char="•"/>
              <a:defRPr/>
            </a:pPr>
            <a:r>
              <a:rPr lang="en-GB" sz="2400" i="1" kern="1200" dirty="0" smtClean="0">
                <a:solidFill>
                  <a:schemeClr val="bg1"/>
                </a:solidFill>
                <a:latin typeface="Times New Roman" pitchFamily="18" charset="0"/>
                <a:ea typeface="Source Sans Pro" pitchFamily="34" charset="-122"/>
                <a:cs typeface="Times New Roman" pitchFamily="18" charset="0"/>
              </a:rPr>
              <a:t>Existing fraud detection systems may not be able to adapt to changes in transaction patterns or emerging fraud schemes.</a:t>
            </a:r>
            <a:endParaRPr lang="en-GB" sz="2400" i="1" kern="1200" dirty="0">
              <a:solidFill>
                <a:schemeClr val="bg1"/>
              </a:solidFill>
              <a:latin typeface="Times New Roman" pitchFamily="18" charset="0"/>
              <a:ea typeface="Source Sans Pro"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08" y="275743"/>
            <a:ext cx="8131692" cy="4468643"/>
          </a:xfrm>
        </p:spPr>
        <p:txBody>
          <a:bodyPr/>
          <a:lstStyle/>
          <a:p>
            <a:pPr marL="285750" lvl="0" indent="-285750" algn="l">
              <a:lnSpc>
                <a:spcPts val="2799"/>
              </a:lnSpc>
              <a:defRPr/>
            </a:pPr>
            <a:r>
              <a:rPr lang="en-IN" sz="2800" b="0" u="sng" dirty="0" smtClean="0">
                <a:solidFill>
                  <a:schemeClr val="bg2">
                    <a:lumMod val="60000"/>
                    <a:lumOff val="40000"/>
                  </a:schemeClr>
                </a:solidFill>
                <a:latin typeface="Algerian" pitchFamily="82" charset="0"/>
              </a:rPr>
              <a:t>CURRENT SYSTEM ADVANTAGES </a:t>
            </a:r>
            <a:r>
              <a:rPr lang="en-IN" sz="1800" b="0" u="sng" dirty="0" smtClean="0">
                <a:solidFill>
                  <a:schemeClr val="bg2">
                    <a:lumMod val="60000"/>
                    <a:lumOff val="40000"/>
                  </a:schemeClr>
                </a:solidFill>
              </a:rPr>
              <a:t>:</a:t>
            </a:r>
            <a:r>
              <a:rPr lang="en-IN" sz="1800" b="0" u="sng" dirty="0" smtClean="0">
                <a:solidFill>
                  <a:schemeClr val="bg1"/>
                </a:solidFill>
              </a:rPr>
              <a:t/>
            </a:r>
            <a:br>
              <a:rPr lang="en-IN" sz="1800" b="0" u="sng" dirty="0" smtClean="0">
                <a:solidFill>
                  <a:schemeClr val="bg1"/>
                </a:solidFill>
              </a:rPr>
            </a:br>
            <a:r>
              <a:rPr lang="en-GB" sz="1800" i="1" u="sng" kern="1200" dirty="0" smtClean="0">
                <a:solidFill>
                  <a:srgbClr val="92D050"/>
                </a:solidFill>
                <a:latin typeface="Ink Free" pitchFamily="66" charset="0"/>
                <a:ea typeface="Lora" pitchFamily="34" charset="-122"/>
                <a:cs typeface="Times New Roman" pitchFamily="18" charset="0"/>
              </a:rPr>
              <a:t>Adaptability</a:t>
            </a:r>
            <a:r>
              <a:rPr lang="en-GB" sz="1800" b="0" i="1" kern="1200" dirty="0" smtClean="0">
                <a:solidFill>
                  <a:schemeClr val="bg1"/>
                </a:solidFill>
                <a:latin typeface="Times New Roman" pitchFamily="18" charset="0"/>
                <a:ea typeface="Lora" pitchFamily="34" charset="-122"/>
                <a:cs typeface="Times New Roman" pitchFamily="18" charset="0"/>
              </a:rPr>
              <a:t>: Data science models can be continuously updated with new data and insights, enabling them to adapt to changing patterns and trends</a:t>
            </a:r>
            <a:r>
              <a:rPr lang="en-GB" sz="1800" b="0" i="1" kern="1200" dirty="0" smtClean="0">
                <a:solidFill>
                  <a:schemeClr val="bg1"/>
                </a:solidFill>
                <a:latin typeface="Times New Roman" pitchFamily="18" charset="0"/>
                <a:ea typeface="Lora" pitchFamily="34" charset="-122"/>
                <a:cs typeface="Times New Roman" pitchFamily="18" charset="0"/>
              </a:rPr>
              <a:t>.</a:t>
            </a:r>
            <a:br>
              <a:rPr lang="en-GB" sz="1800" b="0" i="1" kern="1200" dirty="0" smtClean="0">
                <a:solidFill>
                  <a:schemeClr val="bg1"/>
                </a:solidFill>
                <a:latin typeface="Times New Roman" pitchFamily="18" charset="0"/>
                <a:ea typeface="Lora" pitchFamily="34" charset="-122"/>
                <a:cs typeface="Times New Roman" pitchFamily="18" charset="0"/>
              </a:rPr>
            </a:br>
            <a:r>
              <a:rPr lang="en-GB" sz="1800" b="0" i="1" kern="1200" dirty="0" smtClean="0">
                <a:solidFill>
                  <a:schemeClr val="bg1"/>
                </a:solidFill>
                <a:latin typeface="Ink Free" pitchFamily="66" charset="0"/>
                <a:ea typeface="Lora" pitchFamily="34" charset="-122"/>
                <a:cs typeface="Times New Roman" pitchFamily="18" charset="0"/>
              </a:rPr>
              <a:t/>
            </a:r>
            <a:br>
              <a:rPr lang="en-GB" sz="1800" b="0" i="1" kern="1200" dirty="0" smtClean="0">
                <a:solidFill>
                  <a:schemeClr val="bg1"/>
                </a:solidFill>
                <a:latin typeface="Ink Free" pitchFamily="66" charset="0"/>
                <a:ea typeface="Lora" pitchFamily="34" charset="-122"/>
                <a:cs typeface="Times New Roman" pitchFamily="18" charset="0"/>
              </a:rPr>
            </a:br>
            <a:r>
              <a:rPr lang="en-GB" sz="1800" i="1" u="sng" dirty="0" smtClean="0">
                <a:solidFill>
                  <a:srgbClr val="92D050"/>
                </a:solidFill>
                <a:latin typeface="Ink Free" pitchFamily="66" charset="0"/>
                <a:cs typeface="Times New Roman" pitchFamily="18" charset="0"/>
              </a:rPr>
              <a:t>Scalability</a:t>
            </a:r>
            <a:r>
              <a:rPr lang="en-GB" sz="1800" b="0" i="1" u="sng" kern="1200" dirty="0" smtClean="0">
                <a:solidFill>
                  <a:srgbClr val="92D050"/>
                </a:solidFill>
                <a:latin typeface="Ink Free" pitchFamily="66" charset="0"/>
                <a:ea typeface="Lora" pitchFamily="34" charset="-122"/>
                <a:cs typeface="Times New Roman" pitchFamily="18" charset="0"/>
              </a:rPr>
              <a:t>:</a:t>
            </a:r>
            <a:r>
              <a:rPr lang="en-GB" sz="1800" b="0" i="1" kern="1200" dirty="0" smtClean="0">
                <a:solidFill>
                  <a:srgbClr val="92D050"/>
                </a:solidFill>
                <a:latin typeface="Ink Free" pitchFamily="66" charset="0"/>
                <a:ea typeface="Lora" pitchFamily="34" charset="-122"/>
                <a:cs typeface="Times New Roman" pitchFamily="18" charset="0"/>
              </a:rPr>
              <a:t> </a:t>
            </a:r>
            <a:r>
              <a:rPr lang="en-GB" sz="1800" b="0" i="1" kern="1200" dirty="0" smtClean="0">
                <a:solidFill>
                  <a:schemeClr val="bg1"/>
                </a:solidFill>
                <a:latin typeface="Times New Roman" pitchFamily="18" charset="0"/>
                <a:ea typeface="Lora" pitchFamily="34" charset="-122"/>
                <a:cs typeface="Times New Roman" pitchFamily="18" charset="0"/>
              </a:rPr>
              <a:t>Data science models can be efficiently scaled to handle large volumes of data, making them suitable for real-time applications</a:t>
            </a:r>
            <a:r>
              <a:rPr lang="en-GB" sz="1800" b="0" i="1" kern="1200" dirty="0" smtClean="0">
                <a:solidFill>
                  <a:schemeClr val="bg1"/>
                </a:solidFill>
                <a:latin typeface="Times New Roman" pitchFamily="18" charset="0"/>
                <a:ea typeface="Lora" pitchFamily="34" charset="-122"/>
                <a:cs typeface="Times New Roman" pitchFamily="18" charset="0"/>
              </a:rPr>
              <a:t>.</a:t>
            </a:r>
            <a:br>
              <a:rPr lang="en-GB" sz="1800" b="0" i="1" kern="1200" dirty="0" smtClean="0">
                <a:solidFill>
                  <a:schemeClr val="bg1"/>
                </a:solidFill>
                <a:latin typeface="Times New Roman" pitchFamily="18" charset="0"/>
                <a:ea typeface="Lora" pitchFamily="34" charset="-122"/>
                <a:cs typeface="Times New Roman" pitchFamily="18" charset="0"/>
              </a:rPr>
            </a:br>
            <a:r>
              <a:rPr lang="en-GB" sz="1800" b="0" i="1" kern="1200" dirty="0" smtClean="0">
                <a:solidFill>
                  <a:schemeClr val="bg1"/>
                </a:solidFill>
                <a:latin typeface="Times New Roman" pitchFamily="18" charset="0"/>
                <a:ea typeface="Lora" pitchFamily="34" charset="-122"/>
                <a:cs typeface="Times New Roman" pitchFamily="18" charset="0"/>
              </a:rPr>
              <a:t/>
            </a:r>
            <a:br>
              <a:rPr lang="en-GB" sz="1800" b="0" i="1" kern="1200" dirty="0" smtClean="0">
                <a:solidFill>
                  <a:schemeClr val="bg1"/>
                </a:solidFill>
                <a:latin typeface="Times New Roman" pitchFamily="18" charset="0"/>
                <a:ea typeface="Lora" pitchFamily="34" charset="-122"/>
                <a:cs typeface="Times New Roman" pitchFamily="18" charset="0"/>
              </a:rPr>
            </a:br>
            <a:r>
              <a:rPr lang="en-GB" sz="1800" i="1" u="sng" kern="1200" dirty="0" smtClean="0">
                <a:solidFill>
                  <a:srgbClr val="92D050"/>
                </a:solidFill>
                <a:latin typeface="Ink Free" pitchFamily="66" charset="0"/>
                <a:ea typeface="Lora" pitchFamily="34" charset="-122"/>
                <a:cs typeface="Times New Roman" pitchFamily="18" charset="0"/>
              </a:rPr>
              <a:t>Accuracy</a:t>
            </a:r>
            <a:r>
              <a:rPr lang="en-GB" sz="1800" b="0" i="1" u="sng" kern="1200" dirty="0" smtClean="0">
                <a:solidFill>
                  <a:srgbClr val="92D050"/>
                </a:solidFill>
                <a:latin typeface="Times New Roman" pitchFamily="18" charset="0"/>
                <a:ea typeface="Lora" pitchFamily="34" charset="-122"/>
                <a:cs typeface="Times New Roman" pitchFamily="18" charset="0"/>
              </a:rPr>
              <a:t>:</a:t>
            </a:r>
            <a:r>
              <a:rPr lang="en-GB" sz="1800" i="1" dirty="0" smtClean="0">
                <a:solidFill>
                  <a:srgbClr val="92D050"/>
                </a:solidFill>
                <a:latin typeface="Times New Roman" pitchFamily="18" charset="0"/>
                <a:ea typeface="Lora" pitchFamily="34" charset="-122"/>
                <a:cs typeface="Times New Roman" pitchFamily="18" charset="0"/>
              </a:rPr>
              <a:t> </a:t>
            </a:r>
            <a:r>
              <a:rPr lang="en-GB" sz="1800" b="0" i="1" kern="1200" dirty="0" smtClean="0">
                <a:solidFill>
                  <a:schemeClr val="bg1"/>
                </a:solidFill>
                <a:latin typeface="Times New Roman" pitchFamily="18" charset="0"/>
                <a:ea typeface="Lora" pitchFamily="34" charset="-122"/>
                <a:cs typeface="Times New Roman" pitchFamily="18" charset="0"/>
              </a:rPr>
              <a:t>Data science models can achieve high levels of accuracy, minimizing misclassifications and false positives</a:t>
            </a:r>
            <a:r>
              <a:rPr lang="en-GB" sz="1800" b="0" i="1" kern="1200" dirty="0" smtClean="0">
                <a:solidFill>
                  <a:schemeClr val="bg1"/>
                </a:solidFill>
                <a:latin typeface="Times New Roman" pitchFamily="18" charset="0"/>
                <a:ea typeface="Lora" pitchFamily="34" charset="-122"/>
                <a:cs typeface="Times New Roman" pitchFamily="18" charset="0"/>
              </a:rPr>
              <a:t>.</a:t>
            </a:r>
            <a:br>
              <a:rPr lang="en-GB" sz="1800" b="0" i="1" kern="1200" dirty="0" smtClean="0">
                <a:solidFill>
                  <a:schemeClr val="bg1"/>
                </a:solidFill>
                <a:latin typeface="Times New Roman" pitchFamily="18" charset="0"/>
                <a:ea typeface="Lora" pitchFamily="34" charset="-122"/>
                <a:cs typeface="Times New Roman" pitchFamily="18" charset="0"/>
              </a:rPr>
            </a:br>
            <a:r>
              <a:rPr lang="en-GB" sz="1800" b="0" i="1" kern="1200" dirty="0" smtClean="0">
                <a:solidFill>
                  <a:schemeClr val="bg1"/>
                </a:solidFill>
                <a:latin typeface="Times New Roman" pitchFamily="18" charset="0"/>
                <a:ea typeface="Lora" pitchFamily="34" charset="-122"/>
                <a:cs typeface="Times New Roman" pitchFamily="18" charset="0"/>
              </a:rPr>
              <a:t/>
            </a:r>
            <a:br>
              <a:rPr lang="en-GB" sz="1800" b="0" i="1" kern="1200" dirty="0" smtClean="0">
                <a:solidFill>
                  <a:schemeClr val="bg1"/>
                </a:solidFill>
                <a:latin typeface="Times New Roman" pitchFamily="18" charset="0"/>
                <a:ea typeface="Lora" pitchFamily="34" charset="-122"/>
                <a:cs typeface="Times New Roman" pitchFamily="18" charset="0"/>
              </a:rPr>
            </a:br>
            <a:r>
              <a:rPr lang="en-GB" sz="1800" i="1" u="sng" kern="1200" dirty="0" err="1" smtClean="0">
                <a:solidFill>
                  <a:srgbClr val="92D050"/>
                </a:solidFill>
                <a:latin typeface="Ink Free" pitchFamily="66" charset="0"/>
                <a:ea typeface="Lora" pitchFamily="34" charset="-122"/>
                <a:cs typeface="Times New Roman" pitchFamily="18" charset="0"/>
              </a:rPr>
              <a:t>Unbiasedness</a:t>
            </a:r>
            <a:r>
              <a:rPr lang="en-GB" sz="1800" b="0" i="1" kern="1200" dirty="0" smtClean="0">
                <a:solidFill>
                  <a:srgbClr val="92D050"/>
                </a:solidFill>
                <a:latin typeface="Times New Roman" pitchFamily="18" charset="0"/>
                <a:ea typeface="Lora" pitchFamily="34" charset="-122"/>
                <a:cs typeface="Times New Roman" pitchFamily="18" charset="0"/>
              </a:rPr>
              <a:t>: </a:t>
            </a:r>
            <a:r>
              <a:rPr lang="en-GB" sz="1800" b="0" i="1" kern="1200" dirty="0" smtClean="0">
                <a:solidFill>
                  <a:schemeClr val="bg1"/>
                </a:solidFill>
                <a:latin typeface="Times New Roman" pitchFamily="18" charset="0"/>
                <a:ea typeface="Lora" pitchFamily="34" charset="-122"/>
                <a:cs typeface="Times New Roman" pitchFamily="18" charset="0"/>
              </a:rPr>
              <a:t>Data science models can be trained on carefully </a:t>
            </a:r>
            <a:r>
              <a:rPr lang="en-GB" sz="1800" b="0" i="1" kern="1200" dirty="0" err="1" smtClean="0">
                <a:solidFill>
                  <a:schemeClr val="bg1"/>
                </a:solidFill>
                <a:latin typeface="Times New Roman" pitchFamily="18" charset="0"/>
                <a:ea typeface="Lora" pitchFamily="34" charset="-122"/>
                <a:cs typeface="Times New Roman" pitchFamily="18" charset="0"/>
              </a:rPr>
              <a:t>curated</a:t>
            </a:r>
            <a:r>
              <a:rPr lang="en-GB" sz="1800" b="0" i="1" kern="1200" dirty="0" smtClean="0">
                <a:solidFill>
                  <a:schemeClr val="bg1"/>
                </a:solidFill>
                <a:latin typeface="Times New Roman" pitchFamily="18" charset="0"/>
                <a:ea typeface="Lora" pitchFamily="34" charset="-122"/>
                <a:cs typeface="Times New Roman" pitchFamily="18" charset="0"/>
              </a:rPr>
              <a:t> datasets to mitigate biases and ensure fair detection.</a:t>
            </a:r>
            <a:r>
              <a:rPr lang="en-GB" sz="1800" b="0" kern="1200" dirty="0" smtClean="0">
                <a:solidFill>
                  <a:schemeClr val="bg1"/>
                </a:solidFill>
                <a:latin typeface="Source Sans Pro" pitchFamily="34" charset="0"/>
                <a:ea typeface="Source Sans Pro" pitchFamily="34" charset="-122"/>
                <a:cs typeface="Source Sans Pro" pitchFamily="34" charset="-120"/>
              </a:rPr>
              <a:t/>
            </a:r>
            <a:br>
              <a:rPr lang="en-GB" sz="1800" b="0" kern="1200" dirty="0" smtClean="0">
                <a:solidFill>
                  <a:schemeClr val="bg1"/>
                </a:solidFill>
                <a:latin typeface="Source Sans Pro" pitchFamily="34" charset="0"/>
                <a:ea typeface="Source Sans Pro" pitchFamily="34" charset="-122"/>
                <a:cs typeface="Source Sans Pro" pitchFamily="34" charset="-120"/>
              </a:rPr>
            </a:br>
            <a:endParaRPr lang="en-GB" sz="1800" b="0" u="sng"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514304" y="2106118"/>
            <a:ext cx="3998921" cy="892803"/>
          </a:xfrm>
        </p:spPr>
        <p:txBody>
          <a:bodyPr/>
          <a:lstStyle/>
          <a:p>
            <a:r>
              <a:rPr lang="en-US" sz="6000" dirty="0" smtClean="0"/>
              <a:t>MODULES</a:t>
            </a:r>
            <a:endParaRPr lang="en-GB" sz="6000" dirty="0"/>
          </a:p>
        </p:txBody>
      </p:sp>
      <p:sp>
        <p:nvSpPr>
          <p:cNvPr id="3" name="Title 2"/>
          <p:cNvSpPr>
            <a:spLocks noGrp="1"/>
          </p:cNvSpPr>
          <p:nvPr>
            <p:ph type="title"/>
          </p:nvPr>
        </p:nvSpPr>
        <p:spPr/>
        <p:txBody>
          <a:bodyPr/>
          <a:lstStyle/>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gramming Lesson Infographics by Slidesgo">
  <a:themeElements>
    <a:clrScheme name="Simple Light">
      <a:dk1>
        <a:srgbClr val="1B1464"/>
      </a:dk1>
      <a:lt1>
        <a:srgbClr val="FFFFFF"/>
      </a:lt1>
      <a:dk2>
        <a:srgbClr val="00FFC5"/>
      </a:dk2>
      <a:lt2>
        <a:srgbClr val="EC008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689</Words>
  <PresentationFormat>On-screen Show (16:9)</PresentationFormat>
  <Paragraphs>112</Paragraphs>
  <Slides>20</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Overpass Mono</vt:lpstr>
      <vt:lpstr>Anaheim</vt:lpstr>
      <vt:lpstr>Source Sans Pro</vt:lpstr>
      <vt:lpstr>Times New Roman</vt:lpstr>
      <vt:lpstr>Raleway SemiBold</vt:lpstr>
      <vt:lpstr>Ink Free</vt:lpstr>
      <vt:lpstr>Algerian</vt:lpstr>
      <vt:lpstr>Lora</vt:lpstr>
      <vt:lpstr>Calibri</vt:lpstr>
      <vt:lpstr>Nunito Light</vt:lpstr>
      <vt:lpstr>Barlow Condensed ExtraBold</vt:lpstr>
      <vt:lpstr>Programming Lesson Infographics by Slidesgo</vt:lpstr>
      <vt:lpstr>DATA SCIENCE USING PYTHON</vt:lpstr>
      <vt:lpstr>Slide 2</vt:lpstr>
      <vt:lpstr>INTRODUCTION</vt:lpstr>
      <vt:lpstr>We have an another issue that is Hate Speech , Language Violation, we all are facing in social media . Hate speech is any form of communication that attacks a person or group on the basis of attributes such as race, religion, ethnicity, sexual orientation, or gender . Hate speech Detection detects the message or tweet .… which have hate speech.  The loan providing companies find it hard to give loans to the people due to their insufficient or non-existent credit history. Because of that, some consumers use it as their advantage by becoming a defaulter. EDA is a tool that lending companies can use to uncover insights from their data, enabling them to make more accurate assessments of an applicant's creditworthiness. This, in turn, helps mitigate the risk of approving loans to individuals who may default while ensuring that deserving applicants are not unfairly rejected based solely on limited credit history information.. </vt:lpstr>
      <vt:lpstr>Slide 5</vt:lpstr>
      <vt:lpstr>LIMITATIONS OF OLD SYSTEMS:   SMS  Spam  Classification Traditional rule-based spam filters often rely on a limited set of rules, making them susceptible to evasion by spammers. Real-time spam detection systems can be computationally expensive and may not scale well with increasing message volumes.  Hate  Speech  Detection Traditional keyword-based approaches may fail to identify hate speech that employs subtle or nuanced language. Hate speech detection systems can be overzealous, flagging legitimate speech as offensive.     </vt:lpstr>
      <vt:lpstr>Slide 7</vt:lpstr>
      <vt:lpstr>CURRENT SYSTEM ADVANTAGES : Adaptability: Data science models can be continuously updated with new data and insights, enabling them to adapt to changing patterns and trends.  Scalability: Data science models can be efficiently scaled to handle large volumes of data, making them suitable for real-time applications.  Accuracy: Data science models can achieve high levels of accuracy, minimizing misclassifications and false positives.  Unbiasedness: Data science models can be trained on carefully curated datasets to mitigate biases and ensure fair detection. </vt:lpstr>
      <vt:lpstr>Slide 9</vt:lpstr>
      <vt:lpstr>Slide 10</vt:lpstr>
      <vt:lpstr>Slide 11</vt:lpstr>
      <vt:lpstr>Slide 12</vt:lpstr>
      <vt:lpstr>Slide 13</vt:lpstr>
      <vt:lpstr>Slide 14</vt:lpstr>
      <vt:lpstr>Slide 15</vt:lpstr>
      <vt:lpstr>Slide 16</vt:lpstr>
      <vt:lpstr>Slide 17</vt:lpstr>
      <vt:lpstr>Slide 18</vt:lpstr>
      <vt:lpstr>Slide 19</vt:lpstr>
      <vt:lpstr>In conclusion, this presentation has provided an overview of data science using Python projects. We explored the introduction, literature survey, modules, design, implementation, and the significance of each component in this exciting field. Now, it's time to unlock your potential in data science!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farhaan faizy</dc:creator>
  <cp:lastModifiedBy>User</cp:lastModifiedBy>
  <cp:revision>2</cp:revision>
  <dcterms:modified xsi:type="dcterms:W3CDTF">2023-11-26T11:45:37Z</dcterms:modified>
</cp:coreProperties>
</file>