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Source Code Pro"/>
      <p:regular r:id="rId13"/>
      <p:bold r:id="rId14"/>
      <p:italic r:id="rId15"/>
      <p:boldItalic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SourceCodePr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italic.fntdata"/><Relationship Id="rId14" Type="http://schemas.openxmlformats.org/officeDocument/2006/relationships/font" Target="fonts/SourceCodePro-bold.fntdata"/><Relationship Id="rId17" Type="http://schemas.openxmlformats.org/officeDocument/2006/relationships/font" Target="fonts/Oswald-regular.fntdata"/><Relationship Id="rId16"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735c4f46a7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735c4f46a7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The original idea for the full scale version of this project is a type of home security system.  Much like how current </a:t>
            </a:r>
            <a:r>
              <a:rPr lang="en"/>
              <a:t>security</a:t>
            </a:r>
            <a:r>
              <a:rPr lang="en"/>
              <a:t> IoT solutions available in the market (such as ring Ring), use cameras installed by the front doors of houses to allow users to see who is at their front step, </a:t>
            </a:r>
            <a:r>
              <a:rPr lang="en"/>
              <a:t>this project was be designed to be an expansion.  Our proposed project would use facial recognition to detect whether there are people at the front door of a household using a camera, leading to multiple scenarios:</a:t>
            </a:r>
            <a:endParaRPr/>
          </a:p>
          <a:p>
            <a:pPr indent="-298450" lvl="0" marL="457200" rtl="0" algn="l">
              <a:spcBef>
                <a:spcPts val="0"/>
              </a:spcBef>
              <a:spcAft>
                <a:spcPts val="0"/>
              </a:spcAft>
              <a:buSzPts val="1100"/>
              <a:buAutoNum type="arabicPeriod"/>
            </a:pPr>
            <a:r>
              <a:rPr lang="en"/>
              <a:t>If the face of the person is recognized by the facial recognition software, then it will compare this to its own database.  This database includes things that allow the software to compare to certain people, such as photos of everyone part of the household.  If the camera stream matches any faces from the database, nothing of note happens.</a:t>
            </a:r>
            <a:endParaRPr/>
          </a:p>
          <a:p>
            <a:pPr indent="-298450" lvl="0" marL="457200" rtl="0" algn="l">
              <a:spcBef>
                <a:spcPts val="0"/>
              </a:spcBef>
              <a:spcAft>
                <a:spcPts val="0"/>
              </a:spcAft>
              <a:buSzPts val="1100"/>
              <a:buAutoNum type="arabicPeriod"/>
            </a:pPr>
            <a:r>
              <a:rPr lang="en"/>
              <a:t>If the face of the person is not recognized, a notification will be sent to a user (preferably the head of the household.) through an app on their phone.  This notification can include a snippet of the live camera footage, and then the app will prompt the user to make a decision on what to do next. </a:t>
            </a:r>
            <a:endParaRPr/>
          </a:p>
          <a:p>
            <a:pPr indent="457200" lvl="0" marL="0" rtl="0" algn="l">
              <a:spcBef>
                <a:spcPts val="0"/>
              </a:spcBef>
              <a:spcAft>
                <a:spcPts val="0"/>
              </a:spcAft>
              <a:buNone/>
            </a:pPr>
            <a:r>
              <a:rPr lang="en"/>
              <a:t> </a:t>
            </a:r>
            <a:endParaRPr/>
          </a:p>
          <a:p>
            <a:pPr indent="457200" lvl="0" marL="0" rtl="0" algn="l">
              <a:spcBef>
                <a:spcPts val="0"/>
              </a:spcBef>
              <a:spcAft>
                <a:spcPts val="0"/>
              </a:spcAft>
              <a:buNone/>
            </a:pPr>
            <a:r>
              <a:rPr lang="en"/>
              <a:t> If the user recognizes the person at the front as someone who would not be of any thread, such as friends/family/ or delivery service worker, then the user can let the application know that there are not a threat.  They may even use features already used in other IoT home security products, such as communicating through a speaker.  If there is a concern about the person visiting the home, however, then the user can select a “foe” option, which can then alert law enforcement agencies.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35c4f46a7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735c4f46a7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current iteration of the project </a:t>
            </a:r>
            <a:r>
              <a:rPr lang="en"/>
              <a:t>reduces</a:t>
            </a:r>
            <a:r>
              <a:rPr lang="en"/>
              <a:t> some of the expanded network features of the proposed project (such as an app and the ability to communicate with law enforcement), but still incorporates the main features that would make </a:t>
            </a:r>
            <a:r>
              <a:rPr lang="en"/>
              <a:t>this</a:t>
            </a:r>
            <a:r>
              <a:rPr lang="en"/>
              <a:t> product functional in the first place, as well as make it stand out to current market products.  The main component is the </a:t>
            </a:r>
            <a:r>
              <a:rPr lang="en"/>
              <a:t>Raspberry</a:t>
            </a:r>
            <a:r>
              <a:rPr lang="en"/>
              <a:t> Pi 3, which for </a:t>
            </a:r>
            <a:r>
              <a:rPr lang="en"/>
              <a:t>simplicity's</a:t>
            </a:r>
            <a:r>
              <a:rPr lang="en"/>
              <a:t> sake we are simulating through a virtual machine on a personal computer.  We utilize the </a:t>
            </a:r>
            <a:r>
              <a:rPr lang="en"/>
              <a:t>Raspberry</a:t>
            </a:r>
            <a:r>
              <a:rPr lang="en"/>
              <a:t> Pi, as is is powerful enough to both process </a:t>
            </a:r>
            <a:r>
              <a:rPr lang="en"/>
              <a:t>videos and run facial recognition software.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facial </a:t>
            </a:r>
            <a:r>
              <a:rPr lang="en"/>
              <a:t>recognition</a:t>
            </a:r>
            <a:r>
              <a:rPr lang="en"/>
              <a:t> portion, we are using OpenCV, which is a library of real-time computer vision programs.  Their software allows us to do 2 things: not only does it allow us to process videos and </a:t>
            </a:r>
            <a:r>
              <a:rPr lang="en"/>
              <a:t>recognize</a:t>
            </a:r>
            <a:r>
              <a:rPr lang="en"/>
              <a:t> human faces, but it also allows us to compare the faces from the video to the </a:t>
            </a:r>
            <a:r>
              <a:rPr lang="en"/>
              <a:t>preexisting</a:t>
            </a:r>
            <a:r>
              <a:rPr lang="en"/>
              <a:t> database of </a:t>
            </a:r>
            <a:r>
              <a:rPr lang="en"/>
              <a:t>recognized</a:t>
            </a:r>
            <a:r>
              <a:rPr lang="en"/>
              <a:t> faces.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current configuration has the camera connected to the </a:t>
            </a:r>
            <a:r>
              <a:rPr lang="en"/>
              <a:t>Raspberry</a:t>
            </a:r>
            <a:r>
              <a:rPr lang="en"/>
              <a:t> Pi, and that camera will stream its footage to a Flask based web server.  By running the footage through a facial </a:t>
            </a:r>
            <a:r>
              <a:rPr lang="en"/>
              <a:t>recognition software </a:t>
            </a:r>
            <a:r>
              <a:rPr lang="en"/>
              <a:t>from OpenCV, the websites’ stream will also share information regarding what is in the camera.  It is able to put boxes around objects it </a:t>
            </a:r>
            <a:r>
              <a:rPr lang="en"/>
              <a:t>recognizes</a:t>
            </a:r>
            <a:r>
              <a:rPr lang="en"/>
              <a:t> as faces, as well as match the faces to database faces.  *iunclude how the database faces are added, probably through some sort of pictures.”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configuration, the software continuously checks for faces, confirms detection of a face, and then shares whether it is </a:t>
            </a:r>
            <a:r>
              <a:rPr lang="en"/>
              <a:t>recognized</a:t>
            </a:r>
            <a:r>
              <a:rPr lang="en"/>
              <a:t> face or not.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50991c52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50991c52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35c4f46a7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35c4f46a7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Either add a video demo or a live demonstration here with one recognized face and one non-recognized face.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50991c52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50991c52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35c4f46a7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35c4f46a7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3125" y="644300"/>
            <a:ext cx="90585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Facial </a:t>
            </a:r>
            <a:r>
              <a:rPr lang="en"/>
              <a:t>Recognition</a:t>
            </a:r>
            <a:r>
              <a:rPr lang="en"/>
              <a:t> </a:t>
            </a:r>
            <a:r>
              <a:rPr lang="en"/>
              <a:t>Surveillance</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Jason Serrano, Farhaan Pishori, Hugo Muro</a:t>
            </a:r>
            <a:endParaRPr/>
          </a:p>
        </p:txBody>
      </p:sp>
      <p:sp>
        <p:nvSpPr>
          <p:cNvPr id="64" name="Google Shape;64;p13"/>
          <p:cNvSpPr txBox="1"/>
          <p:nvPr>
            <p:ph type="ctrTitle"/>
          </p:nvPr>
        </p:nvSpPr>
        <p:spPr>
          <a:xfrm>
            <a:off x="411175" y="-4310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t>IoT Project:</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Proposed </a:t>
            </a:r>
            <a:r>
              <a:rPr lang="en"/>
              <a:t>Project</a:t>
            </a:r>
            <a:r>
              <a:rPr lang="en"/>
              <a:t>:</a:t>
            </a:r>
            <a:endParaRPr/>
          </a:p>
        </p:txBody>
      </p:sp>
      <p:sp>
        <p:nvSpPr>
          <p:cNvPr id="70" name="Google Shape;70;p14"/>
          <p:cNvSpPr txBox="1"/>
          <p:nvPr>
            <p:ph idx="2" type="body"/>
          </p:nvPr>
        </p:nvSpPr>
        <p:spPr>
          <a:xfrm>
            <a:off x="4929250" y="9701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Expansion of current IoT security systems</a:t>
            </a:r>
            <a:endParaRPr/>
          </a:p>
          <a:p>
            <a:pPr indent="-342900" lvl="0" marL="457200" rtl="0" algn="l">
              <a:spcBef>
                <a:spcPts val="1200"/>
              </a:spcBef>
              <a:spcAft>
                <a:spcPts val="0"/>
              </a:spcAft>
              <a:buSzPts val="1800"/>
              <a:buChar char="-"/>
            </a:pPr>
            <a:r>
              <a:rPr lang="en"/>
              <a:t>Recognizes known faces based on images provided </a:t>
            </a:r>
            <a:endParaRPr/>
          </a:p>
          <a:p>
            <a:pPr indent="-342900" lvl="0" marL="457200" rtl="0" algn="l">
              <a:spcBef>
                <a:spcPts val="0"/>
              </a:spcBef>
              <a:spcAft>
                <a:spcPts val="0"/>
              </a:spcAft>
              <a:buSzPts val="1800"/>
              <a:buChar char="-"/>
            </a:pPr>
            <a:r>
              <a:rPr lang="en"/>
              <a:t>Sends alerts when detecting unknown faces</a:t>
            </a:r>
            <a:endParaRPr/>
          </a:p>
        </p:txBody>
      </p:sp>
      <p:sp>
        <p:nvSpPr>
          <p:cNvPr id="71" name="Google Shape;71;p14"/>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Home Security</a:t>
            </a:r>
            <a:endParaRPr/>
          </a:p>
        </p:txBody>
      </p:sp>
      <p:pic>
        <p:nvPicPr>
          <p:cNvPr id="72" name="Google Shape;72;p14"/>
          <p:cNvPicPr preferRelativeResize="0"/>
          <p:nvPr/>
        </p:nvPicPr>
        <p:blipFill>
          <a:blip r:embed="rId3">
            <a:alphaModFix/>
          </a:blip>
          <a:stretch>
            <a:fillRect/>
          </a:stretch>
        </p:blipFill>
        <p:spPr>
          <a:xfrm>
            <a:off x="7696800" y="0"/>
            <a:ext cx="1447200" cy="1447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Current Iteration of the Project</a:t>
            </a:r>
            <a:endParaRPr/>
          </a:p>
        </p:txBody>
      </p:sp>
      <p:sp>
        <p:nvSpPr>
          <p:cNvPr id="78" name="Google Shape;78;p15"/>
          <p:cNvSpPr txBox="1"/>
          <p:nvPr>
            <p:ph idx="1" type="body"/>
          </p:nvPr>
        </p:nvSpPr>
        <p:spPr>
          <a:xfrm>
            <a:off x="311700" y="1468825"/>
            <a:ext cx="3819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Hardware Components:</a:t>
            </a:r>
            <a:endParaRPr/>
          </a:p>
          <a:p>
            <a:pPr indent="-342900" lvl="0" marL="457200" rtl="0" algn="l">
              <a:spcBef>
                <a:spcPts val="1200"/>
              </a:spcBef>
              <a:spcAft>
                <a:spcPts val="0"/>
              </a:spcAft>
              <a:buSzPts val="1800"/>
              <a:buChar char="-"/>
            </a:pPr>
            <a:r>
              <a:rPr lang="en"/>
              <a:t>Laptop: </a:t>
            </a:r>
            <a:r>
              <a:rPr lang="en"/>
              <a:t>Made using</a:t>
            </a:r>
            <a:r>
              <a:rPr lang="en"/>
              <a:t> </a:t>
            </a:r>
            <a:r>
              <a:rPr lang="en"/>
              <a:t>Virtualbox in Virtual Environment</a:t>
            </a:r>
            <a:endParaRPr/>
          </a:p>
          <a:p>
            <a:pPr indent="-342900" lvl="0" marL="457200" rtl="0" algn="l">
              <a:spcBef>
                <a:spcPts val="0"/>
              </a:spcBef>
              <a:spcAft>
                <a:spcPts val="0"/>
              </a:spcAft>
              <a:buSzPts val="1800"/>
              <a:buChar char="-"/>
            </a:pPr>
            <a:r>
              <a:rPr lang="en"/>
              <a:t>Logitech Camera</a:t>
            </a:r>
            <a:endParaRPr/>
          </a:p>
          <a:p>
            <a:pPr indent="0" lvl="0" marL="0" rtl="0" algn="l">
              <a:spcBef>
                <a:spcPts val="1200"/>
              </a:spcBef>
              <a:spcAft>
                <a:spcPts val="1200"/>
              </a:spcAft>
              <a:buNone/>
            </a:pPr>
            <a:r>
              <a:t/>
            </a:r>
            <a:endParaRPr/>
          </a:p>
        </p:txBody>
      </p:sp>
      <p:pic>
        <p:nvPicPr>
          <p:cNvPr id="79" name="Google Shape;79;p15"/>
          <p:cNvPicPr preferRelativeResize="0"/>
          <p:nvPr/>
        </p:nvPicPr>
        <p:blipFill>
          <a:blip r:embed="rId3">
            <a:alphaModFix/>
          </a:blip>
          <a:stretch>
            <a:fillRect/>
          </a:stretch>
        </p:blipFill>
        <p:spPr>
          <a:xfrm>
            <a:off x="6097250" y="0"/>
            <a:ext cx="2603675" cy="1732650"/>
          </a:xfrm>
          <a:prstGeom prst="rect">
            <a:avLst/>
          </a:prstGeom>
          <a:noFill/>
          <a:ln>
            <a:noFill/>
          </a:ln>
        </p:spPr>
      </p:pic>
      <p:sp>
        <p:nvSpPr>
          <p:cNvPr id="80" name="Google Shape;80;p15"/>
          <p:cNvSpPr txBox="1"/>
          <p:nvPr>
            <p:ph idx="1" type="body"/>
          </p:nvPr>
        </p:nvSpPr>
        <p:spPr>
          <a:xfrm>
            <a:off x="4357575" y="1468825"/>
            <a:ext cx="3819600" cy="3099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Software</a:t>
            </a:r>
            <a:r>
              <a:rPr lang="en"/>
              <a:t> Components:</a:t>
            </a:r>
            <a:endParaRPr/>
          </a:p>
          <a:p>
            <a:pPr indent="-334327" lvl="0" marL="457200" rtl="0" algn="l">
              <a:spcBef>
                <a:spcPts val="1200"/>
              </a:spcBef>
              <a:spcAft>
                <a:spcPts val="0"/>
              </a:spcAft>
              <a:buSzPct val="100000"/>
              <a:buChar char="-"/>
            </a:pPr>
            <a:r>
              <a:rPr lang="en"/>
              <a:t>Raspberry Pi OS: Running on a virtual machine</a:t>
            </a:r>
            <a:endParaRPr/>
          </a:p>
          <a:p>
            <a:pPr indent="-334327" lvl="0" marL="457200" rtl="0" algn="l">
              <a:spcBef>
                <a:spcPts val="0"/>
              </a:spcBef>
              <a:spcAft>
                <a:spcPts val="0"/>
              </a:spcAft>
              <a:buSzPct val="100000"/>
              <a:buChar char="-"/>
            </a:pPr>
            <a:r>
              <a:rPr lang="en"/>
              <a:t>Libraries and Frameworks:</a:t>
            </a:r>
            <a:endParaRPr/>
          </a:p>
          <a:p>
            <a:pPr indent="-310832" lvl="1" marL="914400" rtl="0" algn="l">
              <a:spcBef>
                <a:spcPts val="0"/>
              </a:spcBef>
              <a:spcAft>
                <a:spcPts val="0"/>
              </a:spcAft>
              <a:buSzPct val="100000"/>
              <a:buChar char="-"/>
            </a:pPr>
            <a:r>
              <a:rPr lang="en"/>
              <a:t>Face_recognition:</a:t>
            </a:r>
            <a:endParaRPr/>
          </a:p>
          <a:p>
            <a:pPr indent="-310832" lvl="2" marL="1371600" rtl="0" algn="l">
              <a:spcBef>
                <a:spcPts val="0"/>
              </a:spcBef>
              <a:spcAft>
                <a:spcPts val="0"/>
              </a:spcAft>
              <a:buSzPct val="100000"/>
              <a:buChar char="-"/>
            </a:pPr>
            <a:r>
              <a:rPr lang="en"/>
              <a:t>face detection and recognition</a:t>
            </a:r>
            <a:endParaRPr/>
          </a:p>
          <a:p>
            <a:pPr indent="-310832" lvl="1" marL="914400" rtl="0" algn="l">
              <a:spcBef>
                <a:spcPts val="0"/>
              </a:spcBef>
              <a:spcAft>
                <a:spcPts val="0"/>
              </a:spcAft>
              <a:buSzPct val="100000"/>
              <a:buChar char="-"/>
            </a:pPr>
            <a:r>
              <a:rPr lang="en"/>
              <a:t>OpenCV:</a:t>
            </a:r>
            <a:endParaRPr/>
          </a:p>
          <a:p>
            <a:pPr indent="-310832" lvl="2" marL="1371600" rtl="0" algn="l">
              <a:spcBef>
                <a:spcPts val="0"/>
              </a:spcBef>
              <a:spcAft>
                <a:spcPts val="0"/>
              </a:spcAft>
              <a:buSzPct val="100000"/>
              <a:buChar char="-"/>
            </a:pPr>
            <a:r>
              <a:rPr lang="en"/>
              <a:t>Library of real-time computer vision</a:t>
            </a:r>
            <a:endParaRPr/>
          </a:p>
          <a:p>
            <a:pPr indent="-334327" lvl="0" marL="457200" rtl="0" algn="l">
              <a:spcBef>
                <a:spcPts val="0"/>
              </a:spcBef>
              <a:spcAft>
                <a:spcPts val="0"/>
              </a:spcAft>
              <a:buSzPct val="100000"/>
              <a:buChar char="-"/>
            </a:pPr>
            <a:r>
              <a:rPr lang="en"/>
              <a:t>Python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265500" y="1132200"/>
            <a:ext cx="4045200" cy="193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Challenges</a:t>
            </a:r>
            <a:endParaRPr/>
          </a:p>
        </p:txBody>
      </p:sp>
      <p:sp>
        <p:nvSpPr>
          <p:cNvPr id="86" name="Google Shape;86;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Restart</a:t>
            </a:r>
            <a:endParaRPr/>
          </a:p>
          <a:p>
            <a:pPr indent="-317500" lvl="1" marL="914400" rtl="0" algn="l">
              <a:spcBef>
                <a:spcPts val="0"/>
              </a:spcBef>
              <a:spcAft>
                <a:spcPts val="0"/>
              </a:spcAft>
              <a:buSzPts val="1400"/>
              <a:buChar char="○"/>
            </a:pPr>
            <a:r>
              <a:rPr lang="en"/>
              <a:t>Move from buggy Rasp PI to a virtual </a:t>
            </a:r>
            <a:r>
              <a:rPr lang="en"/>
              <a:t>Environment</a:t>
            </a:r>
            <a:endParaRPr/>
          </a:p>
          <a:p>
            <a:pPr indent="-342900" lvl="0" marL="457200" rtl="0" algn="l">
              <a:spcBef>
                <a:spcPts val="0"/>
              </a:spcBef>
              <a:spcAft>
                <a:spcPts val="0"/>
              </a:spcAft>
              <a:buSzPts val="1800"/>
              <a:buChar char="●"/>
            </a:pPr>
            <a:r>
              <a:rPr lang="en"/>
              <a:t>Constant Stream</a:t>
            </a:r>
            <a:endParaRPr/>
          </a:p>
          <a:p>
            <a:pPr indent="-317500" lvl="1" marL="914400" rtl="0" algn="l">
              <a:spcBef>
                <a:spcPts val="0"/>
              </a:spcBef>
              <a:spcAft>
                <a:spcPts val="0"/>
              </a:spcAft>
              <a:buSzPts val="1400"/>
              <a:buChar char="○"/>
            </a:pPr>
            <a:r>
              <a:rPr lang="en"/>
              <a:t>A lot of load on Computer</a:t>
            </a:r>
            <a:endParaRPr/>
          </a:p>
          <a:p>
            <a:pPr indent="0" lvl="0" marL="9144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72500"/>
            <a:ext cx="3846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Things We Learned</a:t>
            </a:r>
            <a:endParaRPr/>
          </a:p>
        </p:txBody>
      </p:sp>
      <p:sp>
        <p:nvSpPr>
          <p:cNvPr id="97" name="Google Shape;97;p18"/>
          <p:cNvSpPr txBox="1"/>
          <p:nvPr>
            <p:ph idx="1" type="body"/>
          </p:nvPr>
        </p:nvSpPr>
        <p:spPr>
          <a:xfrm>
            <a:off x="311700" y="1458550"/>
            <a:ext cx="4195200" cy="3099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Adapting</a:t>
            </a:r>
            <a:r>
              <a:rPr lang="en"/>
              <a:t> to Situations</a:t>
            </a:r>
            <a:endParaRPr/>
          </a:p>
          <a:p>
            <a:pPr indent="-317500" lvl="0" marL="457200" rtl="0" algn="l">
              <a:spcBef>
                <a:spcPts val="0"/>
              </a:spcBef>
              <a:spcAft>
                <a:spcPts val="0"/>
              </a:spcAft>
              <a:buSzPts val="1400"/>
              <a:buChar char="●"/>
            </a:pPr>
            <a:r>
              <a:rPr lang="en"/>
              <a:t>Using your resources</a:t>
            </a:r>
            <a:endParaRPr/>
          </a:p>
          <a:p>
            <a:pPr indent="-304800" lvl="1" marL="914400" rtl="0" algn="l">
              <a:spcBef>
                <a:spcPts val="0"/>
              </a:spcBef>
              <a:spcAft>
                <a:spcPts val="0"/>
              </a:spcAft>
              <a:buSzPts val="1200"/>
              <a:buChar char="○"/>
            </a:pPr>
            <a:r>
              <a:rPr lang="en"/>
              <a:t>No </a:t>
            </a:r>
            <a:r>
              <a:rPr lang="en"/>
              <a:t>Raspi, </a:t>
            </a:r>
            <a:r>
              <a:rPr lang="en"/>
              <a:t>No problem</a:t>
            </a:r>
            <a:endParaRPr/>
          </a:p>
          <a:p>
            <a:pPr indent="-304800" lvl="1" marL="914400" rtl="0" algn="l">
              <a:spcBef>
                <a:spcPts val="0"/>
              </a:spcBef>
              <a:spcAft>
                <a:spcPts val="0"/>
              </a:spcAft>
              <a:buSzPts val="1200"/>
              <a:buChar char="○"/>
            </a:pPr>
            <a:r>
              <a:rPr lang="en"/>
              <a:t>We still had the OS and hardware from </a:t>
            </a:r>
            <a:r>
              <a:rPr lang="en"/>
              <a:t>the computer</a:t>
            </a:r>
            <a:endParaRPr/>
          </a:p>
          <a:p>
            <a:pPr indent="-317500" lvl="0" marL="457200" rtl="0" algn="l">
              <a:spcBef>
                <a:spcPts val="0"/>
              </a:spcBef>
              <a:spcAft>
                <a:spcPts val="0"/>
              </a:spcAft>
              <a:buSzPts val="1400"/>
              <a:buChar char="●"/>
            </a:pPr>
            <a:r>
              <a:rPr lang="en"/>
              <a:t>Incorporating Databases such as Open CV and facial recognition. </a:t>
            </a:r>
            <a:endParaRPr/>
          </a:p>
        </p:txBody>
      </p:sp>
      <p:sp>
        <p:nvSpPr>
          <p:cNvPr id="98" name="Google Shape;98;p18"/>
          <p:cNvSpPr txBox="1"/>
          <p:nvPr>
            <p:ph type="title"/>
          </p:nvPr>
        </p:nvSpPr>
        <p:spPr>
          <a:xfrm>
            <a:off x="4776025" y="372500"/>
            <a:ext cx="4260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Iterations</a:t>
            </a:r>
            <a:endParaRPr/>
          </a:p>
        </p:txBody>
      </p:sp>
      <p:sp>
        <p:nvSpPr>
          <p:cNvPr id="99" name="Google Shape;99;p18"/>
          <p:cNvSpPr txBox="1"/>
          <p:nvPr/>
        </p:nvSpPr>
        <p:spPr>
          <a:xfrm>
            <a:off x="4732850" y="1458550"/>
            <a:ext cx="3911400" cy="3408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Source Code Pro"/>
              <a:buChar char="●"/>
            </a:pPr>
            <a:r>
              <a:rPr lang="en" sz="1200">
                <a:solidFill>
                  <a:schemeClr val="dk2"/>
                </a:solidFill>
                <a:latin typeface="Source Code Pro"/>
                <a:ea typeface="Source Code Pro"/>
                <a:cs typeface="Source Code Pro"/>
                <a:sym typeface="Source Code Pro"/>
              </a:rPr>
              <a:t>WebPage / app</a:t>
            </a:r>
            <a:endParaRPr sz="1200">
              <a:solidFill>
                <a:schemeClr val="dk2"/>
              </a:solidFill>
              <a:latin typeface="Source Code Pro"/>
              <a:ea typeface="Source Code Pro"/>
              <a:cs typeface="Source Code Pro"/>
              <a:sym typeface="Source Code Pro"/>
            </a:endParaRPr>
          </a:p>
          <a:p>
            <a:pPr indent="-304800" lvl="1" marL="914400" rtl="0" algn="l">
              <a:spcBef>
                <a:spcPts val="0"/>
              </a:spcBef>
              <a:spcAft>
                <a:spcPts val="0"/>
              </a:spcAft>
              <a:buClr>
                <a:schemeClr val="dk2"/>
              </a:buClr>
              <a:buSzPts val="1200"/>
              <a:buFont typeface="Source Code Pro"/>
              <a:buChar char="○"/>
            </a:pPr>
            <a:r>
              <a:rPr lang="en" sz="1200">
                <a:solidFill>
                  <a:schemeClr val="dk2"/>
                </a:solidFill>
                <a:latin typeface="Source Code Pro"/>
                <a:ea typeface="Source Code Pro"/>
                <a:cs typeface="Source Code Pro"/>
                <a:sym typeface="Source Code Pro"/>
              </a:rPr>
              <a:t>Allowing a user to see a stream through your phone</a:t>
            </a:r>
            <a:endParaRPr sz="1200">
              <a:solidFill>
                <a:schemeClr val="dk2"/>
              </a:solidFill>
              <a:latin typeface="Source Code Pro"/>
              <a:ea typeface="Source Code Pro"/>
              <a:cs typeface="Source Code Pro"/>
              <a:sym typeface="Source Code Pro"/>
            </a:endParaRPr>
          </a:p>
          <a:p>
            <a:pPr indent="-304800" lvl="1" marL="914400" rtl="0" algn="l">
              <a:spcBef>
                <a:spcPts val="0"/>
              </a:spcBef>
              <a:spcAft>
                <a:spcPts val="0"/>
              </a:spcAft>
              <a:buClr>
                <a:schemeClr val="dk2"/>
              </a:buClr>
              <a:buSzPts val="1200"/>
              <a:buFont typeface="Source Code Pro"/>
              <a:buChar char="○"/>
            </a:pPr>
            <a:r>
              <a:rPr lang="en" sz="1200">
                <a:solidFill>
                  <a:schemeClr val="dk2"/>
                </a:solidFill>
                <a:latin typeface="Source Code Pro"/>
                <a:ea typeface="Source Code Pro"/>
                <a:cs typeface="Source Code Pro"/>
                <a:sym typeface="Source Code Pro"/>
              </a:rPr>
              <a:t>Friend or Foe</a:t>
            </a:r>
            <a:endParaRPr sz="1200">
              <a:solidFill>
                <a:schemeClr val="dk2"/>
              </a:solidFill>
              <a:latin typeface="Source Code Pro"/>
              <a:ea typeface="Source Code Pro"/>
              <a:cs typeface="Source Code Pro"/>
              <a:sym typeface="Source Code Pro"/>
            </a:endParaRPr>
          </a:p>
          <a:p>
            <a:pPr indent="-304800" lvl="0" marL="457200" rtl="0" algn="l">
              <a:spcBef>
                <a:spcPts val="0"/>
              </a:spcBef>
              <a:spcAft>
                <a:spcPts val="0"/>
              </a:spcAft>
              <a:buClr>
                <a:schemeClr val="dk2"/>
              </a:buClr>
              <a:buSzPts val="1200"/>
              <a:buFont typeface="Source Code Pro"/>
              <a:buChar char="●"/>
            </a:pPr>
            <a:r>
              <a:rPr lang="en" sz="1200">
                <a:solidFill>
                  <a:schemeClr val="dk2"/>
                </a:solidFill>
                <a:latin typeface="Source Code Pro"/>
                <a:ea typeface="Source Code Pro"/>
                <a:cs typeface="Source Code Pro"/>
                <a:sym typeface="Source Code Pro"/>
              </a:rPr>
              <a:t>Incorporating </a:t>
            </a:r>
            <a:r>
              <a:rPr lang="en" sz="1200">
                <a:solidFill>
                  <a:schemeClr val="dk2"/>
                </a:solidFill>
                <a:latin typeface="Source Code Pro"/>
                <a:ea typeface="Source Code Pro"/>
                <a:cs typeface="Source Code Pro"/>
                <a:sym typeface="Source Code Pro"/>
              </a:rPr>
              <a:t>separate</a:t>
            </a:r>
            <a:r>
              <a:rPr lang="en" sz="1200">
                <a:solidFill>
                  <a:schemeClr val="dk2"/>
                </a:solidFill>
                <a:latin typeface="Source Code Pro"/>
                <a:ea typeface="Source Code Pro"/>
                <a:cs typeface="Source Code Pro"/>
                <a:sym typeface="Source Code Pro"/>
              </a:rPr>
              <a:t> hardware</a:t>
            </a:r>
            <a:endParaRPr sz="1200">
              <a:solidFill>
                <a:schemeClr val="dk2"/>
              </a:solidFill>
              <a:latin typeface="Source Code Pro"/>
              <a:ea typeface="Source Code Pro"/>
              <a:cs typeface="Source Code Pro"/>
              <a:sym typeface="Source Code Pro"/>
            </a:endParaRPr>
          </a:p>
          <a:p>
            <a:pPr indent="-304800" lvl="1" marL="914400" rtl="0" algn="l">
              <a:spcBef>
                <a:spcPts val="0"/>
              </a:spcBef>
              <a:spcAft>
                <a:spcPts val="0"/>
              </a:spcAft>
              <a:buClr>
                <a:schemeClr val="dk2"/>
              </a:buClr>
              <a:buSzPts val="1200"/>
              <a:buFont typeface="Source Code Pro"/>
              <a:buChar char="○"/>
            </a:pPr>
            <a:r>
              <a:rPr lang="en" sz="1200">
                <a:solidFill>
                  <a:schemeClr val="dk2"/>
                </a:solidFill>
                <a:latin typeface="Source Code Pro"/>
                <a:ea typeface="Source Code Pro"/>
                <a:cs typeface="Source Code Pro"/>
                <a:sym typeface="Source Code Pro"/>
              </a:rPr>
              <a:t>Separate</a:t>
            </a:r>
            <a:r>
              <a:rPr lang="en" sz="1200">
                <a:solidFill>
                  <a:schemeClr val="dk2"/>
                </a:solidFill>
                <a:latin typeface="Source Code Pro"/>
                <a:ea typeface="Source Code Pro"/>
                <a:cs typeface="Source Code Pro"/>
                <a:sym typeface="Source Code Pro"/>
              </a:rPr>
              <a:t> </a:t>
            </a:r>
            <a:r>
              <a:rPr lang="en" sz="1200">
                <a:solidFill>
                  <a:schemeClr val="dk2"/>
                </a:solidFill>
                <a:latin typeface="Source Code Pro"/>
                <a:ea typeface="Source Code Pro"/>
                <a:cs typeface="Source Code Pro"/>
                <a:sym typeface="Source Code Pro"/>
              </a:rPr>
              <a:t>Rasp Pi</a:t>
            </a:r>
            <a:r>
              <a:rPr lang="en" sz="1200">
                <a:solidFill>
                  <a:schemeClr val="dk2"/>
                </a:solidFill>
                <a:latin typeface="Source Code Pro"/>
                <a:ea typeface="Source Code Pro"/>
                <a:cs typeface="Source Code Pro"/>
                <a:sym typeface="Source Code Pro"/>
              </a:rPr>
              <a:t> to handle all the processing</a:t>
            </a:r>
            <a:endParaRPr sz="1200">
              <a:solidFill>
                <a:schemeClr val="dk2"/>
              </a:solidFill>
              <a:latin typeface="Source Code Pro"/>
              <a:ea typeface="Source Code Pro"/>
              <a:cs typeface="Source Code Pro"/>
              <a:sym typeface="Source Code Pro"/>
            </a:endParaRPr>
          </a:p>
          <a:p>
            <a:pPr indent="-304800" lvl="1" marL="914400" rtl="0" algn="l">
              <a:spcBef>
                <a:spcPts val="0"/>
              </a:spcBef>
              <a:spcAft>
                <a:spcPts val="0"/>
              </a:spcAft>
              <a:buClr>
                <a:schemeClr val="dk2"/>
              </a:buClr>
              <a:buSzPts val="1200"/>
              <a:buFont typeface="Source Code Pro"/>
              <a:buChar char="○"/>
            </a:pPr>
            <a:r>
              <a:rPr lang="en" sz="1200">
                <a:solidFill>
                  <a:schemeClr val="dk2"/>
                </a:solidFill>
                <a:latin typeface="Source Code Pro"/>
                <a:ea typeface="Source Code Pro"/>
                <a:cs typeface="Source Code Pro"/>
                <a:sym typeface="Source Code Pro"/>
              </a:rPr>
              <a:t>Constant stream</a:t>
            </a:r>
            <a:endParaRPr sz="1200">
              <a:solidFill>
                <a:schemeClr val="dk2"/>
              </a:solidFill>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105" name="Google Shape;105;p19"/>
          <p:cNvSpPr txBox="1"/>
          <p:nvPr>
            <p:ph idx="2" type="body"/>
          </p:nvPr>
        </p:nvSpPr>
        <p:spPr>
          <a:xfrm>
            <a:off x="452875" y="1468825"/>
            <a:ext cx="8379300" cy="309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Any Questions?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Github</a:t>
            </a:r>
            <a:r>
              <a:rPr lang="en"/>
              <a:t> Repository:</a:t>
            </a:r>
            <a:endParaRPr/>
          </a:p>
          <a:p>
            <a:pPr indent="0" lvl="0" marL="0" rtl="0" algn="l">
              <a:spcBef>
                <a:spcPts val="1200"/>
              </a:spcBef>
              <a:spcAft>
                <a:spcPts val="0"/>
              </a:spcAft>
              <a:buNone/>
            </a:pPr>
            <a:r>
              <a:rPr lang="en"/>
              <a:t>https://github.com/Farhaanp9/IoT_project</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862633"/>
      </a:dk1>
      <a:lt1>
        <a:srgbClr val="FFFFFF"/>
      </a:lt1>
      <a:dk2>
        <a:srgbClr val="5B6770"/>
      </a:dk2>
      <a:lt2>
        <a:srgbClr val="862633"/>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