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Lato" panose="020B0604020202020204" charset="0"/>
      <p:regular r:id="rId21"/>
      <p:bold r:id="rId22"/>
      <p:italic r:id="rId23"/>
      <p:boldItalic r:id="rId24"/>
    </p:embeddedFont>
    <p:embeddedFont>
      <p:font typeface="Raleway" panose="020B0604020202020204" charset="0"/>
      <p:regular r:id="rId25"/>
      <p:bold r:id="rId26"/>
      <p:italic r:id="rId27"/>
      <p:boldItalic r:id="rId28"/>
    </p:embeddedFont>
    <p:embeddedFont>
      <p:font typeface="Robo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1FF6CA-A5A8-4E7C-9324-3114EFD67A22}">
  <a:tblStyle styleId="{711FF6CA-A5A8-4E7C-9324-3114EFD67A22}"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6a8677753_6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f6a8677753_6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6a8677753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f6a8677753_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6a86776cb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6a86776c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400"/>
              <a:buNone/>
              <a:defRPr sz="4400">
                <a:solidFill>
                  <a:schemeClr val="dk2"/>
                </a:solidFill>
              </a:defRPr>
            </a:lvl1pPr>
            <a:lvl2pPr lvl="1" algn="l">
              <a:lnSpc>
                <a:spcPct val="100000"/>
              </a:lnSpc>
              <a:spcBef>
                <a:spcPts val="0"/>
              </a:spcBef>
              <a:spcAft>
                <a:spcPts val="0"/>
              </a:spcAft>
              <a:buClr>
                <a:schemeClr val="dk2"/>
              </a:buClr>
              <a:buSzPts val="4400"/>
              <a:buNone/>
              <a:defRPr sz="4400">
                <a:solidFill>
                  <a:schemeClr val="dk2"/>
                </a:solidFill>
              </a:defRPr>
            </a:lvl2pPr>
            <a:lvl3pPr lvl="2" algn="l">
              <a:lnSpc>
                <a:spcPct val="100000"/>
              </a:lnSpc>
              <a:spcBef>
                <a:spcPts val="0"/>
              </a:spcBef>
              <a:spcAft>
                <a:spcPts val="0"/>
              </a:spcAft>
              <a:buClr>
                <a:schemeClr val="dk2"/>
              </a:buClr>
              <a:buSzPts val="4400"/>
              <a:buNone/>
              <a:defRPr sz="4400">
                <a:solidFill>
                  <a:schemeClr val="dk2"/>
                </a:solidFill>
              </a:defRPr>
            </a:lvl3pPr>
            <a:lvl4pPr lvl="3" algn="l">
              <a:lnSpc>
                <a:spcPct val="100000"/>
              </a:lnSpc>
              <a:spcBef>
                <a:spcPts val="0"/>
              </a:spcBef>
              <a:spcAft>
                <a:spcPts val="0"/>
              </a:spcAft>
              <a:buClr>
                <a:schemeClr val="dk2"/>
              </a:buClr>
              <a:buSzPts val="4400"/>
              <a:buNone/>
              <a:defRPr sz="4400">
                <a:solidFill>
                  <a:schemeClr val="dk2"/>
                </a:solidFill>
              </a:defRPr>
            </a:lvl4pPr>
            <a:lvl5pPr lvl="4" algn="l">
              <a:lnSpc>
                <a:spcPct val="100000"/>
              </a:lnSpc>
              <a:spcBef>
                <a:spcPts val="0"/>
              </a:spcBef>
              <a:spcAft>
                <a:spcPts val="0"/>
              </a:spcAft>
              <a:buClr>
                <a:schemeClr val="dk2"/>
              </a:buClr>
              <a:buSzPts val="4400"/>
              <a:buNone/>
              <a:defRPr sz="4400">
                <a:solidFill>
                  <a:schemeClr val="dk2"/>
                </a:solidFill>
              </a:defRPr>
            </a:lvl5pPr>
            <a:lvl6pPr lvl="5" algn="l">
              <a:lnSpc>
                <a:spcPct val="100000"/>
              </a:lnSpc>
              <a:spcBef>
                <a:spcPts val="0"/>
              </a:spcBef>
              <a:spcAft>
                <a:spcPts val="0"/>
              </a:spcAft>
              <a:buClr>
                <a:schemeClr val="dk2"/>
              </a:buClr>
              <a:buSzPts val="4400"/>
              <a:buNone/>
              <a:defRPr sz="4400">
                <a:solidFill>
                  <a:schemeClr val="dk2"/>
                </a:solidFill>
              </a:defRPr>
            </a:lvl6pPr>
            <a:lvl7pPr lvl="6" algn="l">
              <a:lnSpc>
                <a:spcPct val="100000"/>
              </a:lnSpc>
              <a:spcBef>
                <a:spcPts val="0"/>
              </a:spcBef>
              <a:spcAft>
                <a:spcPts val="0"/>
              </a:spcAft>
              <a:buClr>
                <a:schemeClr val="dk2"/>
              </a:buClr>
              <a:buSzPts val="4400"/>
              <a:buNone/>
              <a:defRPr sz="4400">
                <a:solidFill>
                  <a:schemeClr val="dk2"/>
                </a:solidFill>
              </a:defRPr>
            </a:lvl7pPr>
            <a:lvl8pPr lvl="7" algn="l">
              <a:lnSpc>
                <a:spcPct val="100000"/>
              </a:lnSpc>
              <a:spcBef>
                <a:spcPts val="0"/>
              </a:spcBef>
              <a:spcAft>
                <a:spcPts val="0"/>
              </a:spcAft>
              <a:buClr>
                <a:schemeClr val="dk2"/>
              </a:buClr>
              <a:buSzPts val="4400"/>
              <a:buNone/>
              <a:defRPr sz="4400">
                <a:solidFill>
                  <a:schemeClr val="dk2"/>
                </a:solidFill>
              </a:defRPr>
            </a:lvl8pPr>
            <a:lvl9pPr lvl="8" algn="l">
              <a:lnSpc>
                <a:spcPct val="100000"/>
              </a:lnSpc>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5"/>
        <p:cNvGrpSpPr/>
        <p:nvPr/>
      </p:nvGrpSpPr>
      <p:grpSpPr>
        <a:xfrm>
          <a:off x="0" y="0"/>
          <a:ext cx="0" cy="0"/>
          <a:chOff x="0" y="0"/>
          <a:chExt cx="0" cy="0"/>
        </a:xfrm>
      </p:grpSpPr>
      <p:sp>
        <p:nvSpPr>
          <p:cNvPr id="16" name="Google Shape;16;p3"/>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1" name="Google Shape;21;p3"/>
          <p:cNvSpPr txBox="1">
            <a:spLocks noGrp="1"/>
          </p:cNvSpPr>
          <p:nvPr>
            <p:ph type="body" idx="1"/>
          </p:nvPr>
        </p:nvSpPr>
        <p:spPr>
          <a:xfrm>
            <a:off x="893625" y="1200150"/>
            <a:ext cx="31368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22" name="Google Shape;22;p3"/>
          <p:cNvSpPr txBox="1">
            <a:spLocks noGrp="1"/>
          </p:cNvSpPr>
          <p:nvPr>
            <p:ph type="body" idx="2"/>
          </p:nvPr>
        </p:nvSpPr>
        <p:spPr>
          <a:xfrm>
            <a:off x="4219456" y="1200150"/>
            <a:ext cx="31368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23" name="Google Shape;23;p3"/>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4"/>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4"/>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0" name="Google Shape;30;p4"/>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1"/>
        <p:cNvGrpSpPr/>
        <p:nvPr/>
      </p:nvGrpSpPr>
      <p:grpSpPr>
        <a:xfrm>
          <a:off x="0" y="0"/>
          <a:ext cx="0" cy="0"/>
          <a:chOff x="0" y="0"/>
          <a:chExt cx="0" cy="0"/>
        </a:xfrm>
      </p:grpSpPr>
      <p:sp>
        <p:nvSpPr>
          <p:cNvPr id="32" name="Google Shape;32;p5"/>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5"/>
          <p:cNvSpPr txBox="1">
            <a:spLocks noGrp="1"/>
          </p:cNvSpPr>
          <p:nvPr>
            <p:ph type="ctrTitle"/>
          </p:nvPr>
        </p:nvSpPr>
        <p:spPr>
          <a:xfrm>
            <a:off x="685800" y="1583342"/>
            <a:ext cx="7772400" cy="115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4" name="Google Shape;34;p5"/>
          <p:cNvSpPr txBox="1">
            <a:spLocks noGrp="1"/>
          </p:cNvSpPr>
          <p:nvPr>
            <p:ph type="subTitle" idx="1"/>
          </p:nvPr>
        </p:nvSpPr>
        <p:spPr>
          <a:xfrm>
            <a:off x="685800" y="2840053"/>
            <a:ext cx="7772400" cy="7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400"/>
              <a:buNone/>
              <a:defRPr sz="2400" b="1">
                <a:solidFill>
                  <a:schemeClr val="lt1"/>
                </a:solidFill>
              </a:defRPr>
            </a:lvl1pPr>
            <a:lvl2pPr lvl="1" algn="ctr">
              <a:lnSpc>
                <a:spcPct val="100000"/>
              </a:lnSpc>
              <a:spcBef>
                <a:spcPts val="0"/>
              </a:spcBef>
              <a:spcAft>
                <a:spcPts val="0"/>
              </a:spcAft>
              <a:buClr>
                <a:schemeClr val="lt1"/>
              </a:buClr>
              <a:buSzPts val="2400"/>
              <a:buNone/>
              <a:defRPr b="1">
                <a:solidFill>
                  <a:schemeClr val="lt1"/>
                </a:solidFill>
              </a:defRPr>
            </a:lvl2pPr>
            <a:lvl3pPr lvl="2" algn="ctr">
              <a:lnSpc>
                <a:spcPct val="100000"/>
              </a:lnSpc>
              <a:spcBef>
                <a:spcPts val="0"/>
              </a:spcBef>
              <a:spcAft>
                <a:spcPts val="0"/>
              </a:spcAft>
              <a:buClr>
                <a:schemeClr val="lt1"/>
              </a:buClr>
              <a:buSzPts val="2400"/>
              <a:buNone/>
              <a:defRPr b="1">
                <a:solidFill>
                  <a:schemeClr val="lt1"/>
                </a:solidFill>
              </a:defRPr>
            </a:lvl3pPr>
            <a:lvl4pPr lvl="3" algn="ctr">
              <a:lnSpc>
                <a:spcPct val="100000"/>
              </a:lnSpc>
              <a:spcBef>
                <a:spcPts val="0"/>
              </a:spcBef>
              <a:spcAft>
                <a:spcPts val="0"/>
              </a:spcAft>
              <a:buClr>
                <a:schemeClr val="lt1"/>
              </a:buClr>
              <a:buSzPts val="2400"/>
              <a:buNone/>
              <a:defRPr sz="2400" b="1">
                <a:solidFill>
                  <a:schemeClr val="lt1"/>
                </a:solidFill>
              </a:defRPr>
            </a:lvl4pPr>
            <a:lvl5pPr lvl="4" algn="ctr">
              <a:lnSpc>
                <a:spcPct val="100000"/>
              </a:lnSpc>
              <a:spcBef>
                <a:spcPts val="0"/>
              </a:spcBef>
              <a:spcAft>
                <a:spcPts val="0"/>
              </a:spcAft>
              <a:buClr>
                <a:schemeClr val="lt1"/>
              </a:buClr>
              <a:buSzPts val="2400"/>
              <a:buNone/>
              <a:defRPr sz="2400" b="1">
                <a:solidFill>
                  <a:schemeClr val="lt1"/>
                </a:solidFill>
              </a:defRPr>
            </a:lvl5pPr>
            <a:lvl6pPr lvl="5" algn="ctr">
              <a:lnSpc>
                <a:spcPct val="100000"/>
              </a:lnSpc>
              <a:spcBef>
                <a:spcPts val="0"/>
              </a:spcBef>
              <a:spcAft>
                <a:spcPts val="0"/>
              </a:spcAft>
              <a:buClr>
                <a:schemeClr val="lt1"/>
              </a:buClr>
              <a:buSzPts val="2400"/>
              <a:buNone/>
              <a:defRPr sz="2400" b="1">
                <a:solidFill>
                  <a:schemeClr val="lt1"/>
                </a:solidFill>
              </a:defRPr>
            </a:lvl6pPr>
            <a:lvl7pPr lvl="6" algn="ctr">
              <a:lnSpc>
                <a:spcPct val="100000"/>
              </a:lnSpc>
              <a:spcBef>
                <a:spcPts val="0"/>
              </a:spcBef>
              <a:spcAft>
                <a:spcPts val="0"/>
              </a:spcAft>
              <a:buClr>
                <a:schemeClr val="lt1"/>
              </a:buClr>
              <a:buSzPts val="2400"/>
              <a:buNone/>
              <a:defRPr sz="2400" b="1">
                <a:solidFill>
                  <a:schemeClr val="lt1"/>
                </a:solidFill>
              </a:defRPr>
            </a:lvl7pPr>
            <a:lvl8pPr lvl="7" algn="ctr">
              <a:lnSpc>
                <a:spcPct val="100000"/>
              </a:lnSpc>
              <a:spcBef>
                <a:spcPts val="0"/>
              </a:spcBef>
              <a:spcAft>
                <a:spcPts val="0"/>
              </a:spcAft>
              <a:buClr>
                <a:schemeClr val="lt1"/>
              </a:buClr>
              <a:buSzPts val="2400"/>
              <a:buNone/>
              <a:defRPr sz="2400" b="1">
                <a:solidFill>
                  <a:schemeClr val="lt1"/>
                </a:solidFill>
              </a:defRPr>
            </a:lvl8pPr>
            <a:lvl9pPr lvl="8" algn="ctr">
              <a:lnSpc>
                <a:spcPct val="100000"/>
              </a:lnSpc>
              <a:spcBef>
                <a:spcPts val="0"/>
              </a:spcBef>
              <a:spcAft>
                <a:spcPts val="0"/>
              </a:spcAft>
              <a:buClr>
                <a:schemeClr val="lt1"/>
              </a:buClr>
              <a:buSzPts val="2400"/>
              <a:buNone/>
              <a:defRPr sz="2400" b="1">
                <a:solidFill>
                  <a:schemeClr val="lt1"/>
                </a:solidFill>
              </a:defRPr>
            </a:lvl9pPr>
          </a:lstStyle>
          <a:p>
            <a:endParaRPr/>
          </a:p>
        </p:txBody>
      </p:sp>
      <p:sp>
        <p:nvSpPr>
          <p:cNvPr id="35" name="Google Shape;35;p5"/>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5"/>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txBox="1">
            <a:spLocks noGrp="1"/>
          </p:cNvSpPr>
          <p:nvPr>
            <p:ph type="body" idx="1"/>
          </p:nvPr>
        </p:nvSpPr>
        <p:spPr>
          <a:xfrm>
            <a:off x="893700" y="4649963"/>
            <a:ext cx="6462600" cy="350700"/>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360"/>
              </a:spcBef>
              <a:spcAft>
                <a:spcPts val="0"/>
              </a:spcAft>
              <a:buClr>
                <a:schemeClr val="dk2"/>
              </a:buClr>
              <a:buSzPts val="1400"/>
              <a:buNone/>
              <a:defRPr sz="1400">
                <a:solidFill>
                  <a:schemeClr val="dk2"/>
                </a:solidFill>
              </a:defRPr>
            </a:lvl1pPr>
          </a:lstStyle>
          <a:p>
            <a:endParaRPr/>
          </a:p>
        </p:txBody>
      </p:sp>
      <p:sp>
        <p:nvSpPr>
          <p:cNvPr id="45" name="Google Shape;45;p6"/>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pic>
        <p:nvPicPr>
          <p:cNvPr id="50" name="Google Shape;50;p7"/>
          <p:cNvPicPr preferRelativeResize="0"/>
          <p:nvPr/>
        </p:nvPicPr>
        <p:blipFill rotWithShape="1">
          <a:blip r:embed="rId3">
            <a:alphaModFix/>
          </a:blip>
          <a:srcRect/>
          <a:stretch/>
        </p:blipFill>
        <p:spPr>
          <a:xfrm>
            <a:off x="7885761" y="3962691"/>
            <a:ext cx="1258239" cy="1180809"/>
          </a:xfrm>
          <a:prstGeom prst="rect">
            <a:avLst/>
          </a:prstGeom>
          <a:noFill/>
          <a:ln>
            <a:noFill/>
          </a:ln>
        </p:spPr>
      </p:pic>
      <p:sp>
        <p:nvSpPr>
          <p:cNvPr id="51" name="Google Shape;51;p7"/>
          <p:cNvSpPr txBox="1">
            <a:spLocks noGrp="1"/>
          </p:cNvSpPr>
          <p:nvPr>
            <p:ph type="ctrTitle"/>
          </p:nvPr>
        </p:nvSpPr>
        <p:spPr>
          <a:xfrm>
            <a:off x="721935" y="602615"/>
            <a:ext cx="6588760" cy="1435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400"/>
              <a:buNone/>
            </a:pPr>
            <a:r>
              <a:rPr lang="en-US" b="1">
                <a:solidFill>
                  <a:srgbClr val="104262"/>
                </a:solidFill>
              </a:rPr>
              <a:t>Home Safety &amp; </a:t>
            </a:r>
            <a:br>
              <a:rPr lang="en-US" b="1">
                <a:solidFill>
                  <a:srgbClr val="104262"/>
                </a:solidFill>
              </a:rPr>
            </a:br>
            <a:r>
              <a:rPr lang="en-US" b="1">
                <a:solidFill>
                  <a:srgbClr val="104262"/>
                </a:solidFill>
              </a:rPr>
              <a:t>Anti-Theft System</a:t>
            </a:r>
            <a:endParaRPr/>
          </a:p>
        </p:txBody>
      </p:sp>
      <p:sp>
        <p:nvSpPr>
          <p:cNvPr id="52" name="Google Shape;52;p7"/>
          <p:cNvSpPr txBox="1"/>
          <p:nvPr/>
        </p:nvSpPr>
        <p:spPr>
          <a:xfrm>
            <a:off x="661864" y="3152296"/>
            <a:ext cx="6966600" cy="14469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600" i="0" u="none" strike="noStrike" cap="none">
                <a:solidFill>
                  <a:srgbClr val="617180"/>
                </a:solidFill>
                <a:latin typeface="Calibri"/>
                <a:ea typeface="Calibri"/>
                <a:cs typeface="Calibri"/>
                <a:sym typeface="Calibri"/>
              </a:rPr>
              <a:t>17.02.04.116 -  Arman Sharker</a:t>
            </a:r>
            <a:endParaRPr>
              <a:latin typeface="Calibri"/>
              <a:ea typeface="Calibri"/>
              <a:cs typeface="Calibri"/>
              <a:sym typeface="Calibri"/>
            </a:endParaRPr>
          </a:p>
          <a:p>
            <a:pPr marL="0" marR="0" lvl="0" indent="0" algn="l" rtl="0">
              <a:lnSpc>
                <a:spcPct val="150000"/>
              </a:lnSpc>
              <a:spcBef>
                <a:spcPts val="0"/>
              </a:spcBef>
              <a:spcAft>
                <a:spcPts val="0"/>
              </a:spcAft>
              <a:buNone/>
            </a:pPr>
            <a:r>
              <a:rPr lang="en-US" sz="1600" i="0" u="none" strike="noStrike" cap="none">
                <a:solidFill>
                  <a:srgbClr val="617180"/>
                </a:solidFill>
                <a:latin typeface="Calibri"/>
                <a:ea typeface="Calibri"/>
                <a:cs typeface="Calibri"/>
                <a:sym typeface="Calibri"/>
              </a:rPr>
              <a:t>18.01.04.058 -  Maruf Hasan Chisty Fahim</a:t>
            </a:r>
            <a:endParaRPr>
              <a:latin typeface="Calibri"/>
              <a:ea typeface="Calibri"/>
              <a:cs typeface="Calibri"/>
              <a:sym typeface="Calibri"/>
            </a:endParaRPr>
          </a:p>
          <a:p>
            <a:pPr marL="0" marR="0" lvl="0" indent="0" algn="l" rtl="0">
              <a:lnSpc>
                <a:spcPct val="150000"/>
              </a:lnSpc>
              <a:spcBef>
                <a:spcPts val="0"/>
              </a:spcBef>
              <a:spcAft>
                <a:spcPts val="0"/>
              </a:spcAft>
              <a:buNone/>
            </a:pPr>
            <a:r>
              <a:rPr lang="en-US" sz="1600" i="0" u="none" strike="noStrike" cap="none">
                <a:solidFill>
                  <a:srgbClr val="617180"/>
                </a:solidFill>
                <a:latin typeface="Calibri"/>
                <a:ea typeface="Calibri"/>
                <a:cs typeface="Calibri"/>
                <a:sym typeface="Calibri"/>
              </a:rPr>
              <a:t>18.01.04.069 -  Farhad Uz Zaman</a:t>
            </a:r>
            <a:endParaRPr>
              <a:latin typeface="Calibri"/>
              <a:ea typeface="Calibri"/>
              <a:cs typeface="Calibri"/>
              <a:sym typeface="Calibri"/>
            </a:endParaRPr>
          </a:p>
          <a:p>
            <a:pPr marL="0" marR="0" lvl="0" indent="0" algn="l" rtl="0">
              <a:lnSpc>
                <a:spcPct val="150000"/>
              </a:lnSpc>
              <a:spcBef>
                <a:spcPts val="0"/>
              </a:spcBef>
              <a:spcAft>
                <a:spcPts val="0"/>
              </a:spcAft>
              <a:buNone/>
            </a:pPr>
            <a:r>
              <a:rPr lang="en-US" sz="1600" i="0" u="none" strike="noStrike" cap="none">
                <a:solidFill>
                  <a:srgbClr val="617180"/>
                </a:solidFill>
                <a:latin typeface="Calibri"/>
                <a:ea typeface="Calibri"/>
                <a:cs typeface="Calibri"/>
                <a:sym typeface="Calibri"/>
              </a:rPr>
              <a:t>18.01.04.073 -  Arif Ishtiaque </a:t>
            </a:r>
            <a:endParaRPr>
              <a:latin typeface="Calibri"/>
              <a:ea typeface="Calibri"/>
              <a:cs typeface="Calibri"/>
              <a:sym typeface="Calibri"/>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728345" y="358140"/>
            <a:ext cx="6627495" cy="85725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b="1">
                <a:solidFill>
                  <a:schemeClr val="dk1"/>
                </a:solidFill>
              </a:rPr>
              <a:t>Budget</a:t>
            </a:r>
            <a:endParaRPr/>
          </a:p>
        </p:txBody>
      </p:sp>
      <p:sp>
        <p:nvSpPr>
          <p:cNvPr id="119" name="Google Shape;119;p16"/>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10</a:t>
            </a:fld>
            <a:endParaRPr/>
          </a:p>
        </p:txBody>
      </p:sp>
      <p:graphicFrame>
        <p:nvGraphicFramePr>
          <p:cNvPr id="120" name="Google Shape;120;p16"/>
          <p:cNvGraphicFramePr/>
          <p:nvPr/>
        </p:nvGraphicFramePr>
        <p:xfrm>
          <a:off x="855345" y="1474470"/>
          <a:ext cx="3000000" cy="3000000"/>
        </p:xfrm>
        <a:graphic>
          <a:graphicData uri="http://schemas.openxmlformats.org/drawingml/2006/table">
            <a:tbl>
              <a:tblPr>
                <a:noFill/>
                <a:tableStyleId>{711FF6CA-A5A8-4E7C-9324-3114EFD67A22}</a:tableStyleId>
              </a:tblPr>
              <a:tblGrid>
                <a:gridCol w="2688800">
                  <a:extLst>
                    <a:ext uri="{9D8B030D-6E8A-4147-A177-3AD203B41FA5}">
                      <a16:colId xmlns:a16="http://schemas.microsoft.com/office/drawing/2014/main" val="20000"/>
                    </a:ext>
                  </a:extLst>
                </a:gridCol>
                <a:gridCol w="2102450">
                  <a:extLst>
                    <a:ext uri="{9D8B030D-6E8A-4147-A177-3AD203B41FA5}">
                      <a16:colId xmlns:a16="http://schemas.microsoft.com/office/drawing/2014/main" val="20001"/>
                    </a:ext>
                  </a:extLst>
                </a:gridCol>
                <a:gridCol w="2601425">
                  <a:extLst>
                    <a:ext uri="{9D8B030D-6E8A-4147-A177-3AD203B41FA5}">
                      <a16:colId xmlns:a16="http://schemas.microsoft.com/office/drawing/2014/main" val="20002"/>
                    </a:ext>
                  </a:extLst>
                </a:gridCol>
              </a:tblGrid>
              <a:tr h="4267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lt1"/>
                          </a:solidFill>
                          <a:latin typeface="Lato"/>
                          <a:ea typeface="Lato"/>
                          <a:cs typeface="Lato"/>
                          <a:sym typeface="Lato"/>
                        </a:rPr>
                        <a:t>Components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lt1"/>
                          </a:solidFill>
                          <a:latin typeface="Lato"/>
                          <a:ea typeface="Lato"/>
                          <a:cs typeface="Lato"/>
                          <a:sym typeface="Lato"/>
                        </a:rPr>
                        <a:t>Quantity</a:t>
                      </a:r>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lt1"/>
                          </a:solidFill>
                          <a:latin typeface="Lato"/>
                          <a:ea typeface="Lato"/>
                          <a:cs typeface="Lato"/>
                          <a:sym typeface="Lato"/>
                        </a:rPr>
                        <a:t>Budget(TK)</a:t>
                      </a:r>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62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Potentiometer</a:t>
                      </a:r>
                      <a:endParaRPr>
                        <a:latin typeface="Calibri"/>
                        <a:ea typeface="Calibri"/>
                        <a:cs typeface="Calibri"/>
                        <a:sym typeface="Calib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1</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50/-</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962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PIR Motion Sensor </a:t>
                      </a:r>
                      <a:endParaRPr>
                        <a:latin typeface="Calibri"/>
                        <a:ea typeface="Calibri"/>
                        <a:cs typeface="Calibri"/>
                        <a:sym typeface="Calib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3</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3</a:t>
                      </a:r>
                      <a:r>
                        <a:rPr lang="en-US" sz="1400" u="none" strike="noStrike" cap="none">
                          <a:solidFill>
                            <a:schemeClr val="dk1"/>
                          </a:solidFill>
                          <a:latin typeface="Calibri"/>
                          <a:ea typeface="Calibri"/>
                          <a:cs typeface="Calibri"/>
                          <a:sym typeface="Calibri"/>
                        </a:rPr>
                        <a:t>*110/-</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4400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Gas Sensor (MQ2)</a:t>
                      </a:r>
                      <a:endParaRPr>
                        <a:latin typeface="Calibri"/>
                        <a:ea typeface="Calibri"/>
                        <a:cs typeface="Calibri"/>
                        <a:sym typeface="Calib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1</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150/-</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962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Temperature Sensor (LM35)</a:t>
                      </a:r>
                      <a:endParaRPr>
                        <a:latin typeface="Calibri"/>
                        <a:ea typeface="Calibri"/>
                        <a:cs typeface="Calibri"/>
                        <a:sym typeface="Calib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1</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125/-</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96250">
                <a:tc>
                  <a:txBody>
                    <a:bodyPr/>
                    <a:lstStyle/>
                    <a:p>
                      <a:pPr marL="0" marR="0" lvl="0" indent="0" algn="ctr" rtl="0">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Relay</a:t>
                      </a:r>
                      <a:endParaRPr>
                        <a:latin typeface="Calibri"/>
                        <a:ea typeface="Calibri"/>
                        <a:cs typeface="Calibri"/>
                        <a:sym typeface="Calib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1</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2</a:t>
                      </a:r>
                      <a:r>
                        <a:rPr lang="en-US" sz="1400" u="none" strike="noStrike" cap="none">
                          <a:solidFill>
                            <a:schemeClr val="dk1"/>
                          </a:solidFill>
                          <a:latin typeface="Calibri"/>
                          <a:ea typeface="Calibri"/>
                          <a:cs typeface="Calibri"/>
                          <a:sym typeface="Calibri"/>
                        </a:rPr>
                        <a:t>10/-</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9625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dk1"/>
                          </a:solidFill>
                          <a:latin typeface="Calibri"/>
                          <a:ea typeface="Calibri"/>
                          <a:cs typeface="Calibri"/>
                          <a:sym typeface="Calibri"/>
                        </a:rPr>
                        <a:t>Total</a:t>
                      </a:r>
                      <a:endParaRPr>
                        <a:latin typeface="Calibri"/>
                        <a:ea typeface="Calibri"/>
                        <a:cs typeface="Calibri"/>
                        <a:sym typeface="Calib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dk1"/>
                          </a:solidFill>
                          <a:latin typeface="Calibri"/>
                          <a:ea typeface="Calibri"/>
                          <a:cs typeface="Calibri"/>
                          <a:sym typeface="Calibri"/>
                        </a:rPr>
                        <a:t>4,</a:t>
                      </a:r>
                      <a:r>
                        <a:rPr lang="en-US" b="1">
                          <a:solidFill>
                            <a:schemeClr val="dk1"/>
                          </a:solidFill>
                          <a:latin typeface="Calibri"/>
                          <a:ea typeface="Calibri"/>
                          <a:cs typeface="Calibri"/>
                          <a:sym typeface="Calibri"/>
                        </a:rPr>
                        <a:t>54</a:t>
                      </a:r>
                      <a:r>
                        <a:rPr lang="en-US" sz="1400" b="1" u="none" strike="noStrike" cap="none">
                          <a:solidFill>
                            <a:schemeClr val="dk1"/>
                          </a:solidFill>
                          <a:latin typeface="Calibri"/>
                          <a:ea typeface="Calibri"/>
                          <a:cs typeface="Calibri"/>
                          <a:sym typeface="Calibri"/>
                        </a:rPr>
                        <a:t>5/-</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11</a:t>
            </a:fld>
            <a:endParaRPr/>
          </a:p>
        </p:txBody>
      </p:sp>
      <p:pic>
        <p:nvPicPr>
          <p:cNvPr id="126" name="Google Shape;126;p17"/>
          <p:cNvPicPr preferRelativeResize="0"/>
          <p:nvPr/>
        </p:nvPicPr>
        <p:blipFill>
          <a:blip r:embed="rId3">
            <a:alphaModFix/>
          </a:blip>
          <a:stretch>
            <a:fillRect/>
          </a:stretch>
        </p:blipFill>
        <p:spPr>
          <a:xfrm>
            <a:off x="1078300" y="1291988"/>
            <a:ext cx="2317820" cy="3546713"/>
          </a:xfrm>
          <a:prstGeom prst="rect">
            <a:avLst/>
          </a:prstGeom>
          <a:noFill/>
          <a:ln>
            <a:noFill/>
          </a:ln>
        </p:spPr>
      </p:pic>
      <p:pic>
        <p:nvPicPr>
          <p:cNvPr id="127" name="Google Shape;127;p17"/>
          <p:cNvPicPr preferRelativeResize="0"/>
          <p:nvPr/>
        </p:nvPicPr>
        <p:blipFill>
          <a:blip r:embed="rId4">
            <a:alphaModFix/>
          </a:blip>
          <a:stretch>
            <a:fillRect/>
          </a:stretch>
        </p:blipFill>
        <p:spPr>
          <a:xfrm>
            <a:off x="3548520" y="1291988"/>
            <a:ext cx="2179891" cy="3546712"/>
          </a:xfrm>
          <a:prstGeom prst="rect">
            <a:avLst/>
          </a:prstGeom>
          <a:noFill/>
          <a:ln>
            <a:noFill/>
          </a:ln>
        </p:spPr>
      </p:pic>
      <p:pic>
        <p:nvPicPr>
          <p:cNvPr id="128" name="Google Shape;128;p17"/>
          <p:cNvPicPr preferRelativeResize="0"/>
          <p:nvPr/>
        </p:nvPicPr>
        <p:blipFill>
          <a:blip r:embed="rId5">
            <a:alphaModFix/>
          </a:blip>
          <a:stretch>
            <a:fillRect/>
          </a:stretch>
        </p:blipFill>
        <p:spPr>
          <a:xfrm>
            <a:off x="5880811" y="1291988"/>
            <a:ext cx="2184882" cy="3546710"/>
          </a:xfrm>
          <a:prstGeom prst="rect">
            <a:avLst/>
          </a:prstGeom>
          <a:noFill/>
          <a:ln>
            <a:noFill/>
          </a:ln>
        </p:spPr>
      </p:pic>
      <p:sp>
        <p:nvSpPr>
          <p:cNvPr id="129" name="Google Shape;129;p17"/>
          <p:cNvSpPr txBox="1">
            <a:spLocks noGrp="1"/>
          </p:cNvSpPr>
          <p:nvPr>
            <p:ph type="title"/>
          </p:nvPr>
        </p:nvSpPr>
        <p:spPr>
          <a:xfrm>
            <a:off x="728345" y="358140"/>
            <a:ext cx="6627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b="1">
                <a:solidFill>
                  <a:schemeClr val="dk1"/>
                </a:solidFill>
              </a:rPr>
              <a:t>Code</a:t>
            </a:r>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893700" y="434588"/>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b="1">
                <a:solidFill>
                  <a:schemeClr val="dk1"/>
                </a:solidFill>
              </a:rPr>
              <a:t>Difficulties</a:t>
            </a:r>
            <a:endParaRPr/>
          </a:p>
        </p:txBody>
      </p:sp>
      <p:sp>
        <p:nvSpPr>
          <p:cNvPr id="135" name="Google Shape;135;p18"/>
          <p:cNvSpPr txBox="1"/>
          <p:nvPr/>
        </p:nvSpPr>
        <p:spPr>
          <a:xfrm>
            <a:off x="893450" y="1496671"/>
            <a:ext cx="7472100" cy="935700"/>
          </a:xfrm>
          <a:prstGeom prst="rect">
            <a:avLst/>
          </a:prstGeom>
          <a:noFill/>
          <a:ln>
            <a:noFill/>
          </a:ln>
        </p:spPr>
        <p:txBody>
          <a:bodyPr spcFirstLastPara="1" wrap="square" lIns="91425" tIns="91425" rIns="91425" bIns="91425" anchor="t" anchorCtr="0">
            <a:noAutofit/>
          </a:bodyPr>
          <a:lstStyle/>
          <a:p>
            <a:pPr marL="457200" lvl="0" indent="-304800" algn="just" rtl="0">
              <a:spcBef>
                <a:spcPts val="0"/>
              </a:spcBef>
              <a:spcAft>
                <a:spcPts val="0"/>
              </a:spcAft>
              <a:buClr>
                <a:srgbClr val="617180"/>
              </a:buClr>
              <a:buSzPts val="1200"/>
              <a:buFont typeface="Calibri"/>
              <a:buChar char="●"/>
            </a:pPr>
            <a:r>
              <a:rPr lang="en-US">
                <a:solidFill>
                  <a:srgbClr val="617180"/>
                </a:solidFill>
                <a:latin typeface="Calibri"/>
                <a:ea typeface="Calibri"/>
                <a:cs typeface="Calibri"/>
                <a:sym typeface="Calibri"/>
              </a:rPr>
              <a:t>The Arduino Mega turns out to be working a bit slow with proteus and because of that the response time is much higher while simulating. </a:t>
            </a:r>
            <a:endParaRPr>
              <a:solidFill>
                <a:srgbClr val="617180"/>
              </a:solidFill>
              <a:latin typeface="Calibri"/>
              <a:ea typeface="Calibri"/>
              <a:cs typeface="Calibri"/>
              <a:sym typeface="Calibri"/>
            </a:endParaRPr>
          </a:p>
          <a:p>
            <a:pPr marL="457200" lvl="0" indent="-304800" algn="just" rtl="0">
              <a:spcBef>
                <a:spcPts val="0"/>
              </a:spcBef>
              <a:spcAft>
                <a:spcPts val="0"/>
              </a:spcAft>
              <a:buClr>
                <a:srgbClr val="617180"/>
              </a:buClr>
              <a:buSzPts val="1200"/>
              <a:buFont typeface="Calibri"/>
              <a:buChar char="●"/>
            </a:pPr>
            <a:r>
              <a:rPr lang="en-US">
                <a:solidFill>
                  <a:srgbClr val="617180"/>
                </a:solidFill>
                <a:latin typeface="Calibri"/>
                <a:ea typeface="Calibri"/>
                <a:cs typeface="Calibri"/>
                <a:sym typeface="Calibri"/>
              </a:rPr>
              <a:t>Finding the proper library files.</a:t>
            </a:r>
            <a:endParaRPr>
              <a:solidFill>
                <a:srgbClr val="617180"/>
              </a:solidFill>
              <a:latin typeface="Calibri"/>
              <a:ea typeface="Calibri"/>
              <a:cs typeface="Calibri"/>
              <a:sym typeface="Calibri"/>
            </a:endParaRPr>
          </a:p>
          <a:p>
            <a:pPr marL="0" lvl="0" indent="0" algn="just" rtl="0">
              <a:spcBef>
                <a:spcPts val="600"/>
              </a:spcBef>
              <a:spcAft>
                <a:spcPts val="0"/>
              </a:spcAft>
              <a:buNone/>
            </a:pPr>
            <a:endParaRPr sz="1600" b="1">
              <a:latin typeface="Calibri"/>
              <a:ea typeface="Calibri"/>
              <a:cs typeface="Calibri"/>
              <a:sym typeface="Calibri"/>
            </a:endParaRPr>
          </a:p>
          <a:p>
            <a:pPr marL="0" lvl="0" indent="0" algn="just" rtl="0">
              <a:spcBef>
                <a:spcPts val="600"/>
              </a:spcBef>
              <a:spcAft>
                <a:spcPts val="600"/>
              </a:spcAft>
              <a:buNone/>
            </a:pPr>
            <a:endParaRPr>
              <a:solidFill>
                <a:srgbClr val="617180"/>
              </a:solidFill>
              <a:latin typeface="Calibri"/>
              <a:ea typeface="Calibri"/>
              <a:cs typeface="Calibri"/>
              <a:sym typeface="Calibri"/>
            </a:endParaRPr>
          </a:p>
        </p:txBody>
      </p:sp>
      <p:sp>
        <p:nvSpPr>
          <p:cNvPr id="136" name="Google Shape;136;p18"/>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12</a:t>
            </a:fld>
            <a:endParaRPr/>
          </a:p>
        </p:txBody>
      </p:sp>
      <p:sp>
        <p:nvSpPr>
          <p:cNvPr id="137" name="Google Shape;137;p18"/>
          <p:cNvSpPr txBox="1"/>
          <p:nvPr/>
        </p:nvSpPr>
        <p:spPr>
          <a:xfrm>
            <a:off x="893450" y="3518883"/>
            <a:ext cx="7472100" cy="935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600"/>
              </a:spcAft>
              <a:buNone/>
            </a:pPr>
            <a:r>
              <a:rPr lang="en-US">
                <a:solidFill>
                  <a:srgbClr val="617180"/>
                </a:solidFill>
                <a:latin typeface="Calibri"/>
                <a:ea typeface="Calibri"/>
                <a:cs typeface="Calibri"/>
                <a:sym typeface="Calibri"/>
              </a:rPr>
              <a:t>We have almost implemented everything that we had thought of in proteus simulation. Even checked performance issues for Arduino Uno and Mega. For future work we wish to make this project in real life.</a:t>
            </a:r>
            <a:endParaRPr>
              <a:solidFill>
                <a:srgbClr val="617180"/>
              </a:solidFill>
              <a:latin typeface="Calibri"/>
              <a:ea typeface="Calibri"/>
              <a:cs typeface="Calibri"/>
              <a:sym typeface="Calibri"/>
            </a:endParaRPr>
          </a:p>
        </p:txBody>
      </p:sp>
      <p:sp>
        <p:nvSpPr>
          <p:cNvPr id="138" name="Google Shape;138;p18"/>
          <p:cNvSpPr txBox="1">
            <a:spLocks noGrp="1"/>
          </p:cNvSpPr>
          <p:nvPr>
            <p:ph type="title"/>
          </p:nvPr>
        </p:nvSpPr>
        <p:spPr>
          <a:xfrm>
            <a:off x="893700" y="2508563"/>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b="1">
                <a:solidFill>
                  <a:schemeClr val="dk1"/>
                </a:solidFill>
              </a:rPr>
              <a:t>Future Plan</a:t>
            </a:r>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893700" y="434588"/>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b="1">
                <a:solidFill>
                  <a:schemeClr val="dk1"/>
                </a:solidFill>
              </a:rPr>
              <a:t>Conclusion</a:t>
            </a:r>
            <a:endParaRPr/>
          </a:p>
        </p:txBody>
      </p:sp>
      <p:sp>
        <p:nvSpPr>
          <p:cNvPr id="144" name="Google Shape;144;p19"/>
          <p:cNvSpPr txBox="1"/>
          <p:nvPr/>
        </p:nvSpPr>
        <p:spPr>
          <a:xfrm>
            <a:off x="893445" y="1496669"/>
            <a:ext cx="7472100" cy="32760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600"/>
              </a:spcBef>
              <a:spcAft>
                <a:spcPts val="0"/>
              </a:spcAft>
              <a:buClr>
                <a:srgbClr val="000000"/>
              </a:buClr>
              <a:buSzPts val="1400"/>
              <a:buFont typeface="Arial"/>
              <a:buNone/>
            </a:pPr>
            <a:r>
              <a:rPr lang="en-US">
                <a:solidFill>
                  <a:srgbClr val="617180"/>
                </a:solidFill>
                <a:latin typeface="Calibri"/>
                <a:ea typeface="Calibri"/>
                <a:cs typeface="Calibri"/>
                <a:sym typeface="Calibri"/>
              </a:rPr>
              <a:t>T</a:t>
            </a:r>
            <a:r>
              <a:rPr lang="en-US" sz="1400" i="0" u="none" strike="noStrike" cap="none">
                <a:solidFill>
                  <a:srgbClr val="617180"/>
                </a:solidFill>
                <a:latin typeface="Calibri"/>
                <a:ea typeface="Calibri"/>
                <a:cs typeface="Calibri"/>
                <a:sym typeface="Calibri"/>
              </a:rPr>
              <a:t>he Security System </a:t>
            </a:r>
            <a:r>
              <a:rPr lang="en-US">
                <a:solidFill>
                  <a:srgbClr val="617180"/>
                </a:solidFill>
                <a:latin typeface="Calibri"/>
                <a:ea typeface="Calibri"/>
                <a:cs typeface="Calibri"/>
                <a:sym typeface="Calibri"/>
              </a:rPr>
              <a:t>we have designed will</a:t>
            </a:r>
            <a:r>
              <a:rPr lang="en-US" sz="1400" i="0" u="none" strike="noStrike" cap="none">
                <a:solidFill>
                  <a:srgbClr val="617180"/>
                </a:solidFill>
                <a:latin typeface="Calibri"/>
                <a:ea typeface="Calibri"/>
                <a:cs typeface="Calibri"/>
                <a:sym typeface="Calibri"/>
              </a:rPr>
              <a:t> ensure the safety of our homes both from burglars and other potential threats </a:t>
            </a:r>
            <a:r>
              <a:rPr lang="en-US">
                <a:solidFill>
                  <a:schemeClr val="dk1"/>
                </a:solidFill>
                <a:latin typeface="Calibri"/>
                <a:ea typeface="Calibri"/>
                <a:cs typeface="Calibri"/>
                <a:sym typeface="Calibri"/>
              </a:rPr>
              <a:t>e.g. fire outburst and gas leakage</a:t>
            </a:r>
            <a:r>
              <a:rPr lang="en-US" sz="1400" i="0" u="none" strike="noStrike" cap="none">
                <a:solidFill>
                  <a:srgbClr val="617180"/>
                </a:solidFill>
                <a:latin typeface="Calibri"/>
                <a:ea typeface="Calibri"/>
                <a:cs typeface="Calibri"/>
                <a:sym typeface="Calibri"/>
              </a:rPr>
              <a:t>. This system will cost very little when we consider the amount of safety related to the field. After the mass production it’ll be much cheaper and would be easier to set up. This system would somewhat guarantee the safety of our property as well as relieve us of our worries.</a:t>
            </a:r>
            <a:endParaRPr sz="1400" i="0" u="none" strike="noStrike" cap="none">
              <a:solidFill>
                <a:srgbClr val="617180"/>
              </a:solidFill>
              <a:latin typeface="Calibri"/>
              <a:ea typeface="Calibri"/>
              <a:cs typeface="Calibri"/>
              <a:sym typeface="Calibri"/>
            </a:endParaRPr>
          </a:p>
        </p:txBody>
      </p:sp>
      <p:sp>
        <p:nvSpPr>
          <p:cNvPr id="145" name="Google Shape;145;p19"/>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13</a:t>
            </a:fld>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ctrTitle"/>
          </p:nvPr>
        </p:nvSpPr>
        <p:spPr>
          <a:xfrm>
            <a:off x="685675" y="1563319"/>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sz="6000" b="1">
                <a:solidFill>
                  <a:schemeClr val="lt1"/>
                </a:solidFill>
                <a:latin typeface="Roboto"/>
                <a:ea typeface="Roboto"/>
                <a:cs typeface="Roboto"/>
                <a:sym typeface="Roboto"/>
              </a:rPr>
              <a:t>THANK YOU</a:t>
            </a:r>
            <a:endParaRPr sz="4000" b="1">
              <a:solidFill>
                <a:schemeClr val="lt1"/>
              </a:solidFill>
              <a:latin typeface="Roboto"/>
              <a:ea typeface="Roboto"/>
              <a:cs typeface="Roboto"/>
              <a:sym typeface="Roboto"/>
            </a:endParaRPr>
          </a:p>
        </p:txBody>
      </p:sp>
      <p:sp>
        <p:nvSpPr>
          <p:cNvPr id="151" name="Google Shape;151;p20"/>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14</a:t>
            </a:fld>
            <a:endParaRPr/>
          </a:p>
        </p:txBody>
      </p:sp>
      <p:grpSp>
        <p:nvGrpSpPr>
          <p:cNvPr id="152" name="Google Shape;152;p20"/>
          <p:cNvGrpSpPr/>
          <p:nvPr/>
        </p:nvGrpSpPr>
        <p:grpSpPr>
          <a:xfrm>
            <a:off x="5925027" y="1706924"/>
            <a:ext cx="368551" cy="368551"/>
            <a:chOff x="2594325" y="1627175"/>
            <a:chExt cx="440850" cy="440850"/>
          </a:xfrm>
        </p:grpSpPr>
        <p:sp>
          <p:nvSpPr>
            <p:cNvPr id="153" name="Google Shape;153;p2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93700" y="434588"/>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b="1">
                <a:solidFill>
                  <a:schemeClr val="dk1"/>
                </a:solidFill>
              </a:rPr>
              <a:t>Objective</a:t>
            </a:r>
            <a:endParaRPr/>
          </a:p>
        </p:txBody>
      </p:sp>
      <p:sp>
        <p:nvSpPr>
          <p:cNvPr id="58" name="Google Shape;58;p8"/>
          <p:cNvSpPr txBox="1"/>
          <p:nvPr/>
        </p:nvSpPr>
        <p:spPr>
          <a:xfrm>
            <a:off x="893445" y="1523365"/>
            <a:ext cx="7472045" cy="279781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600"/>
              </a:spcBef>
              <a:spcAft>
                <a:spcPts val="0"/>
              </a:spcAft>
              <a:buClr>
                <a:schemeClr val="dk1"/>
              </a:buClr>
              <a:buSzPts val="1100"/>
              <a:buFont typeface="Arial"/>
              <a:buNone/>
            </a:pPr>
            <a:r>
              <a:rPr lang="en-US" sz="1400" i="0" u="none" strike="noStrike" cap="none">
                <a:solidFill>
                  <a:schemeClr val="dk1"/>
                </a:solidFill>
                <a:latin typeface="Calibri"/>
                <a:ea typeface="Calibri"/>
                <a:cs typeface="Calibri"/>
                <a:sym typeface="Calibri"/>
              </a:rPr>
              <a:t>Oftentimes we need to leave our house. Frankly, Our home is special to us, but not to a potential criminal. Thieves can infiltrate our homes, and then again accidents can happen as well. </a:t>
            </a:r>
            <a:endParaRPr>
              <a:latin typeface="Calibri"/>
              <a:ea typeface="Calibri"/>
              <a:cs typeface="Calibri"/>
              <a:sym typeface="Calibri"/>
            </a:endParaRPr>
          </a:p>
          <a:p>
            <a:pPr marL="0" marR="0" lvl="0" indent="0" algn="just" rtl="0">
              <a:lnSpc>
                <a:spcPct val="100000"/>
              </a:lnSpc>
              <a:spcBef>
                <a:spcPts val="600"/>
              </a:spcBef>
              <a:spcAft>
                <a:spcPts val="0"/>
              </a:spcAft>
              <a:buClr>
                <a:schemeClr val="dk1"/>
              </a:buClr>
              <a:buSzPts val="1100"/>
              <a:buFont typeface="Arial"/>
              <a:buNone/>
            </a:pPr>
            <a:endParaRPr sz="1400" i="0" u="none" strike="noStrike" cap="none">
              <a:solidFill>
                <a:schemeClr val="dk1"/>
              </a:solidFill>
              <a:latin typeface="Calibri"/>
              <a:ea typeface="Calibri"/>
              <a:cs typeface="Calibri"/>
              <a:sym typeface="Calibri"/>
            </a:endParaRPr>
          </a:p>
          <a:p>
            <a:pPr marL="0" marR="0" lvl="0" indent="0" algn="just" rtl="0">
              <a:lnSpc>
                <a:spcPct val="100000"/>
              </a:lnSpc>
              <a:spcBef>
                <a:spcPts val="600"/>
              </a:spcBef>
              <a:spcAft>
                <a:spcPts val="0"/>
              </a:spcAft>
              <a:buClr>
                <a:schemeClr val="dk1"/>
              </a:buClr>
              <a:buSzPts val="1100"/>
              <a:buFont typeface="Arial"/>
              <a:buNone/>
            </a:pPr>
            <a:r>
              <a:rPr lang="en-US" sz="1400" i="0" u="none" strike="noStrike" cap="none">
                <a:solidFill>
                  <a:schemeClr val="dk1"/>
                </a:solidFill>
                <a:latin typeface="Calibri"/>
                <a:ea typeface="Calibri"/>
                <a:cs typeface="Calibri"/>
                <a:sym typeface="Calibri"/>
              </a:rPr>
              <a:t>We want to design a system that would work as an anti theft system and also can protect us from unwanted disasters. Its sole objective will be to scare off burglars and it will also send notification to your local authorities if someone did try to break into your property or some disasters happens.</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Lato"/>
              <a:ea typeface="Lato"/>
              <a:cs typeface="Lato"/>
              <a:sym typeface="Lato"/>
            </a:endParaRPr>
          </a:p>
        </p:txBody>
      </p:sp>
      <p:sp>
        <p:nvSpPr>
          <p:cNvPr id="59" name="Google Shape;59;p8"/>
          <p:cNvSpPr txBox="1"/>
          <p:nvPr/>
        </p:nvSpPr>
        <p:spPr>
          <a:xfrm>
            <a:off x="893700" y="3900205"/>
            <a:ext cx="7793100" cy="61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200"/>
              <a:buFont typeface="Arial"/>
              <a:buNone/>
            </a:pPr>
            <a:endParaRPr sz="1200" b="0" i="0" u="none" strike="noStrike" cap="none">
              <a:solidFill>
                <a:schemeClr val="dk1"/>
              </a:solidFill>
              <a:latin typeface="Lato"/>
              <a:ea typeface="Lato"/>
              <a:cs typeface="Lato"/>
              <a:sym typeface="Lato"/>
            </a:endParaRPr>
          </a:p>
          <a:p>
            <a:pPr marL="0" marR="0" lvl="0" indent="0" algn="l" rtl="0">
              <a:lnSpc>
                <a:spcPct val="100000"/>
              </a:lnSpc>
              <a:spcBef>
                <a:spcPts val="1000"/>
              </a:spcBef>
              <a:spcAft>
                <a:spcPts val="1000"/>
              </a:spcAft>
              <a:buClr>
                <a:srgbClr val="000000"/>
              </a:buClr>
              <a:buSzPts val="1200"/>
              <a:buFont typeface="Arial"/>
              <a:buNone/>
            </a:pPr>
            <a:endParaRPr sz="1200" b="0" i="0" u="none" strike="noStrike" cap="none">
              <a:solidFill>
                <a:schemeClr val="dk1"/>
              </a:solidFill>
              <a:latin typeface="Lato"/>
              <a:ea typeface="Lato"/>
              <a:cs typeface="Lato"/>
              <a:sym typeface="Lato"/>
            </a:endParaRPr>
          </a:p>
        </p:txBody>
      </p:sp>
      <p:sp>
        <p:nvSpPr>
          <p:cNvPr id="60" name="Google Shape;60;p8"/>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a:t>
            </a:fld>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893700" y="434588"/>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b="1">
                <a:solidFill>
                  <a:schemeClr val="dk1"/>
                </a:solidFill>
              </a:rPr>
              <a:t>Social Values</a:t>
            </a:r>
            <a:endParaRPr/>
          </a:p>
        </p:txBody>
      </p:sp>
      <p:sp>
        <p:nvSpPr>
          <p:cNvPr id="66" name="Google Shape;66;p9"/>
          <p:cNvSpPr txBox="1"/>
          <p:nvPr/>
        </p:nvSpPr>
        <p:spPr>
          <a:xfrm>
            <a:off x="617225" y="1523376"/>
            <a:ext cx="7942500" cy="3173700"/>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00000"/>
              </a:lnSpc>
              <a:spcBef>
                <a:spcPts val="600"/>
              </a:spcBef>
              <a:spcAft>
                <a:spcPts val="0"/>
              </a:spcAft>
              <a:buClr>
                <a:schemeClr val="dk1"/>
              </a:buClr>
              <a:buSzPts val="1100"/>
              <a:buFont typeface="Calibri"/>
              <a:buChar char="⮚"/>
            </a:pPr>
            <a:r>
              <a:rPr lang="en-US" sz="1400" i="0" u="none" strike="noStrike" cap="none">
                <a:solidFill>
                  <a:srgbClr val="617180"/>
                </a:solidFill>
                <a:latin typeface="Calibri"/>
                <a:ea typeface="Calibri"/>
                <a:cs typeface="Calibri"/>
                <a:sym typeface="Calibri"/>
              </a:rPr>
              <a:t>Allows remote access to your home - Modern security systems now allow you to remotely monitor what’s happening in your home from your phone when you’re not there.</a:t>
            </a:r>
            <a:endParaRPr>
              <a:latin typeface="Calibri"/>
              <a:ea typeface="Calibri"/>
              <a:cs typeface="Calibri"/>
              <a:sym typeface="Calibri"/>
            </a:endParaRPr>
          </a:p>
          <a:p>
            <a:pPr marL="285750" marR="0" lvl="0" indent="-215900" algn="just" rtl="0">
              <a:lnSpc>
                <a:spcPct val="100000"/>
              </a:lnSpc>
              <a:spcBef>
                <a:spcPts val="600"/>
              </a:spcBef>
              <a:spcAft>
                <a:spcPts val="0"/>
              </a:spcAft>
              <a:buClr>
                <a:schemeClr val="dk1"/>
              </a:buClr>
              <a:buSzPts val="1100"/>
              <a:buFont typeface="Noto Sans Symbols"/>
              <a:buNone/>
            </a:pPr>
            <a:endParaRPr sz="200" i="0" u="none" strike="noStrike" cap="none">
              <a:solidFill>
                <a:srgbClr val="617180"/>
              </a:solidFill>
              <a:latin typeface="Calibri"/>
              <a:ea typeface="Calibri"/>
              <a:cs typeface="Calibri"/>
              <a:sym typeface="Calibri"/>
            </a:endParaRPr>
          </a:p>
          <a:p>
            <a:pPr marL="285750" marR="0" lvl="0" indent="-285750" algn="just" rtl="0">
              <a:lnSpc>
                <a:spcPct val="100000"/>
              </a:lnSpc>
              <a:spcBef>
                <a:spcPts val="600"/>
              </a:spcBef>
              <a:spcAft>
                <a:spcPts val="0"/>
              </a:spcAft>
              <a:buClr>
                <a:schemeClr val="dk1"/>
              </a:buClr>
              <a:buSzPts val="1100"/>
              <a:buFont typeface="Calibri"/>
              <a:buChar char="⮚"/>
            </a:pPr>
            <a:r>
              <a:rPr lang="en-US" sz="1400" i="0" u="none" strike="noStrike" cap="none">
                <a:solidFill>
                  <a:srgbClr val="617180"/>
                </a:solidFill>
                <a:latin typeface="Calibri"/>
                <a:ea typeface="Calibri"/>
                <a:cs typeface="Calibri"/>
                <a:sym typeface="Calibri"/>
              </a:rPr>
              <a:t>Protects valuables - A home security system has an alarm that can scare off many would-be burglars and can notify the local authorities if someone does attempt a break-in.</a:t>
            </a:r>
            <a:endParaRPr>
              <a:latin typeface="Calibri"/>
              <a:ea typeface="Calibri"/>
              <a:cs typeface="Calibri"/>
              <a:sym typeface="Calibri"/>
            </a:endParaRPr>
          </a:p>
          <a:p>
            <a:pPr marL="285750" marR="0" lvl="0" indent="-215900" algn="just" rtl="0">
              <a:lnSpc>
                <a:spcPct val="100000"/>
              </a:lnSpc>
              <a:spcBef>
                <a:spcPts val="600"/>
              </a:spcBef>
              <a:spcAft>
                <a:spcPts val="0"/>
              </a:spcAft>
              <a:buClr>
                <a:schemeClr val="dk1"/>
              </a:buClr>
              <a:buSzPts val="1100"/>
              <a:buFont typeface="Noto Sans Symbols"/>
              <a:buNone/>
            </a:pPr>
            <a:endParaRPr sz="200" i="0" u="none" strike="noStrike" cap="none">
              <a:solidFill>
                <a:srgbClr val="617180"/>
              </a:solidFill>
              <a:latin typeface="Calibri"/>
              <a:ea typeface="Calibri"/>
              <a:cs typeface="Calibri"/>
              <a:sym typeface="Calibri"/>
            </a:endParaRPr>
          </a:p>
          <a:p>
            <a:pPr marL="285750" marR="0" lvl="0" indent="-285750" algn="just" rtl="0">
              <a:lnSpc>
                <a:spcPct val="100000"/>
              </a:lnSpc>
              <a:spcBef>
                <a:spcPts val="600"/>
              </a:spcBef>
              <a:spcAft>
                <a:spcPts val="0"/>
              </a:spcAft>
              <a:buClr>
                <a:schemeClr val="dk1"/>
              </a:buClr>
              <a:buSzPts val="1100"/>
              <a:buFont typeface="Calibri"/>
              <a:buChar char="⮚"/>
            </a:pPr>
            <a:r>
              <a:rPr lang="en-US" sz="1400" i="0" u="none" strike="noStrike" cap="none">
                <a:solidFill>
                  <a:srgbClr val="617180"/>
                </a:solidFill>
                <a:latin typeface="Calibri"/>
                <a:ea typeface="Calibri"/>
                <a:cs typeface="Calibri"/>
                <a:sym typeface="Calibri"/>
              </a:rPr>
              <a:t>Prevents accidents - Set up an advanced smoke alarm to respond to a multitude of fire conditions.</a:t>
            </a:r>
            <a:endParaRPr>
              <a:latin typeface="Calibri"/>
              <a:ea typeface="Calibri"/>
              <a:cs typeface="Calibri"/>
              <a:sym typeface="Calibri"/>
            </a:endParaRPr>
          </a:p>
          <a:p>
            <a:pPr marL="285750" marR="0" lvl="0" indent="-215900" algn="just" rtl="0">
              <a:lnSpc>
                <a:spcPct val="100000"/>
              </a:lnSpc>
              <a:spcBef>
                <a:spcPts val="600"/>
              </a:spcBef>
              <a:spcAft>
                <a:spcPts val="0"/>
              </a:spcAft>
              <a:buClr>
                <a:schemeClr val="dk1"/>
              </a:buClr>
              <a:buSzPts val="1100"/>
              <a:buFont typeface="Noto Sans Symbols"/>
              <a:buNone/>
            </a:pPr>
            <a:endParaRPr sz="200" i="0" u="none" strike="noStrike" cap="none">
              <a:solidFill>
                <a:srgbClr val="617180"/>
              </a:solidFill>
              <a:latin typeface="Calibri"/>
              <a:ea typeface="Calibri"/>
              <a:cs typeface="Calibri"/>
              <a:sym typeface="Calibri"/>
            </a:endParaRPr>
          </a:p>
          <a:p>
            <a:pPr marL="285750" marR="0" lvl="0" indent="-285750" algn="just" rtl="0">
              <a:lnSpc>
                <a:spcPct val="100000"/>
              </a:lnSpc>
              <a:spcBef>
                <a:spcPts val="600"/>
              </a:spcBef>
              <a:spcAft>
                <a:spcPts val="0"/>
              </a:spcAft>
              <a:buClr>
                <a:schemeClr val="dk1"/>
              </a:buClr>
              <a:buSzPts val="1100"/>
              <a:buFont typeface="Calibri"/>
              <a:buChar char="⮚"/>
            </a:pPr>
            <a:r>
              <a:rPr lang="en-US" sz="1400" i="0" u="none" strike="noStrike" cap="none">
                <a:solidFill>
                  <a:srgbClr val="617180"/>
                </a:solidFill>
                <a:latin typeface="Calibri"/>
                <a:ea typeface="Calibri"/>
                <a:cs typeface="Calibri"/>
                <a:sym typeface="Calibri"/>
              </a:rPr>
              <a:t>Budget friendly – Just the prototype itself doesn’t cost much when you consider your safety and valuables. After a mass production the cost will be much less.</a:t>
            </a:r>
            <a:endParaRPr>
              <a:latin typeface="Calibri"/>
              <a:ea typeface="Calibri"/>
              <a:cs typeface="Calibri"/>
              <a:sym typeface="Calibri"/>
            </a:endParaRPr>
          </a:p>
          <a:p>
            <a:pPr marL="285750" marR="0" lvl="0" indent="-215900" algn="just" rtl="0">
              <a:lnSpc>
                <a:spcPct val="100000"/>
              </a:lnSpc>
              <a:spcBef>
                <a:spcPts val="600"/>
              </a:spcBef>
              <a:spcAft>
                <a:spcPts val="0"/>
              </a:spcAft>
              <a:buClr>
                <a:schemeClr val="dk1"/>
              </a:buClr>
              <a:buSzPts val="1100"/>
              <a:buFont typeface="Noto Sans Symbols"/>
              <a:buNone/>
            </a:pPr>
            <a:endParaRPr sz="200" i="0" u="none" strike="noStrike" cap="none">
              <a:solidFill>
                <a:srgbClr val="617180"/>
              </a:solidFill>
              <a:latin typeface="Calibri"/>
              <a:ea typeface="Calibri"/>
              <a:cs typeface="Calibri"/>
              <a:sym typeface="Calibri"/>
            </a:endParaRPr>
          </a:p>
          <a:p>
            <a:pPr marL="285750" marR="0" lvl="0" indent="-285750" algn="just" rtl="0">
              <a:lnSpc>
                <a:spcPct val="100000"/>
              </a:lnSpc>
              <a:spcBef>
                <a:spcPts val="600"/>
              </a:spcBef>
              <a:spcAft>
                <a:spcPts val="0"/>
              </a:spcAft>
              <a:buClr>
                <a:schemeClr val="dk1"/>
              </a:buClr>
              <a:buSzPts val="1100"/>
              <a:buFont typeface="Calibri"/>
              <a:buChar char="⮚"/>
            </a:pPr>
            <a:r>
              <a:rPr lang="en-US" sz="1400" i="0" u="none" strike="noStrike" cap="none">
                <a:solidFill>
                  <a:srgbClr val="617180"/>
                </a:solidFill>
                <a:latin typeface="Calibri"/>
                <a:ea typeface="Calibri"/>
                <a:cs typeface="Calibri"/>
                <a:sym typeface="Calibri"/>
              </a:rPr>
              <a:t>Deters crime -  As the number of home security systems increases in an area, the number of residential robberies decreases, even for people who don’t have their own security system.</a:t>
            </a:r>
            <a:endParaRPr>
              <a:latin typeface="Calibri"/>
              <a:ea typeface="Calibri"/>
              <a:cs typeface="Calibri"/>
              <a:sym typeface="Calibri"/>
            </a:endParaRPr>
          </a:p>
          <a:p>
            <a:pPr marL="285750" marR="0" lvl="0" indent="-215900" algn="just" rtl="0">
              <a:lnSpc>
                <a:spcPct val="100000"/>
              </a:lnSpc>
              <a:spcBef>
                <a:spcPts val="600"/>
              </a:spcBef>
              <a:spcAft>
                <a:spcPts val="0"/>
              </a:spcAft>
              <a:buClr>
                <a:schemeClr val="dk1"/>
              </a:buClr>
              <a:buSzPts val="1100"/>
              <a:buFont typeface="Noto Sans Symbols"/>
              <a:buNone/>
            </a:pPr>
            <a:endParaRPr sz="1400" b="0" i="0" u="none" strike="noStrike" cap="none">
              <a:solidFill>
                <a:srgbClr val="617180"/>
              </a:solidFill>
              <a:latin typeface="Lato"/>
              <a:ea typeface="Lato"/>
              <a:cs typeface="Lato"/>
              <a:sym typeface="Lato"/>
            </a:endParaRPr>
          </a:p>
          <a:p>
            <a:pPr marL="285750" marR="0" lvl="0" indent="-215900" algn="just" rtl="0">
              <a:lnSpc>
                <a:spcPct val="100000"/>
              </a:lnSpc>
              <a:spcBef>
                <a:spcPts val="600"/>
              </a:spcBef>
              <a:spcAft>
                <a:spcPts val="0"/>
              </a:spcAft>
              <a:buClr>
                <a:schemeClr val="dk1"/>
              </a:buClr>
              <a:buSzPts val="1100"/>
              <a:buFont typeface="Noto Sans Symbols"/>
              <a:buNone/>
            </a:pPr>
            <a:endParaRPr sz="1400" b="0" i="0" u="none" strike="noStrike" cap="none">
              <a:solidFill>
                <a:srgbClr val="617180"/>
              </a:solidFill>
              <a:latin typeface="Lato"/>
              <a:ea typeface="Lato"/>
              <a:cs typeface="Lato"/>
              <a:sym typeface="Lato"/>
            </a:endParaRPr>
          </a:p>
        </p:txBody>
      </p:sp>
      <p:sp>
        <p:nvSpPr>
          <p:cNvPr id="67" name="Google Shape;67;p9"/>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a:t>
            </a:fld>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b="1">
                <a:solidFill>
                  <a:schemeClr val="dk1"/>
                </a:solidFill>
              </a:rPr>
              <a:t>Required Components</a:t>
            </a:r>
            <a:endParaRPr/>
          </a:p>
        </p:txBody>
      </p:sp>
      <p:sp>
        <p:nvSpPr>
          <p:cNvPr id="73" name="Google Shape;73;p10"/>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4</a:t>
            </a:fld>
            <a:endParaRPr/>
          </a:p>
        </p:txBody>
      </p:sp>
      <p:graphicFrame>
        <p:nvGraphicFramePr>
          <p:cNvPr id="74" name="Google Shape;74;p10"/>
          <p:cNvGraphicFramePr/>
          <p:nvPr/>
        </p:nvGraphicFramePr>
        <p:xfrm>
          <a:off x="855345" y="1474470"/>
          <a:ext cx="3000000" cy="3000000"/>
        </p:xfrm>
        <a:graphic>
          <a:graphicData uri="http://schemas.openxmlformats.org/drawingml/2006/table">
            <a:tbl>
              <a:tblPr>
                <a:noFill/>
                <a:tableStyleId>{711FF6CA-A5A8-4E7C-9324-3114EFD67A22}</a:tableStyleId>
              </a:tblPr>
              <a:tblGrid>
                <a:gridCol w="3009900">
                  <a:extLst>
                    <a:ext uri="{9D8B030D-6E8A-4147-A177-3AD203B41FA5}">
                      <a16:colId xmlns:a16="http://schemas.microsoft.com/office/drawing/2014/main" val="20000"/>
                    </a:ext>
                  </a:extLst>
                </a:gridCol>
                <a:gridCol w="4417050">
                  <a:extLst>
                    <a:ext uri="{9D8B030D-6E8A-4147-A177-3AD203B41FA5}">
                      <a16:colId xmlns:a16="http://schemas.microsoft.com/office/drawing/2014/main" val="20001"/>
                    </a:ext>
                  </a:extLst>
                </a:gridCol>
              </a:tblGrid>
              <a:tr h="235525">
                <a:tc>
                  <a:txBody>
                    <a:bodyPr/>
                    <a:lstStyle/>
                    <a:p>
                      <a:pPr marL="0" marR="0" lvl="0" indent="0" algn="ctr" rtl="0">
                        <a:lnSpc>
                          <a:spcPct val="100000"/>
                        </a:lnSpc>
                        <a:spcBef>
                          <a:spcPts val="0"/>
                        </a:spcBef>
                        <a:spcAft>
                          <a:spcPts val="0"/>
                        </a:spcAft>
                        <a:buClr>
                          <a:srgbClr val="000000"/>
                        </a:buClr>
                        <a:buSzPts val="700"/>
                        <a:buFont typeface="Arial"/>
                        <a:buNone/>
                      </a:pPr>
                      <a:endParaRPr sz="700" u="none" strike="noStrike" cap="none">
                        <a:solidFill>
                          <a:schemeClr val="lt1"/>
                        </a:solidFill>
                        <a:latin typeface="Lato"/>
                        <a:ea typeface="Lato"/>
                        <a:cs typeface="Lato"/>
                        <a:sym typeface="Lato"/>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000000"/>
                        </a:buClr>
                        <a:buSzPts val="700"/>
                        <a:buFont typeface="Arial"/>
                        <a:buNone/>
                      </a:pPr>
                      <a:endParaRPr sz="700" u="none" strike="noStrike" cap="none">
                        <a:solidFill>
                          <a:schemeClr val="lt1"/>
                        </a:solidFill>
                        <a:latin typeface="Lato"/>
                        <a:ea typeface="Lato"/>
                        <a:cs typeface="Lato"/>
                        <a:sym typeface="La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831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Arduino Mega </a:t>
                      </a:r>
                      <a:endParaRPr>
                        <a:latin typeface="Calibri"/>
                        <a:ea typeface="Calibri"/>
                        <a:cs typeface="Calibri"/>
                        <a:sym typeface="Calib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Potentiometer </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4711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16x2 Lcd Display </a:t>
                      </a:r>
                      <a:endParaRPr>
                        <a:latin typeface="Calibri"/>
                        <a:ea typeface="Calibri"/>
                        <a:cs typeface="Calibri"/>
                        <a:sym typeface="Calib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PIR Motion Sensor</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4432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GPS</a:t>
                      </a:r>
                      <a:endParaRPr>
                        <a:latin typeface="Calibri"/>
                        <a:ea typeface="Calibri"/>
                        <a:cs typeface="Calibri"/>
                        <a:sym typeface="Calib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Gas Sensor(MQ2)</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82900">
                <a:tc>
                  <a:txBody>
                    <a:bodyPr/>
                    <a:lstStyle/>
                    <a:p>
                      <a:pPr marL="0" marR="0" lvl="0" indent="0" algn="ctr" rtl="0">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Speaker</a:t>
                      </a:r>
                      <a:endParaRPr>
                        <a:latin typeface="Calibri"/>
                        <a:ea typeface="Calibri"/>
                        <a:cs typeface="Calibri"/>
                        <a:sym typeface="Calib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Relay</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829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GSM</a:t>
                      </a:r>
                      <a:endParaRPr>
                        <a:latin typeface="Calibri"/>
                        <a:ea typeface="Calibri"/>
                        <a:cs typeface="Calibri"/>
                        <a:sym typeface="Calib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Temperature Sensor(LM35)</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893700" y="434588"/>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b="1">
                <a:solidFill>
                  <a:schemeClr val="dk1"/>
                </a:solidFill>
              </a:rPr>
              <a:t>Working Procedure</a:t>
            </a:r>
            <a:endParaRPr/>
          </a:p>
        </p:txBody>
      </p:sp>
      <p:sp>
        <p:nvSpPr>
          <p:cNvPr id="80" name="Google Shape;80;p11"/>
          <p:cNvSpPr txBox="1"/>
          <p:nvPr/>
        </p:nvSpPr>
        <p:spPr>
          <a:xfrm>
            <a:off x="893445" y="1496669"/>
            <a:ext cx="7472045" cy="327596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The basic components that react to the input are</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    Arduino Mega</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It controls and connect all the components together.</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    PIR Motion Sensor </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It is used for detecting any movement from home-invader/thief.</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    MQ2 Gas Sensor </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It is used for detecting any gas leakage.</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    LM35 Temperature Sensor</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It is used for detecting any fire breakout.</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Lato"/>
              <a:ea typeface="Lato"/>
              <a:cs typeface="Lato"/>
              <a:sym typeface="Lato"/>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Lato"/>
              <a:ea typeface="Lato"/>
              <a:cs typeface="Lato"/>
              <a:sym typeface="Lato"/>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Lato"/>
              <a:ea typeface="Lato"/>
              <a:cs typeface="Lato"/>
              <a:sym typeface="Lato"/>
            </a:endParaRPr>
          </a:p>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Lato"/>
              <a:ea typeface="Lato"/>
              <a:cs typeface="Lato"/>
              <a:sym typeface="Lato"/>
            </a:endParaRPr>
          </a:p>
        </p:txBody>
      </p:sp>
      <p:sp>
        <p:nvSpPr>
          <p:cNvPr id="81" name="Google Shape;81;p11"/>
          <p:cNvSpPr txBox="1"/>
          <p:nvPr/>
        </p:nvSpPr>
        <p:spPr>
          <a:xfrm>
            <a:off x="4954050" y="1523401"/>
            <a:ext cx="3732600" cy="230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endParaRPr sz="1400" b="0" i="0" u="none" strike="noStrike" cap="none">
              <a:solidFill>
                <a:schemeClr val="dk1"/>
              </a:solidFill>
              <a:latin typeface="Lato"/>
              <a:ea typeface="Lato"/>
              <a:cs typeface="Lato"/>
              <a:sym typeface="Lato"/>
            </a:endParaRPr>
          </a:p>
        </p:txBody>
      </p:sp>
      <p:sp>
        <p:nvSpPr>
          <p:cNvPr id="82" name="Google Shape;82;p1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5</a:t>
            </a:fld>
            <a:endParaRPr/>
          </a:p>
        </p:txBody>
      </p:sp>
      <p:sp>
        <p:nvSpPr>
          <p:cNvPr id="83" name="Google Shape;83;p11"/>
          <p:cNvSpPr/>
          <p:nvPr/>
        </p:nvSpPr>
        <p:spPr>
          <a:xfrm rot="5400000">
            <a:off x="3398779" y="-862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11"/>
          <p:cNvSpPr/>
          <p:nvPr/>
        </p:nvSpPr>
        <p:spPr>
          <a:xfrm rot="5400000">
            <a:off x="3398779" y="-13697"/>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893700" y="434588"/>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b="1">
                <a:solidFill>
                  <a:schemeClr val="dk1"/>
                </a:solidFill>
              </a:rPr>
              <a:t>Working Procedure (Contd.)</a:t>
            </a:r>
            <a:endParaRPr/>
          </a:p>
        </p:txBody>
      </p:sp>
      <p:sp>
        <p:nvSpPr>
          <p:cNvPr id="90" name="Google Shape;90;p12"/>
          <p:cNvSpPr txBox="1"/>
          <p:nvPr/>
        </p:nvSpPr>
        <p:spPr>
          <a:xfrm>
            <a:off x="893445" y="1496669"/>
            <a:ext cx="7472045" cy="327596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    NEO-6M GPS Module</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It is used to get GPS location.</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Relay</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It is used to turn on/off anti-theft system.</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The components that receive commands-</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    GSM-SIM900D </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It will send messages to the police/fire brigade when theft/fire-breakout occurs.</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Speaker</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It is used for alarm.</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endParaRPr>
              <a:latin typeface="Calibri"/>
              <a:ea typeface="Calibri"/>
              <a:cs typeface="Calibri"/>
              <a:sym typeface="Calibri"/>
            </a:endParaRPr>
          </a:p>
        </p:txBody>
      </p:sp>
      <p:sp>
        <p:nvSpPr>
          <p:cNvPr id="91" name="Google Shape;91;p12"/>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6</a:t>
            </a:fld>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893700" y="434588"/>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b="1">
                <a:solidFill>
                  <a:schemeClr val="dk1"/>
                </a:solidFill>
              </a:rPr>
              <a:t>Working Procedure (Contd.)</a:t>
            </a:r>
            <a:endParaRPr/>
          </a:p>
        </p:txBody>
      </p:sp>
      <p:sp>
        <p:nvSpPr>
          <p:cNvPr id="97" name="Google Shape;97;p13"/>
          <p:cNvSpPr txBox="1"/>
          <p:nvPr/>
        </p:nvSpPr>
        <p:spPr>
          <a:xfrm>
            <a:off x="893445" y="1496669"/>
            <a:ext cx="7472045" cy="346244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    16*2 LCD</a:t>
            </a:r>
            <a:endParaRPr>
              <a:latin typeface="Calibri"/>
              <a:ea typeface="Calibri"/>
              <a:cs typeface="Calibri"/>
              <a:sym typeface="Calibri"/>
            </a:endParaRPr>
          </a:p>
          <a:p>
            <a:pPr marL="0" marR="0" lvl="0" indent="0" algn="l" rtl="0">
              <a:lnSpc>
                <a:spcPct val="100000"/>
              </a:lnSpc>
              <a:spcBef>
                <a:spcPts val="3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It displays message.</a:t>
            </a:r>
            <a:endParaRPr>
              <a:latin typeface="Calibri"/>
              <a:ea typeface="Calibri"/>
              <a:cs typeface="Calibri"/>
              <a:sym typeface="Calibri"/>
            </a:endParaRPr>
          </a:p>
          <a:p>
            <a:pPr marL="0" marR="0" lvl="0" indent="0" algn="l" rtl="0">
              <a:lnSpc>
                <a:spcPct val="100000"/>
              </a:lnSpc>
              <a:spcBef>
                <a:spcPts val="3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    LED</a:t>
            </a:r>
            <a:endParaRPr>
              <a:latin typeface="Calibri"/>
              <a:ea typeface="Calibri"/>
              <a:cs typeface="Calibri"/>
              <a:sym typeface="Calibri"/>
            </a:endParaRPr>
          </a:p>
          <a:p>
            <a:pPr marL="0" marR="0" lvl="0" indent="0" algn="l" rtl="0">
              <a:lnSpc>
                <a:spcPct val="100000"/>
              </a:lnSpc>
              <a:spcBef>
                <a:spcPts val="3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It lights up when a security situation occurs.</a:t>
            </a:r>
            <a:endParaRPr>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endParaRPr sz="140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Our system will perform following action:</a:t>
            </a:r>
            <a:endParaRPr sz="1400" i="0" u="none" strike="noStrike" cap="none">
              <a:solidFill>
                <a:schemeClr val="dk1"/>
              </a:solidFill>
              <a:latin typeface="Calibri"/>
              <a:ea typeface="Calibri"/>
              <a:cs typeface="Calibri"/>
              <a:sym typeface="Calibri"/>
            </a:endParaRPr>
          </a:p>
          <a:p>
            <a:pPr marL="0" marR="0" lvl="0" indent="0" algn="just"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If there is a gas leakage in the house, the Gas Sensor will pick it up, an alarm will be set; GSM module will send a message to the nearby fire-station along with GPS location.</a:t>
            </a:r>
            <a:endParaRPr>
              <a:latin typeface="Calibri"/>
              <a:ea typeface="Calibri"/>
              <a:cs typeface="Calibri"/>
              <a:sym typeface="Calibri"/>
            </a:endParaRPr>
          </a:p>
          <a:p>
            <a:pPr marL="0" marR="0" lvl="0" indent="0" algn="just"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If there is a fire-breakout in the house, the temperature sensor will detect it, an alarm will be set; GSM module will send a message to the nearby fire-station along with GPS location. </a:t>
            </a:r>
            <a:endParaRPr>
              <a:latin typeface="Calibri"/>
              <a:ea typeface="Calibri"/>
              <a:cs typeface="Calibri"/>
              <a:sym typeface="Calibri"/>
            </a:endParaRPr>
          </a:p>
          <a:p>
            <a:pPr marL="0" marR="0" lvl="0" indent="0" algn="just" rtl="0">
              <a:lnSpc>
                <a:spcPct val="100000"/>
              </a:lnSpc>
              <a:spcBef>
                <a:spcPts val="600"/>
              </a:spcBef>
              <a:spcAft>
                <a:spcPts val="0"/>
              </a:spcAft>
              <a:buClr>
                <a:srgbClr val="000000"/>
              </a:buClr>
              <a:buSzPts val="1400"/>
              <a:buFont typeface="Arial"/>
              <a:buNone/>
            </a:pPr>
            <a:r>
              <a:rPr lang="en-US" sz="1400" i="0" u="none" strike="noStrike" cap="none">
                <a:solidFill>
                  <a:schemeClr val="dk1"/>
                </a:solidFill>
                <a:latin typeface="Calibri"/>
                <a:ea typeface="Calibri"/>
                <a:cs typeface="Calibri"/>
                <a:sym typeface="Calibri"/>
              </a:rPr>
              <a:t>If a home invader or a thief enters a house, PIR sensor will detect his movement, an alarm will be set; GSM module will send a message to the nearby police-station along with GPS location.</a:t>
            </a:r>
            <a:endParaRPr>
              <a:latin typeface="Calibri"/>
              <a:ea typeface="Calibri"/>
              <a:cs typeface="Calibri"/>
              <a:sym typeface="Calibri"/>
            </a:endParaRPr>
          </a:p>
        </p:txBody>
      </p:sp>
      <p:sp>
        <p:nvSpPr>
          <p:cNvPr id="98" name="Google Shape;98;p13"/>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7</a:t>
            </a:fld>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93700" y="218213"/>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solidFill>
                  <a:schemeClr val="dk1"/>
                </a:solidFill>
              </a:rPr>
              <a:t>Proteus simulation</a:t>
            </a:r>
            <a:endParaRPr b="1">
              <a:solidFill>
                <a:schemeClr val="dk1"/>
              </a:solidFill>
            </a:endParaRPr>
          </a:p>
        </p:txBody>
      </p:sp>
      <p:sp>
        <p:nvSpPr>
          <p:cNvPr id="104" name="Google Shape;104;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8</a:t>
            </a:fld>
            <a:endParaRPr/>
          </a:p>
        </p:txBody>
      </p:sp>
      <p:pic>
        <p:nvPicPr>
          <p:cNvPr id="105" name="Google Shape;105;p14"/>
          <p:cNvPicPr preferRelativeResize="0"/>
          <p:nvPr/>
        </p:nvPicPr>
        <p:blipFill>
          <a:blip r:embed="rId3">
            <a:alphaModFix/>
          </a:blip>
          <a:stretch>
            <a:fillRect/>
          </a:stretch>
        </p:blipFill>
        <p:spPr>
          <a:xfrm>
            <a:off x="1520625" y="1139413"/>
            <a:ext cx="6102729" cy="3481125"/>
          </a:xfrm>
          <a:prstGeom prst="rect">
            <a:avLst/>
          </a:prstGeom>
          <a:noFill/>
          <a:ln>
            <a:noFill/>
          </a:ln>
        </p:spPr>
      </p:pic>
      <p:sp>
        <p:nvSpPr>
          <p:cNvPr id="106" name="Google Shape;106;p14"/>
          <p:cNvSpPr txBox="1"/>
          <p:nvPr/>
        </p:nvSpPr>
        <p:spPr>
          <a:xfrm>
            <a:off x="2829300" y="4684350"/>
            <a:ext cx="3485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solidFill>
                  <a:schemeClr val="dk1"/>
                </a:solidFill>
                <a:latin typeface="Calibri"/>
                <a:ea typeface="Calibri"/>
                <a:cs typeface="Calibri"/>
                <a:sym typeface="Calibri"/>
              </a:rPr>
              <a:t>Figure:Home-Safety and Anti-Theft System</a:t>
            </a:r>
            <a:endParaRPr sz="1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728345" y="358140"/>
            <a:ext cx="6627495" cy="85725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b="1">
                <a:solidFill>
                  <a:schemeClr val="dk1"/>
                </a:solidFill>
              </a:rPr>
              <a:t>Budget</a:t>
            </a:r>
            <a:endParaRPr/>
          </a:p>
        </p:txBody>
      </p:sp>
      <p:sp>
        <p:nvSpPr>
          <p:cNvPr id="112" name="Google Shape;112;p15"/>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9</a:t>
            </a:fld>
            <a:endParaRPr/>
          </a:p>
        </p:txBody>
      </p:sp>
      <p:graphicFrame>
        <p:nvGraphicFramePr>
          <p:cNvPr id="113" name="Google Shape;113;p15"/>
          <p:cNvGraphicFramePr/>
          <p:nvPr/>
        </p:nvGraphicFramePr>
        <p:xfrm>
          <a:off x="855345" y="1474470"/>
          <a:ext cx="3000000" cy="3000000"/>
        </p:xfrm>
        <a:graphic>
          <a:graphicData uri="http://schemas.openxmlformats.org/drawingml/2006/table">
            <a:tbl>
              <a:tblPr>
                <a:noFill/>
                <a:tableStyleId>{711FF6CA-A5A8-4E7C-9324-3114EFD67A22}</a:tableStyleId>
              </a:tblPr>
              <a:tblGrid>
                <a:gridCol w="2588675">
                  <a:extLst>
                    <a:ext uri="{9D8B030D-6E8A-4147-A177-3AD203B41FA5}">
                      <a16:colId xmlns:a16="http://schemas.microsoft.com/office/drawing/2014/main" val="20000"/>
                    </a:ext>
                  </a:extLst>
                </a:gridCol>
                <a:gridCol w="2289325">
                  <a:extLst>
                    <a:ext uri="{9D8B030D-6E8A-4147-A177-3AD203B41FA5}">
                      <a16:colId xmlns:a16="http://schemas.microsoft.com/office/drawing/2014/main" val="20001"/>
                    </a:ext>
                  </a:extLst>
                </a:gridCol>
                <a:gridCol w="2514650">
                  <a:extLst>
                    <a:ext uri="{9D8B030D-6E8A-4147-A177-3AD203B41FA5}">
                      <a16:colId xmlns:a16="http://schemas.microsoft.com/office/drawing/2014/main" val="20002"/>
                    </a:ext>
                  </a:extLst>
                </a:gridCol>
              </a:tblGrid>
              <a:tr h="4267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lt1"/>
                          </a:solidFill>
                          <a:latin typeface="Lato"/>
                          <a:ea typeface="Lato"/>
                          <a:cs typeface="Lato"/>
                          <a:sym typeface="Lato"/>
                        </a:rPr>
                        <a:t>Components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lt1"/>
                          </a:solidFill>
                          <a:latin typeface="Lato"/>
                          <a:ea typeface="Lato"/>
                          <a:cs typeface="Lato"/>
                          <a:sym typeface="Lato"/>
                        </a:rPr>
                        <a:t>Quantity</a:t>
                      </a:r>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lt1"/>
                          </a:solidFill>
                          <a:latin typeface="Lato"/>
                          <a:ea typeface="Lato"/>
                          <a:cs typeface="Lato"/>
                          <a:sym typeface="Lato"/>
                        </a:rPr>
                        <a:t>Budget(TK)</a:t>
                      </a:r>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962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Arduino Mega </a:t>
                      </a:r>
                      <a:endParaRPr>
                        <a:latin typeface="Calibri"/>
                        <a:ea typeface="Calibri"/>
                        <a:cs typeface="Calibri"/>
                        <a:sym typeface="Calib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1</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900/-</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962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16x2 Lcd Display </a:t>
                      </a:r>
                      <a:endParaRPr>
                        <a:latin typeface="Calibri"/>
                        <a:ea typeface="Calibri"/>
                        <a:cs typeface="Calibri"/>
                        <a:sym typeface="Calib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1</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160/-</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4400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GPS</a:t>
                      </a:r>
                      <a:endParaRPr>
                        <a:latin typeface="Calibri"/>
                        <a:ea typeface="Calibri"/>
                        <a:cs typeface="Calibri"/>
                        <a:sym typeface="Calib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1</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890/-</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962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GSM</a:t>
                      </a:r>
                      <a:endParaRPr>
                        <a:latin typeface="Calibri"/>
                        <a:ea typeface="Calibri"/>
                        <a:cs typeface="Calibri"/>
                        <a:sym typeface="Calib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1</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1600/-</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96250">
                <a:tc>
                  <a:txBody>
                    <a:bodyPr/>
                    <a:lstStyle/>
                    <a:p>
                      <a:pPr marL="0" marR="0" lvl="0" indent="0" algn="ctr" rtl="0">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Speaker</a:t>
                      </a:r>
                      <a:endParaRPr>
                        <a:latin typeface="Calibri"/>
                        <a:ea typeface="Calibri"/>
                        <a:cs typeface="Calibri"/>
                        <a:sym typeface="Calibr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solidFill>
                            <a:schemeClr val="dk1"/>
                          </a:solidFill>
                          <a:latin typeface="Calibri"/>
                          <a:ea typeface="Calibri"/>
                          <a:cs typeface="Calibri"/>
                          <a:sym typeface="Calibri"/>
                        </a:rPr>
                        <a:t>1</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1</a:t>
                      </a:r>
                      <a:r>
                        <a:rPr lang="en-US" sz="1400" u="none" strike="noStrike" cap="none">
                          <a:solidFill>
                            <a:schemeClr val="dk1"/>
                          </a:solidFill>
                          <a:latin typeface="Calibri"/>
                          <a:ea typeface="Calibri"/>
                          <a:cs typeface="Calibri"/>
                          <a:sym typeface="Calibri"/>
                        </a:rPr>
                        <a:t>30/-</a:t>
                      </a:r>
                      <a:endParaRPr>
                        <a:latin typeface="Calibri"/>
                        <a:ea typeface="Calibri"/>
                        <a:cs typeface="Calibri"/>
                        <a:sym typeface="Calibr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transition>
    <p:fade thruBlk="1"/>
  </p:transition>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718</Words>
  <Application>Microsoft Office PowerPoint</Application>
  <PresentationFormat>On-screen Show (16:9)</PresentationFormat>
  <Paragraphs>126</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Lato</vt:lpstr>
      <vt:lpstr>Noto Sans Symbols</vt:lpstr>
      <vt:lpstr>Roboto</vt:lpstr>
      <vt:lpstr>Raleway</vt:lpstr>
      <vt:lpstr>Calibri</vt:lpstr>
      <vt:lpstr>Antonio template</vt:lpstr>
      <vt:lpstr>Home Safety &amp;  Anti-Theft System</vt:lpstr>
      <vt:lpstr>Objective</vt:lpstr>
      <vt:lpstr>Social Values</vt:lpstr>
      <vt:lpstr>Required Components</vt:lpstr>
      <vt:lpstr>Working Procedure</vt:lpstr>
      <vt:lpstr>Working Procedure (Contd.)</vt:lpstr>
      <vt:lpstr>Working Procedure (Contd.)</vt:lpstr>
      <vt:lpstr>Proteus simulation</vt:lpstr>
      <vt:lpstr>Budget</vt:lpstr>
      <vt:lpstr>Budget</vt:lpstr>
      <vt:lpstr>Code</vt:lpstr>
      <vt:lpstr>Difficulties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Safety &amp;  Anti-Theft System</dc:title>
  <cp:lastModifiedBy>FARID UZ ZAMAN</cp:lastModifiedBy>
  <cp:revision>1</cp:revision>
  <dcterms:modified xsi:type="dcterms:W3CDTF">2022-12-31T07:09:19Z</dcterms:modified>
</cp:coreProperties>
</file>