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3EB7-80AE-41AF-9F48-B2630A24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B9161-0315-4DAE-9688-CA75C3FF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E582-EE2C-4465-A255-A29B9976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3995-51B1-4A35-BB5C-FB063AE7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26DD-DE36-4A78-9750-05852F92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78CC-CDBA-40E6-84AA-2D403521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8AE1A-0BDD-4772-9F84-FADFA7FA1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2112-462C-48DE-8B35-52C39CE6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1F6B-CAE7-4563-9179-EC094A28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1B46-A71B-44C4-AE94-A1F910C0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D638C-A372-4199-8C2F-F32A6F238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45533-62E6-4632-8A39-59A9D3C95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EBF8-3625-4EA2-8E06-A0D9401A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16E0-74BF-4577-8C55-38067283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9D27-1B2D-4E47-A283-0237FFA0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CDA3-54D0-4D70-813C-B8F26447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E07B-54A6-4F91-BCE1-607D39C6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83DB-FF93-4818-9DBB-64094ED4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EAC4-2B85-4493-AAB6-FAD78D80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8336-DDAA-4A18-A1BC-8F792F1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69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2840-5195-4582-B596-56508846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E88F-1B11-4ACD-83C1-606E9F67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ADC7-3FDC-405E-868D-66DB3D78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C197-7637-45EC-B4D2-7B89D95F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E7E3-AFC6-4E6A-95DB-918A9488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9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B93-B9BD-4991-B7B6-A7BE921F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CD83-DF46-4433-AD0D-565053214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65074-5099-4C87-908A-63960E61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8A03-ED45-49BC-A4C7-224B1664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000A-B1F3-4E2D-94ED-FFA767B9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ACFF1-0118-438F-A7F1-66B3BDA6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3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BC2-1A26-4777-9DB5-DF88655F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C992-50E5-4B9F-9D0B-CCF79ADA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B3854-F3CD-48C9-B56A-DF19D5FB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5988D-DC38-4503-9E91-22C3CDBD0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356EF-4979-42F6-9D9D-260936DC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1503-92C7-4043-8F94-467E6717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9C644-9DF4-4B6D-A40A-AC09A2F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D90F6-2CAF-43BF-8128-6A536D0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AED-3E66-47E5-B692-DDC1B312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CCFF7-4445-4D42-9AC8-9FB6B0D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7D24F-8BBC-46AA-B024-CAF4F15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FB6F4-E265-4930-99BB-FC9C5609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1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C65F-9B5C-4379-99BD-24AC901C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1D5C-A80A-48C5-834F-1B6597AD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9647-ACBD-480D-870F-AF6F2B9A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0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88A-B708-4E4E-B0F2-C4ECABAD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E867-AD69-4165-B420-22B665DE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D046-0365-42D2-9FB1-CDFB3894F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FC22D-AC79-4C90-BF31-11A81E8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C8049-701D-471C-B96E-AE8F7400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1FD1E-6D27-49CB-938F-BF80ED27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5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EE74-CDAA-42F3-9613-1B80907F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DFCB6-1D68-4CF1-9091-C403DF5A1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8AE7C-DEA8-4374-9709-D32ABF30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0B2C-2E8D-47A9-9E10-DB0978E1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DAE25-9A0C-4DBD-A3B4-20686D02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1229-D58E-422E-81B9-F97570D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5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E0FA8-E4C4-4EBA-BA23-7FB88483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FAF45-DB65-4113-BB3E-8A4BE8F7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7649-A88E-4717-82DD-F5E94FE8E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2239-648D-4333-9097-B000F4FB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F586-1830-4936-BB5E-4D241171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94793/when-is-a-good-situation-to-use-a-full-outer-join" TargetMode="External"/><Relationship Id="rId2" Type="http://schemas.openxmlformats.org/officeDocument/2006/relationships/hyperlink" Target="http://www.w3resource.com/sql/joins/perform-a-full-outer-join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EE1A-6FB6-478D-A5B2-14AB5084F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4E85-65CD-4DE3-B0E8-63401D488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51582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3886-59A9-4BA5-91F6-9834E605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can JOIN on more than one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9711-82C6-4B33-BDD2-8CC5E24F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same logic…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staff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address.address_id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city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address.city_id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city.city_id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BC87-0E5A-4B6C-B188-3662C0DB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4FAD-87FD-47C7-81C1-FEA993C9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the addresses of all the stores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names, last names, addresses, districts and postal code for all the staff in the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names, last names, addresses, districts and cities of customers who have rented a film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names, last names, addresses, districts and cities of customers who have rented a film between 26/05/2005 and 29/05/2005. Limit the results to 25 customers and sort the results by the last names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5675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2ED7-96FB-4666-9596-7DD1454A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750A-F24A-4200-BB99-D48A6551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Lots of things to type out in the last couple of challenges…</a:t>
            </a:r>
          </a:p>
          <a:p>
            <a:r>
              <a:rPr lang="en-GB" dirty="0"/>
              <a:t>Aliasing allows us to create temporary variables which we can reference in our query</a:t>
            </a:r>
          </a:p>
          <a:p>
            <a:pPr lvl="1"/>
            <a:r>
              <a:rPr lang="en-GB" dirty="0"/>
              <a:t>Typically we alias our tables as just the first letter of the table name</a:t>
            </a:r>
          </a:p>
          <a:p>
            <a:pPr lvl="1"/>
            <a:r>
              <a:rPr lang="en-GB" dirty="0"/>
              <a:t>Similar to what we saw in the arithmetic stuff in the previous </a:t>
            </a:r>
            <a:r>
              <a:rPr lang="en-GB" dirty="0" err="1"/>
              <a:t>powerpoint</a:t>
            </a:r>
            <a:r>
              <a:rPr lang="en-GB" dirty="0"/>
              <a:t>… we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to alias</a:t>
            </a:r>
          </a:p>
          <a:p>
            <a:pPr lvl="1"/>
            <a:r>
              <a:rPr lang="en-GB" dirty="0"/>
              <a:t>We can actually omit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, but it’s in this example for clarity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cu.first_name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cu.last_name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a.address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a.district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c.city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customer AS cu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 AS a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a.address_id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rental AS 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cu.customer_id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city AS 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a.city_id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c.city_id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r.rental_date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BETWEEN '2005-05-26' AND '2005-05-29'</a:t>
            </a:r>
          </a:p>
        </p:txBody>
      </p:sp>
    </p:spTree>
    <p:extLst>
      <p:ext uri="{BB962C8B-B14F-4D97-AF65-F5344CB8AC3E}">
        <p14:creationId xmlns:p14="http://schemas.microsoft.com/office/powerpoint/2010/main" val="398551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D8E0-0EE1-4E7C-B4B0-378BB2FF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1515-A30A-4DBB-BF3B-526D8566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we’ve looked at </a:t>
            </a:r>
            <a:r>
              <a:rPr lang="en-GB" b="1" dirty="0"/>
              <a:t>inner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dirty="0"/>
              <a:t>s. There are also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s,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/>
              <a:t>,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 JOIN</a:t>
            </a:r>
            <a:r>
              <a:rPr lang="en-GB" dirty="0"/>
              <a:t>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C27D9-E52E-47AE-9CF0-9EF8C35C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1" y="2698723"/>
            <a:ext cx="11644398" cy="3724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BC8691-CF53-403F-A8B4-0688117230AD}"/>
              </a:ext>
            </a:extLst>
          </p:cNvPr>
          <p:cNvSpPr txBox="1"/>
          <p:nvPr/>
        </p:nvSpPr>
        <p:spPr>
          <a:xfrm>
            <a:off x="4486275" y="6275388"/>
            <a:ext cx="321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Source: http://www.sql-join.com/sql-join-types</a:t>
            </a:r>
          </a:p>
        </p:txBody>
      </p:sp>
    </p:spTree>
    <p:extLst>
      <p:ext uri="{BB962C8B-B14F-4D97-AF65-F5344CB8AC3E}">
        <p14:creationId xmlns:p14="http://schemas.microsoft.com/office/powerpoint/2010/main" val="392962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6F19-A280-42E6-9B72-2D8F8225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53B8-5BE8-4BED-B160-C2A4DEFE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now have a concept of a </a:t>
            </a:r>
            <a:r>
              <a:rPr lang="en-GB" b="1" dirty="0"/>
              <a:t>left table </a:t>
            </a:r>
            <a:r>
              <a:rPr lang="en-GB" dirty="0"/>
              <a:t>and </a:t>
            </a:r>
            <a:r>
              <a:rPr lang="en-GB" b="1" dirty="0"/>
              <a:t>right table</a:t>
            </a:r>
          </a:p>
          <a:p>
            <a:pPr lvl="1"/>
            <a:r>
              <a:rPr lang="en-GB" dirty="0"/>
              <a:t>Left table is the table immediately following </a:t>
            </a:r>
            <a:r>
              <a:rPr lang="en-GB" dirty="0">
                <a:highlight>
                  <a:srgbClr val="00FFFF"/>
                </a:highlight>
              </a:rPr>
              <a:t>FROM</a:t>
            </a:r>
          </a:p>
          <a:p>
            <a:pPr lvl="1"/>
            <a:r>
              <a:rPr lang="en-GB" dirty="0"/>
              <a:t>Right table is the table immediately following </a:t>
            </a:r>
            <a:r>
              <a:rPr lang="en-GB" dirty="0">
                <a:highlight>
                  <a:srgbClr val="00FFFF"/>
                </a:highlight>
              </a:rPr>
              <a:t>LEFT JOIN</a:t>
            </a:r>
          </a:p>
          <a:p>
            <a:r>
              <a:rPr lang="en-GB" dirty="0"/>
              <a:t>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 selects all from the left table, and matches every row in this table to the row in the right table (based on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dirty="0"/>
              <a:t> condition)</a:t>
            </a:r>
          </a:p>
          <a:p>
            <a:r>
              <a:rPr lang="en-GB" dirty="0"/>
              <a:t>When the join condition is true, columns from both tables are combined and added to the table to be returned</a:t>
            </a:r>
          </a:p>
          <a:p>
            <a:pPr lvl="1"/>
            <a:r>
              <a:rPr lang="en-GB" dirty="0"/>
              <a:t>This part is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GB" dirty="0"/>
              <a:t>If/when the join condition is false, a new row is still added to the returned table – however, values are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 err="1"/>
              <a:t>ed</a:t>
            </a:r>
            <a:r>
              <a:rPr lang="en-GB" dirty="0"/>
              <a:t> for the columns of the right table</a:t>
            </a:r>
          </a:p>
        </p:txBody>
      </p:sp>
    </p:spTree>
    <p:extLst>
      <p:ext uri="{BB962C8B-B14F-4D97-AF65-F5344CB8AC3E}">
        <p14:creationId xmlns:p14="http://schemas.microsoft.com/office/powerpoint/2010/main" val="339205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B27C-43DF-4D99-AFEE-AB2D6C33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2D04-A2B1-4729-98B3-0F78C175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 a</a:t>
            </a:r>
          </a:p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 customer c</a:t>
            </a:r>
          </a:p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c.address_id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</a:p>
          <a:p>
            <a:endParaRPr lang="en-GB" dirty="0">
              <a:highlight>
                <a:srgbClr val="00FFFF"/>
              </a:highlight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>
                <a:cs typeface="Courier New" panose="02070309020205020404" pitchFamily="49" charset="0"/>
              </a:rPr>
              <a:t> returns all addresses including those which don’t have a customer associated with them. If an address has no customer associated, the returned columns from customer are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43EF7-B480-43F5-96FD-CB38B1B97399}"/>
              </a:ext>
            </a:extLst>
          </p:cNvPr>
          <p:cNvSpPr txBox="1"/>
          <p:nvPr/>
        </p:nvSpPr>
        <p:spPr>
          <a:xfrm>
            <a:off x="5137079" y="1936679"/>
            <a:ext cx="181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2A7AFD-05CA-4846-B98C-48D79157983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022333" y="2121345"/>
            <a:ext cx="1114746" cy="42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9F5A8F-8E90-479F-8FBF-FFF2656F8D06}"/>
              </a:ext>
            </a:extLst>
          </p:cNvPr>
          <p:cNvSpPr txBox="1"/>
          <p:nvPr/>
        </p:nvSpPr>
        <p:spPr>
          <a:xfrm>
            <a:off x="6349430" y="2471233"/>
            <a:ext cx="181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4CE5D3-FFD3-4109-8DD4-9195B1EC54D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34684" y="2655899"/>
            <a:ext cx="1114746" cy="42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E2A012-3E2C-4502-A68D-AA3D3D801D79}"/>
              </a:ext>
            </a:extLst>
          </p:cNvPr>
          <p:cNvSpPr txBox="1"/>
          <p:nvPr/>
        </p:nvSpPr>
        <p:spPr>
          <a:xfrm>
            <a:off x="8486455" y="2975502"/>
            <a:ext cx="181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Join 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D3291C-C1B2-4418-A3D1-DDD603E173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371709" y="3160168"/>
            <a:ext cx="1114746" cy="42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3308-144F-4E00-89A7-DEE42733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1323-75C3-481B-A54D-79919848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GB" dirty="0"/>
              <a:t>s act similarly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s, but now the returned table will have all the rows from the right table (and the relevant values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 err="1"/>
              <a:t>ed</a:t>
            </a:r>
            <a:r>
              <a:rPr lang="en-GB" dirty="0"/>
              <a:t> in the return table)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GB" dirty="0"/>
              <a:t>s can be written as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s</a:t>
            </a:r>
          </a:p>
          <a:p>
            <a:pPr lvl="1"/>
            <a:r>
              <a:rPr lang="en-GB" dirty="0"/>
              <a:t>Just need to switch the tables that are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dirty="0"/>
              <a:t> statements</a:t>
            </a:r>
          </a:p>
          <a:p>
            <a:pPr lvl="1"/>
            <a:r>
              <a:rPr lang="en-GB" dirty="0"/>
              <a:t>Convention is to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GB" dirty="0"/>
              <a:t>s… let’s stick with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Notice that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GB" dirty="0"/>
              <a:t>s always return the same data as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GB" dirty="0"/>
              <a:t>. And then potentially some more rows.</a:t>
            </a:r>
          </a:p>
        </p:txBody>
      </p:sp>
    </p:spTree>
    <p:extLst>
      <p:ext uri="{BB962C8B-B14F-4D97-AF65-F5344CB8AC3E}">
        <p14:creationId xmlns:p14="http://schemas.microsoft.com/office/powerpoint/2010/main" val="272505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AE2-A8DC-47F8-8DCA-562C58CF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A290-5E92-4B0E-A677-750D0E82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Rare use case</a:t>
            </a:r>
          </a:p>
          <a:p>
            <a:r>
              <a:rPr lang="en-GB" dirty="0"/>
              <a:t>Returns the results of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GB" dirty="0"/>
              <a:t> as well as unmatched rows on either side of the two tables</a:t>
            </a:r>
          </a:p>
          <a:p>
            <a:endParaRPr lang="en-GB" dirty="0"/>
          </a:p>
          <a:p>
            <a:r>
              <a:rPr lang="en-GB" dirty="0"/>
              <a:t>Won’t cover it here – but view this link if you’re interested in learning it: </a:t>
            </a:r>
            <a:r>
              <a:rPr lang="en-GB" dirty="0">
                <a:hlinkClick r:id="rId2"/>
              </a:rPr>
              <a:t>http://www.w3resource.com/sql/joins/perform-a-full-outer-join.php</a:t>
            </a:r>
            <a:endParaRPr lang="en-GB" dirty="0"/>
          </a:p>
          <a:p>
            <a:r>
              <a:rPr lang="en-GB" dirty="0"/>
              <a:t>Discussion about its uses: </a:t>
            </a:r>
            <a:r>
              <a:rPr lang="en-GB" dirty="0">
                <a:hlinkClick r:id="rId3"/>
              </a:rPr>
              <a:t>https://stackoverflow.com/questions/2094793/when-is-a-good-situation-to-use-a-full-outer-join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2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2199-4DA4-46FC-817B-F3E18E99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E01E-6E08-44FE-A500-299EF584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are given these two tables: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84BD5B-DC96-47D3-9D7A-FDD347082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23189"/>
              </p:ext>
            </p:extLst>
          </p:nvPr>
        </p:nvGraphicFramePr>
        <p:xfrm>
          <a:off x="2006313" y="2908062"/>
          <a:ext cx="31661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68">
                  <a:extLst>
                    <a:ext uri="{9D8B030D-6E8A-4147-A177-3AD203B41FA5}">
                      <a16:colId xmlns:a16="http://schemas.microsoft.com/office/drawing/2014/main" val="61516602"/>
                    </a:ext>
                  </a:extLst>
                </a:gridCol>
                <a:gridCol w="1762443">
                  <a:extLst>
                    <a:ext uri="{9D8B030D-6E8A-4147-A177-3AD203B41FA5}">
                      <a16:colId xmlns:a16="http://schemas.microsoft.com/office/drawing/2014/main" val="303090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customerID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5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2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Maggie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3120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23AE19C-37A5-41D7-A310-5207EA0A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53723"/>
              </p:ext>
            </p:extLst>
          </p:nvPr>
        </p:nvGraphicFramePr>
        <p:xfrm>
          <a:off x="5615966" y="2908062"/>
          <a:ext cx="43996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585">
                  <a:extLst>
                    <a:ext uri="{9D8B030D-6E8A-4147-A177-3AD203B41FA5}">
                      <a16:colId xmlns:a16="http://schemas.microsoft.com/office/drawing/2014/main" val="3617409987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61516602"/>
                    </a:ext>
                  </a:extLst>
                </a:gridCol>
                <a:gridCol w="1762443">
                  <a:extLst>
                    <a:ext uri="{9D8B030D-6E8A-4147-A177-3AD203B41FA5}">
                      <a16:colId xmlns:a16="http://schemas.microsoft.com/office/drawing/2014/main" val="303090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orderID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Hair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5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2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Magazine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Peanuts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3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4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C24E-E6AD-45F3-A122-EC97E21B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4759"/>
            <a:ext cx="5778357" cy="53704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Given the following SQL statement, answer: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columns in returned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rows in returned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times </a:t>
            </a:r>
            <a:r>
              <a:rPr lang="en-GB" sz="1800" dirty="0" err="1"/>
              <a:t>customerID</a:t>
            </a:r>
            <a:r>
              <a:rPr lang="en-GB" sz="1800" dirty="0"/>
              <a:t> “2” would show 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times </a:t>
            </a:r>
            <a:r>
              <a:rPr lang="en-GB" sz="1800" dirty="0" err="1"/>
              <a:t>customerID</a:t>
            </a:r>
            <a:r>
              <a:rPr lang="en-GB" sz="1800" dirty="0"/>
              <a:t> “5” would show up</a:t>
            </a:r>
          </a:p>
          <a:p>
            <a:pPr marL="971550" lvl="1" indent="-514350">
              <a:buFont typeface="+mj-lt"/>
              <a:buAutoNum type="arabicPeriod"/>
            </a:pPr>
            <a:endParaRPr lang="en-GB" sz="1800" dirty="0"/>
          </a:p>
          <a:p>
            <a:pPr marL="971550" lvl="1" indent="-514350">
              <a:buFont typeface="+mj-lt"/>
              <a:buAutoNum type="arabicPeriod"/>
            </a:pPr>
            <a:endParaRPr lang="en-GB" sz="18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Given the following SQL statement, answer: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columns in returned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rows in returned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times </a:t>
            </a:r>
            <a:r>
              <a:rPr lang="en-GB" sz="1800" dirty="0" err="1"/>
              <a:t>customerID</a:t>
            </a:r>
            <a:r>
              <a:rPr lang="en-GB" sz="1800" dirty="0"/>
              <a:t> “2” would show 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Number of times </a:t>
            </a:r>
            <a:r>
              <a:rPr lang="en-GB" sz="1800" dirty="0" err="1"/>
              <a:t>customerID</a:t>
            </a:r>
            <a:r>
              <a:rPr lang="en-GB" sz="1800" dirty="0"/>
              <a:t> “5” would show up</a:t>
            </a:r>
          </a:p>
          <a:p>
            <a:pPr marL="514350" indent="-514350">
              <a:buFont typeface="+mj-lt"/>
              <a:buAutoNum type="arabicPeriod"/>
            </a:pPr>
            <a:endParaRPr lang="en-GB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6C7149-28F9-4A70-B1B4-CD98E8675088}"/>
              </a:ext>
            </a:extLst>
          </p:cNvPr>
          <p:cNvSpPr txBox="1">
            <a:spLocks/>
          </p:cNvSpPr>
          <p:nvPr/>
        </p:nvSpPr>
        <p:spPr>
          <a:xfrm>
            <a:off x="6750117" y="1864759"/>
            <a:ext cx="4793751" cy="537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c.customerName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o.item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customer c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order o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o.customerID</a:t>
            </a:r>
            <a:endParaRPr lang="en-GB" sz="2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GB" dirty="0">
                <a:highlight>
                  <a:srgbClr val="00FFFF"/>
                </a:highlight>
              </a:rPr>
            </a:br>
            <a:endParaRPr lang="en-GB" sz="900" dirty="0">
              <a:highlight>
                <a:srgbClr val="00FFFF"/>
              </a:highlight>
            </a:endParaRPr>
          </a:p>
          <a:p>
            <a:pPr marL="0" indent="0">
              <a:buNone/>
            </a:pP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c.customerName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o.item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customer c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 order o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o.customerID</a:t>
            </a:r>
            <a:endParaRPr lang="en-GB" sz="2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74C5CA-78EC-4570-B110-BAC21750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Challenges!</a:t>
            </a:r>
          </a:p>
        </p:txBody>
      </p:sp>
    </p:spTree>
    <p:extLst>
      <p:ext uri="{BB962C8B-B14F-4D97-AF65-F5344CB8AC3E}">
        <p14:creationId xmlns:p14="http://schemas.microsoft.com/office/powerpoint/2010/main" val="345007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2BB7-E544-4C3A-A530-78CF87F7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9554-4FAF-4A09-B48E-2FF1B6DC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only been executing queries against one table</a:t>
            </a:r>
          </a:p>
          <a:p>
            <a:r>
              <a:rPr lang="en-GB" dirty="0"/>
              <a:t>Power of SQL comes from the fact we can run queries against multiple tables at once</a:t>
            </a:r>
          </a:p>
          <a:p>
            <a:pPr lvl="1"/>
            <a:r>
              <a:rPr lang="en-GB" dirty="0"/>
              <a:t>This enables the term </a:t>
            </a:r>
            <a:r>
              <a:rPr lang="en-GB" b="1" dirty="0"/>
              <a:t>relational database</a:t>
            </a:r>
            <a:r>
              <a:rPr lang="en-GB" dirty="0"/>
              <a:t> – that is, tables can relate to one another</a:t>
            </a:r>
          </a:p>
          <a:p>
            <a:pPr lvl="1"/>
            <a:endParaRPr lang="en-GB" dirty="0"/>
          </a:p>
          <a:p>
            <a:r>
              <a:rPr lang="en-GB" b="1" dirty="0"/>
              <a:t>Joins</a:t>
            </a:r>
            <a:r>
              <a:rPr lang="en-GB" dirty="0"/>
              <a:t> are the statement we use to ‘connect’ the tables together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632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0254-EA53-4315-9E0F-2D0CB01D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a data scientist…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4083-9F0A-4B3F-8ABD-A323A0DD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probably won’t be building/creating databases from scratch</a:t>
            </a:r>
          </a:p>
          <a:p>
            <a:r>
              <a:rPr lang="en-GB" dirty="0"/>
              <a:t>However, understanding why databases separate things into different tables is necessary</a:t>
            </a:r>
          </a:p>
          <a:p>
            <a:pPr lvl="1"/>
            <a:r>
              <a:rPr lang="en-GB" dirty="0"/>
              <a:t>Different tables fundamentally store different types of objects (e.g. a customer object is not the same as a film object)</a:t>
            </a:r>
          </a:p>
          <a:p>
            <a:pPr lvl="1"/>
            <a:r>
              <a:rPr lang="en-GB" dirty="0"/>
              <a:t>Allows for more efficient read/writes… Imagine if all information was stored in one table. When, for example, a customer changes their address, we now have to update every single row in this table where that customer placed the order.</a:t>
            </a:r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Normalization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4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5E0587-F850-405E-A562-4629D683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19910"/>
              </p:ext>
            </p:extLst>
          </p:nvPr>
        </p:nvGraphicFramePr>
        <p:xfrm>
          <a:off x="691222" y="622062"/>
          <a:ext cx="857443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711260588"/>
                    </a:ext>
                  </a:extLst>
                </a:gridCol>
                <a:gridCol w="1361326">
                  <a:extLst>
                    <a:ext uri="{9D8B030D-6E8A-4147-A177-3AD203B41FA5}">
                      <a16:colId xmlns:a16="http://schemas.microsoft.com/office/drawing/2014/main" val="2272195823"/>
                    </a:ext>
                  </a:extLst>
                </a:gridCol>
                <a:gridCol w="1592495">
                  <a:extLst>
                    <a:ext uri="{9D8B030D-6E8A-4147-A177-3AD203B41FA5}">
                      <a16:colId xmlns:a16="http://schemas.microsoft.com/office/drawing/2014/main" val="2370486759"/>
                    </a:ext>
                  </a:extLst>
                </a:gridCol>
                <a:gridCol w="1160979">
                  <a:extLst>
                    <a:ext uri="{9D8B030D-6E8A-4147-A177-3AD203B41FA5}">
                      <a16:colId xmlns:a16="http://schemas.microsoft.com/office/drawing/2014/main" val="1761898873"/>
                    </a:ext>
                  </a:extLst>
                </a:gridCol>
                <a:gridCol w="1273996">
                  <a:extLst>
                    <a:ext uri="{9D8B030D-6E8A-4147-A177-3AD203B41FA5}">
                      <a16:colId xmlns:a16="http://schemas.microsoft.com/office/drawing/2014/main" val="1140150800"/>
                    </a:ext>
                  </a:extLst>
                </a:gridCol>
                <a:gridCol w="2443612">
                  <a:extLst>
                    <a:ext uri="{9D8B030D-6E8A-4147-A177-3AD203B41FA5}">
                      <a16:colId xmlns:a16="http://schemas.microsoft.com/office/drawing/2014/main" val="82171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Film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Rental Date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Address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0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2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7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 Fake Road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64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25/01/2020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 Fake Road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81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5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01/02/2020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722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660BD1-3A42-4CCF-97E9-D0E99AFF9C1E}"/>
              </a:ext>
            </a:extLst>
          </p:cNvPr>
          <p:cNvCxnSpPr>
            <a:cxnSpLocks/>
          </p:cNvCxnSpPr>
          <p:nvPr/>
        </p:nvCxnSpPr>
        <p:spPr>
          <a:xfrm>
            <a:off x="9265652" y="1458930"/>
            <a:ext cx="813296" cy="10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E9726-382D-4CA6-A6D2-A0BD74F827EC}"/>
              </a:ext>
            </a:extLst>
          </p:cNvPr>
          <p:cNvCxnSpPr>
            <a:cxnSpLocks/>
          </p:cNvCxnSpPr>
          <p:nvPr/>
        </p:nvCxnSpPr>
        <p:spPr>
          <a:xfrm>
            <a:off x="9265652" y="1797978"/>
            <a:ext cx="623224" cy="98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A345-0785-4018-94DE-AB073AFEAD5D}"/>
              </a:ext>
            </a:extLst>
          </p:cNvPr>
          <p:cNvCxnSpPr>
            <a:cxnSpLocks/>
          </p:cNvCxnSpPr>
          <p:nvPr/>
        </p:nvCxnSpPr>
        <p:spPr>
          <a:xfrm>
            <a:off x="9311886" y="2898948"/>
            <a:ext cx="576990" cy="22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4CFBB9-9CE1-4AE3-9CC0-F01C21FF4937}"/>
              </a:ext>
            </a:extLst>
          </p:cNvPr>
          <p:cNvSpPr txBox="1"/>
          <p:nvPr/>
        </p:nvSpPr>
        <p:spPr>
          <a:xfrm>
            <a:off x="9981344" y="2686692"/>
            <a:ext cx="168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 to change all these records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7D85B-BDB9-4AE7-9C3A-0FA24C024E03}"/>
              </a:ext>
            </a:extLst>
          </p:cNvPr>
          <p:cNvSpPr txBox="1"/>
          <p:nvPr/>
        </p:nvSpPr>
        <p:spPr>
          <a:xfrm>
            <a:off x="4590588" y="3331781"/>
            <a:ext cx="7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1773E4F-0C74-4F33-8CC7-68BA41323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89855"/>
              </p:ext>
            </p:extLst>
          </p:nvPr>
        </p:nvGraphicFramePr>
        <p:xfrm>
          <a:off x="691222" y="3983200"/>
          <a:ext cx="485682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2260683574"/>
                    </a:ext>
                  </a:extLst>
                </a:gridCol>
                <a:gridCol w="1361326">
                  <a:extLst>
                    <a:ext uri="{9D8B030D-6E8A-4147-A177-3AD203B41FA5}">
                      <a16:colId xmlns:a16="http://schemas.microsoft.com/office/drawing/2014/main" val="1916363648"/>
                    </a:ext>
                  </a:extLst>
                </a:gridCol>
                <a:gridCol w="1592495">
                  <a:extLst>
                    <a:ext uri="{9D8B030D-6E8A-4147-A177-3AD203B41FA5}">
                      <a16:colId xmlns:a16="http://schemas.microsoft.com/office/drawing/2014/main" val="1880298355"/>
                    </a:ext>
                  </a:extLst>
                </a:gridCol>
                <a:gridCol w="1160979">
                  <a:extLst>
                    <a:ext uri="{9D8B030D-6E8A-4147-A177-3AD203B41FA5}">
                      <a16:colId xmlns:a16="http://schemas.microsoft.com/office/drawing/2014/main" val="3160659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Film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Rental Date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19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4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4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67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25/01/2020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4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5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01/02/2020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4582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36ECD75-C841-44D8-A033-20B87766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929"/>
              </p:ext>
            </p:extLst>
          </p:nvPr>
        </p:nvGraphicFramePr>
        <p:xfrm>
          <a:off x="5834009" y="3987833"/>
          <a:ext cx="487858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79">
                  <a:extLst>
                    <a:ext uri="{9D8B030D-6E8A-4147-A177-3AD203B41FA5}">
                      <a16:colId xmlns:a16="http://schemas.microsoft.com/office/drawing/2014/main" val="309586428"/>
                    </a:ext>
                  </a:extLst>
                </a:gridCol>
                <a:gridCol w="1273996">
                  <a:extLst>
                    <a:ext uri="{9D8B030D-6E8A-4147-A177-3AD203B41FA5}">
                      <a16:colId xmlns:a16="http://schemas.microsoft.com/office/drawing/2014/main" val="1825178506"/>
                    </a:ext>
                  </a:extLst>
                </a:gridCol>
                <a:gridCol w="2443612">
                  <a:extLst>
                    <a:ext uri="{9D8B030D-6E8A-4147-A177-3AD203B41FA5}">
                      <a16:colId xmlns:a16="http://schemas.microsoft.com/office/drawing/2014/main" val="263510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Address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6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 Fake Road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90013272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473362-7DDC-46EB-A0DB-6D13DE9952A4}"/>
              </a:ext>
            </a:extLst>
          </p:cNvPr>
          <p:cNvCxnSpPr>
            <a:cxnSpLocks/>
          </p:cNvCxnSpPr>
          <p:nvPr/>
        </p:nvCxnSpPr>
        <p:spPr>
          <a:xfrm>
            <a:off x="6416211" y="4854539"/>
            <a:ext cx="708917" cy="99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74A4FA-3787-44FA-B3C6-79F1C5B49ABA}"/>
              </a:ext>
            </a:extLst>
          </p:cNvPr>
          <p:cNvSpPr txBox="1"/>
          <p:nvPr/>
        </p:nvSpPr>
        <p:spPr>
          <a:xfrm>
            <a:off x="6152507" y="5851133"/>
            <a:ext cx="326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change this one record</a:t>
            </a:r>
          </a:p>
        </p:txBody>
      </p:sp>
    </p:spTree>
    <p:extLst>
      <p:ext uri="{BB962C8B-B14F-4D97-AF65-F5344CB8AC3E}">
        <p14:creationId xmlns:p14="http://schemas.microsoft.com/office/powerpoint/2010/main" val="10197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775699" y="1217488"/>
            <a:ext cx="217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PK</a:t>
            </a:r>
            <a:r>
              <a:rPr lang="en-GB" dirty="0"/>
              <a:t> = Primary Key</a:t>
            </a:r>
          </a:p>
          <a:p>
            <a:r>
              <a:rPr lang="en-GB" b="1" dirty="0"/>
              <a:t>FK</a:t>
            </a:r>
            <a:r>
              <a:rPr lang="en-GB" dirty="0"/>
              <a:t> = Foreign Key</a:t>
            </a:r>
          </a:p>
        </p:txBody>
      </p:sp>
    </p:spTree>
    <p:extLst>
      <p:ext uri="{BB962C8B-B14F-4D97-AF65-F5344CB8AC3E}">
        <p14:creationId xmlns:p14="http://schemas.microsoft.com/office/powerpoint/2010/main" val="12805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570216" y="364733"/>
            <a:ext cx="2172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Notice that each of the first columns in every table is a </a:t>
            </a:r>
            <a:r>
              <a:rPr lang="en-GB" b="1" dirty="0"/>
              <a:t>PK</a:t>
            </a:r>
            <a:r>
              <a:rPr lang="en-GB" dirty="0"/>
              <a:t> (generally an ID)</a:t>
            </a:r>
          </a:p>
          <a:p>
            <a:endParaRPr lang="en-GB" b="1" dirty="0"/>
          </a:p>
          <a:p>
            <a:r>
              <a:rPr lang="en-GB" b="1" dirty="0"/>
              <a:t>PK</a:t>
            </a:r>
            <a:r>
              <a:rPr lang="en-GB" dirty="0"/>
              <a:t>s are unique identifiers for entries in a table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81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570216" y="364733"/>
            <a:ext cx="217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FK</a:t>
            </a:r>
            <a:r>
              <a:rPr lang="en-GB" dirty="0"/>
              <a:t> is a column in one table which is a</a:t>
            </a:r>
            <a:r>
              <a:rPr lang="en-GB" b="1" dirty="0"/>
              <a:t> PK </a:t>
            </a:r>
            <a:r>
              <a:rPr lang="en-GB" dirty="0"/>
              <a:t>in a different table</a:t>
            </a:r>
            <a:endParaRPr lang="en-GB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75ED36-167C-4C32-B743-36DC1412A670}"/>
              </a:ext>
            </a:extLst>
          </p:cNvPr>
          <p:cNvSpPr/>
          <p:nvPr/>
        </p:nvSpPr>
        <p:spPr>
          <a:xfrm>
            <a:off x="4952144" y="2208944"/>
            <a:ext cx="436653" cy="4828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04F896-F44C-431A-A45D-FFD2CEBB2697}"/>
              </a:ext>
            </a:extLst>
          </p:cNvPr>
          <p:cNvSpPr/>
          <p:nvPr/>
        </p:nvSpPr>
        <p:spPr>
          <a:xfrm>
            <a:off x="4068566" y="2825393"/>
            <a:ext cx="404119" cy="4246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D03CD7-E92E-4B8F-9958-13FBA90102E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2512032" y="2111339"/>
            <a:ext cx="2504058" cy="16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0D7F4B-4BE7-427E-8B13-BE4F0523BFF3}"/>
              </a:ext>
            </a:extLst>
          </p:cNvPr>
          <p:cNvCxnSpPr>
            <a:cxnSpLocks/>
          </p:cNvCxnSpPr>
          <p:nvPr/>
        </p:nvCxnSpPr>
        <p:spPr>
          <a:xfrm flipH="1" flipV="1">
            <a:off x="2512032" y="2825392"/>
            <a:ext cx="1556534" cy="12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BADFE3-3D80-437E-9855-BD39426D42B6}"/>
              </a:ext>
            </a:extLst>
          </p:cNvPr>
          <p:cNvSpPr txBox="1"/>
          <p:nvPr/>
        </p:nvSpPr>
        <p:spPr>
          <a:xfrm>
            <a:off x="678095" y="1787628"/>
            <a:ext cx="18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 of this ID in this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3ADBD-C4AC-43BA-8D9D-135EAE7BF940}"/>
              </a:ext>
            </a:extLst>
          </p:cNvPr>
          <p:cNvSpPr txBox="1"/>
          <p:nvPr/>
        </p:nvSpPr>
        <p:spPr>
          <a:xfrm>
            <a:off x="678095" y="2502227"/>
            <a:ext cx="18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 of this ID in this table</a:t>
            </a:r>
          </a:p>
        </p:txBody>
      </p:sp>
    </p:spTree>
    <p:extLst>
      <p:ext uri="{BB962C8B-B14F-4D97-AF65-F5344CB8AC3E}">
        <p14:creationId xmlns:p14="http://schemas.microsoft.com/office/powerpoint/2010/main" val="276541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452065" y="449291"/>
            <a:ext cx="26866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FILM_ID is the </a:t>
            </a:r>
            <a:r>
              <a:rPr lang="en-GB" sz="1600" b="1" dirty="0"/>
              <a:t>FK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Linked to the FILM_ID </a:t>
            </a:r>
            <a:r>
              <a:rPr lang="en-GB" sz="1600" b="1" dirty="0"/>
              <a:t>PK </a:t>
            </a:r>
            <a:r>
              <a:rPr lang="en-GB" sz="1600" dirty="0"/>
              <a:t>in the FILM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“Crows foot” indicates many of the instances of a </a:t>
            </a:r>
            <a:r>
              <a:rPr lang="en-GB" sz="1600" b="1" dirty="0"/>
              <a:t>FK </a:t>
            </a:r>
            <a:r>
              <a:rPr lang="en-GB" sz="1600" dirty="0"/>
              <a:t>can be present in the INVENTORY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Dash line indicates only one instance of </a:t>
            </a:r>
            <a:r>
              <a:rPr lang="en-GB" sz="1600" b="1" dirty="0"/>
              <a:t>PK</a:t>
            </a:r>
            <a:r>
              <a:rPr lang="en-GB" sz="1600" dirty="0"/>
              <a:t> will be in the FILM table</a:t>
            </a:r>
          </a:p>
          <a:p>
            <a:endParaRPr lang="en-GB" sz="1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75ED36-167C-4C32-B743-36DC1412A670}"/>
              </a:ext>
            </a:extLst>
          </p:cNvPr>
          <p:cNvSpPr/>
          <p:nvPr/>
        </p:nvSpPr>
        <p:spPr>
          <a:xfrm>
            <a:off x="4952144" y="2208944"/>
            <a:ext cx="436653" cy="4828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04F896-F44C-431A-A45D-FFD2CEBB2697}"/>
              </a:ext>
            </a:extLst>
          </p:cNvPr>
          <p:cNvSpPr/>
          <p:nvPr/>
        </p:nvSpPr>
        <p:spPr>
          <a:xfrm>
            <a:off x="4068566" y="2825393"/>
            <a:ext cx="404119" cy="4246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1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0CF7-DB3F-4A44-8750-B07A09FA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C47D-C75E-4096-9402-56E6361E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600" cy="1898758"/>
          </a:xfrm>
        </p:spPr>
        <p:txBody>
          <a:bodyPr>
            <a:normAutofit/>
          </a:bodyPr>
          <a:lstStyle/>
          <a:p>
            <a:r>
              <a:rPr lang="en-GB" dirty="0"/>
              <a:t>Our SQL query contains the two tables we want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en-GB" sz="2000" dirty="0"/>
              <a:t>One is placed after 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/>
            <a:r>
              <a:rPr lang="en-GB" sz="2000" dirty="0"/>
              <a:t>The other after 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en-GB" sz="2000" dirty="0"/>
              <a:t>We use 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2000" dirty="0"/>
              <a:t> to link the PK of one of the tables to an FK of the other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58A65C0-A518-444C-9BE8-F9375657D2A9}"/>
              </a:ext>
            </a:extLst>
          </p:cNvPr>
          <p:cNvSpPr txBox="1">
            <a:spLocks/>
          </p:cNvSpPr>
          <p:nvPr/>
        </p:nvSpPr>
        <p:spPr>
          <a:xfrm>
            <a:off x="6015519" y="3886246"/>
            <a:ext cx="5589142" cy="224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staff.*, address.*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staff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address.address_id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517E865-09C6-451D-BDDF-723E336A9A36}"/>
              </a:ext>
            </a:extLst>
          </p:cNvPr>
          <p:cNvSpPr txBox="1">
            <a:spLocks/>
          </p:cNvSpPr>
          <p:nvPr/>
        </p:nvSpPr>
        <p:spPr>
          <a:xfrm>
            <a:off x="838199" y="3911882"/>
            <a:ext cx="5012933" cy="21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staff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address.address_id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3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1364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SQL</vt:lpstr>
      <vt:lpstr>So far…</vt:lpstr>
      <vt:lpstr>As a data scientist…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JOIN</vt:lpstr>
      <vt:lpstr>We can JOIN on more than one table</vt:lpstr>
      <vt:lpstr>Challenges!</vt:lpstr>
      <vt:lpstr>Aliasing</vt:lpstr>
      <vt:lpstr>Other types of JOINs</vt:lpstr>
      <vt:lpstr>LEFT JOIN</vt:lpstr>
      <vt:lpstr>PowerPoint Presentation</vt:lpstr>
      <vt:lpstr>RIGHT JOINs?</vt:lpstr>
      <vt:lpstr>OUTER JOIN</vt:lpstr>
      <vt:lpstr>Challenges!</vt:lpstr>
      <vt:lpstr>Challenges!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31</cp:revision>
  <dcterms:created xsi:type="dcterms:W3CDTF">2020-06-30T11:11:43Z</dcterms:created>
  <dcterms:modified xsi:type="dcterms:W3CDTF">2020-07-02T13:31:11Z</dcterms:modified>
</cp:coreProperties>
</file>