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e8d34e64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e8d34e64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8e8d34e64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8e8d34e64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de9215451_4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de9215451_4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de92154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de92154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ade9215451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ade9215451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de9215451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de9215451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de9215451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de9215451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ade92154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ade92154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de9215451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de9215451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e8d34e64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8e8d34e64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e8d34e64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e8d34e64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arhadGUL06/membership_seq2seq_attack.gi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machinelearningmastery.com/time-series-prediction-lstm-recurrent-neural-networks-python-keras/" TargetMode="External"/><Relationship Id="rId3" Type="http://schemas.openxmlformats.org/officeDocument/2006/relationships/hyperlink" Target="https://doi.org/10.1162/tacl_a_00299" TargetMode="External"/><Relationship Id="rId7" Type="http://schemas.openxmlformats.org/officeDocument/2006/relationships/hyperlink" Target="https://valueml.com/german-to-english-translator-using-keras-and-tensorflow-using-lstm-mode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sorami/TACL-Membership" TargetMode="External"/><Relationship Id="rId5" Type="http://schemas.openxmlformats.org/officeDocument/2006/relationships/hyperlink" Target="https://machinelearningmastery.com/calculate-bleu-score-for-text-python/" TargetMode="External"/><Relationship Id="rId4" Type="http://schemas.openxmlformats.org/officeDocument/2006/relationships/hyperlink" Target="https://www.digitalocean.com/community/tutorials/bleu-score-in-pyth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106125"/>
            <a:ext cx="8520600" cy="19635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3900"/>
              <a:t>Membership inference attack on sequence-to-sequence models</a:t>
            </a:r>
          </a:p>
        </p:txBody>
      </p:sp>
      <p:sp>
        <p:nvSpPr>
          <p:cNvPr id="55" name="Google Shape;55;p13"/>
          <p:cNvSpPr txBox="1">
            <a:spLocks noGrp="1"/>
          </p:cNvSpPr>
          <p:nvPr>
            <p:ph type="body" idx="1"/>
          </p:nvPr>
        </p:nvSpPr>
        <p:spPr>
          <a:xfrm>
            <a:off x="311700" y="3152225"/>
            <a:ext cx="8520600" cy="1300800"/>
          </a:xfrm>
        </p:spPr>
        <p:txBody>
          <a:bodyPr spcFirstLastPara="1" wrap="square" lIns="91425" tIns="91425" rIns="91425" bIns="91425" anchor="t" anchorCtr="0">
            <a:normAutofit/>
          </a:bodyPr>
          <a:lstStyle/>
          <a:p>
            <a:pPr marL="0" lvl="0" indent="0" rtl="0">
              <a:lnSpc>
                <a:spcPct val="105000"/>
              </a:lnSpc>
              <a:spcBef>
                <a:spcPts val="0"/>
              </a:spcBef>
              <a:spcAft>
                <a:spcPts val="600"/>
              </a:spcAft>
              <a:buNone/>
            </a:pPr>
            <a:r>
              <a:rPr lang="en-US"/>
              <a:t>Farhad Ali Irinel GUL</a:t>
            </a:r>
          </a:p>
          <a:p>
            <a:pPr marL="0" lvl="0" indent="0" rtl="0">
              <a:lnSpc>
                <a:spcPct val="105000"/>
              </a:lnSpc>
              <a:spcBef>
                <a:spcPts val="0"/>
              </a:spcBef>
              <a:spcAft>
                <a:spcPts val="600"/>
              </a:spcAft>
              <a:buNone/>
            </a:pPr>
            <a:r>
              <a:rPr lang="en-US"/>
              <a:t>Eduard PETCU</a:t>
            </a:r>
          </a:p>
          <a:p>
            <a:pPr marL="0" lvl="0" indent="0" rtl="0">
              <a:lnSpc>
                <a:spcPct val="105000"/>
              </a:lnSpc>
              <a:spcBef>
                <a:spcPts val="0"/>
              </a:spcBef>
              <a:spcAft>
                <a:spcPts val="600"/>
              </a:spcAft>
              <a:buNone/>
            </a:pPr>
            <a:r>
              <a:rPr lang="en-US" u="sng">
                <a:hlinkClick r:id="rId3"/>
              </a:rPr>
              <a:t>https://github.com/FarhadGUL06/membership_seq2seq_attack.git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280025" y="3490175"/>
            <a:ext cx="3223424" cy="1522000"/>
          </a:xfrm>
          <a:prstGeom prst="rect">
            <a:avLst/>
          </a:prstGeom>
          <a:noFill/>
          <a:ln>
            <a:noFill/>
          </a:ln>
        </p:spPr>
      </p:pic>
      <p:pic>
        <p:nvPicPr>
          <p:cNvPr id="123" name="Google Shape;123;p22"/>
          <p:cNvPicPr preferRelativeResize="0"/>
          <p:nvPr/>
        </p:nvPicPr>
        <p:blipFill>
          <a:blip r:embed="rId4">
            <a:alphaModFix/>
          </a:blip>
          <a:stretch>
            <a:fillRect/>
          </a:stretch>
        </p:blipFill>
        <p:spPr>
          <a:xfrm>
            <a:off x="280025" y="444250"/>
            <a:ext cx="3223425" cy="2798658"/>
          </a:xfrm>
          <a:prstGeom prst="rect">
            <a:avLst/>
          </a:prstGeom>
          <a:noFill/>
          <a:ln>
            <a:noFill/>
          </a:ln>
        </p:spPr>
      </p:pic>
      <p:pic>
        <p:nvPicPr>
          <p:cNvPr id="124" name="Google Shape;124;p22"/>
          <p:cNvPicPr preferRelativeResize="0"/>
          <p:nvPr/>
        </p:nvPicPr>
        <p:blipFill>
          <a:blip r:embed="rId5">
            <a:alphaModFix/>
          </a:blip>
          <a:stretch>
            <a:fillRect/>
          </a:stretch>
        </p:blipFill>
        <p:spPr>
          <a:xfrm>
            <a:off x="4795800" y="3490175"/>
            <a:ext cx="3297659" cy="1522000"/>
          </a:xfrm>
          <a:prstGeom prst="rect">
            <a:avLst/>
          </a:prstGeom>
          <a:noFill/>
          <a:ln>
            <a:noFill/>
          </a:ln>
        </p:spPr>
      </p:pic>
      <p:pic>
        <p:nvPicPr>
          <p:cNvPr id="125" name="Google Shape;125;p22"/>
          <p:cNvPicPr preferRelativeResize="0"/>
          <p:nvPr/>
        </p:nvPicPr>
        <p:blipFill>
          <a:blip r:embed="rId6">
            <a:alphaModFix/>
          </a:blip>
          <a:stretch>
            <a:fillRect/>
          </a:stretch>
        </p:blipFill>
        <p:spPr>
          <a:xfrm>
            <a:off x="4795800" y="406950"/>
            <a:ext cx="3297650" cy="2873257"/>
          </a:xfrm>
          <a:prstGeom prst="rect">
            <a:avLst/>
          </a:prstGeom>
          <a:noFill/>
          <a:ln>
            <a:noFill/>
          </a:ln>
        </p:spPr>
      </p:pic>
      <p:sp>
        <p:nvSpPr>
          <p:cNvPr id="126" name="Google Shape;126;p22"/>
          <p:cNvSpPr txBox="1"/>
          <p:nvPr/>
        </p:nvSpPr>
        <p:spPr>
          <a:xfrm>
            <a:off x="1327150" y="-76200"/>
            <a:ext cx="1228800" cy="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2"/>
                </a:solidFill>
              </a:rPr>
              <a:t>MLP</a:t>
            </a:r>
            <a:endParaRPr sz="2800">
              <a:solidFill>
                <a:schemeClr val="dk2"/>
              </a:solidFill>
            </a:endParaRPr>
          </a:p>
        </p:txBody>
      </p:sp>
      <p:sp>
        <p:nvSpPr>
          <p:cNvPr id="127" name="Google Shape;127;p22"/>
          <p:cNvSpPr txBox="1"/>
          <p:nvPr/>
        </p:nvSpPr>
        <p:spPr>
          <a:xfrm>
            <a:off x="5312075" y="-76200"/>
            <a:ext cx="2867100" cy="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2"/>
                </a:solidFill>
              </a:rPr>
              <a:t>Decision Tree</a:t>
            </a:r>
            <a:endParaRPr sz="2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Concluzii</a:t>
            </a:r>
            <a:endParaRPr/>
          </a:p>
        </p:txBody>
      </p:sp>
      <p:sp>
        <p:nvSpPr>
          <p:cNvPr id="133" name="Google Shape;133;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Ipoteza ține </a:t>
            </a:r>
            <a:endParaRPr/>
          </a:p>
          <a:p>
            <a:pPr marL="0" lvl="0" indent="0" algn="l" rtl="0">
              <a:spcBef>
                <a:spcPts val="1200"/>
              </a:spcBef>
              <a:spcAft>
                <a:spcPts val="0"/>
              </a:spcAft>
              <a:buNone/>
            </a:pPr>
            <a:r>
              <a:rPr lang="en"/>
              <a:t>- modelele de clasificare binară au acuratețe apropiată de 50%</a:t>
            </a:r>
            <a:endParaRPr/>
          </a:p>
          <a:p>
            <a:pPr marL="0" lvl="0" indent="0" algn="l" rtl="0">
              <a:spcBef>
                <a:spcPts val="1200"/>
              </a:spcBef>
              <a:spcAft>
                <a:spcPts val="0"/>
              </a:spcAft>
              <a:buNone/>
            </a:pPr>
            <a:r>
              <a:rPr lang="en"/>
              <a:t>- unele dintre ele (Naive Bayes și Perceptron) indică o clasă unică pentru ambele tipuri de date</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Bibliografie:</a:t>
            </a:r>
            <a:endParaRPr/>
          </a:p>
        </p:txBody>
      </p:sp>
      <p:sp>
        <p:nvSpPr>
          <p:cNvPr id="139" name="Google Shape;139;p24"/>
          <p:cNvSpPr txBox="1">
            <a:spLocks noGrp="1"/>
          </p:cNvSpPr>
          <p:nvPr>
            <p:ph type="body" idx="1"/>
          </p:nvPr>
        </p:nvSpPr>
        <p:spPr>
          <a:prstGeom prst="rect">
            <a:avLst/>
          </a:prstGeom>
        </p:spPr>
        <p:txBody>
          <a:bodyPr spcFirstLastPara="1" wrap="square" lIns="91425" tIns="91425" rIns="91425" bIns="91425" anchor="t" anchorCtr="0">
            <a:normAutofit/>
          </a:bodyPr>
          <a:lstStyle/>
          <a:p>
            <a:pPr marL="228600" lvl="0" indent="-228600" algn="l" rtl="0">
              <a:spcBef>
                <a:spcPts val="0"/>
              </a:spcBef>
              <a:spcAft>
                <a:spcPts val="0"/>
              </a:spcAft>
              <a:buClr>
                <a:schemeClr val="dk1"/>
              </a:buClr>
              <a:buSzPts val="1100"/>
              <a:buFont typeface="+mj-lt"/>
              <a:buAutoNum type="arabicPeriod"/>
            </a:pPr>
            <a:r>
              <a:rPr lang="en" sz="1200" dirty="0">
                <a:solidFill>
                  <a:schemeClr val="dk1"/>
                </a:solidFill>
                <a:latin typeface="Times New Roman"/>
                <a:ea typeface="Times New Roman"/>
                <a:cs typeface="Times New Roman"/>
                <a:sym typeface="Times New Roman"/>
              </a:rPr>
              <a:t>Sorami Hisamoto, Matt Post, Kevin Duh; Membership Inference Attacks on Sequence-to-Sequence Models: Is My Data In Your Machine Translation System?. </a:t>
            </a:r>
            <a:r>
              <a:rPr lang="en" sz="1200" i="1" dirty="0">
                <a:solidFill>
                  <a:schemeClr val="dk1"/>
                </a:solidFill>
                <a:latin typeface="Times New Roman"/>
                <a:ea typeface="Times New Roman"/>
                <a:cs typeface="Times New Roman"/>
                <a:sym typeface="Times New Roman"/>
              </a:rPr>
              <a:t>Transactions of the Association for Computational Linguistics</a:t>
            </a:r>
            <a:r>
              <a:rPr lang="en" sz="1200" dirty="0">
                <a:solidFill>
                  <a:schemeClr val="dk1"/>
                </a:solidFill>
                <a:latin typeface="Times New Roman"/>
                <a:ea typeface="Times New Roman"/>
                <a:cs typeface="Times New Roman"/>
                <a:sym typeface="Times New Roman"/>
              </a:rPr>
              <a:t> 2020; 8 49–63. doi:</a:t>
            </a:r>
            <a:r>
              <a:rPr lang="en" sz="1200"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200" u="sng" dirty="0">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https://doi.org/10.1162/tacl_a_00299</a:t>
            </a:r>
            <a:endParaRPr sz="1200" dirty="0">
              <a:solidFill>
                <a:schemeClr val="dk1"/>
              </a:solidFill>
              <a:latin typeface="Times New Roman"/>
              <a:ea typeface="Times New Roman"/>
              <a:cs typeface="Times New Roman"/>
              <a:sym typeface="Times New Roman"/>
            </a:endParaRPr>
          </a:p>
          <a:p>
            <a:pPr marL="228600" lvl="0" indent="-228600" algn="just" rtl="0">
              <a:spcBef>
                <a:spcPts val="0"/>
              </a:spcBef>
              <a:spcAft>
                <a:spcPts val="0"/>
              </a:spcAft>
              <a:buClr>
                <a:schemeClr val="dk1"/>
              </a:buClr>
              <a:buSzPts val="1100"/>
              <a:buFont typeface="+mj-lt"/>
              <a:buAutoNum type="arabicPeriod"/>
            </a:pPr>
            <a:r>
              <a:rPr lang="en" sz="1200" u="sng" dirty="0">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https://www.digitalocean.com/community/tutorials/bleu-score-in-python</a:t>
            </a:r>
            <a:endParaRPr sz="1200" dirty="0">
              <a:solidFill>
                <a:schemeClr val="dk1"/>
              </a:solidFill>
              <a:latin typeface="Times New Roman"/>
              <a:ea typeface="Times New Roman"/>
              <a:cs typeface="Times New Roman"/>
              <a:sym typeface="Times New Roman"/>
            </a:endParaRPr>
          </a:p>
          <a:p>
            <a:pPr marL="228600" lvl="0" indent="-228600" algn="just" rtl="0">
              <a:spcBef>
                <a:spcPts val="0"/>
              </a:spcBef>
              <a:spcAft>
                <a:spcPts val="0"/>
              </a:spcAft>
              <a:buClr>
                <a:schemeClr val="dk1"/>
              </a:buClr>
              <a:buSzPts val="1100"/>
              <a:buFont typeface="+mj-lt"/>
              <a:buAutoNum type="arabicPeriod"/>
            </a:pPr>
            <a:r>
              <a:rPr lang="en" sz="1200" u="sng" dirty="0">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https://machinelearningmastery.com/calculate-bleu-score-for-text-python/</a:t>
            </a:r>
            <a:endParaRPr sz="1200" dirty="0">
              <a:solidFill>
                <a:schemeClr val="dk1"/>
              </a:solidFill>
              <a:latin typeface="Times New Roman"/>
              <a:ea typeface="Times New Roman"/>
              <a:cs typeface="Times New Roman"/>
              <a:sym typeface="Times New Roman"/>
            </a:endParaRPr>
          </a:p>
          <a:p>
            <a:pPr marL="228600" lvl="0" indent="-228600" algn="l" rtl="0">
              <a:spcBef>
                <a:spcPts val="0"/>
              </a:spcBef>
              <a:spcAft>
                <a:spcPts val="0"/>
              </a:spcAft>
              <a:buClr>
                <a:schemeClr val="dk1"/>
              </a:buClr>
              <a:buSzPts val="1100"/>
              <a:buFont typeface="+mj-lt"/>
              <a:buAutoNum type="arabicPeriod"/>
            </a:pPr>
            <a:r>
              <a:rPr lang="en" sz="1200" u="sng" dirty="0">
                <a:solidFill>
                  <a:srgbClr val="1155CC"/>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https://github.com/sorami/TACL-Membership</a:t>
            </a:r>
            <a:endParaRPr sz="1200" dirty="0">
              <a:solidFill>
                <a:schemeClr val="dk1"/>
              </a:solidFill>
              <a:latin typeface="Times New Roman"/>
              <a:ea typeface="Times New Roman"/>
              <a:cs typeface="Times New Roman"/>
              <a:sym typeface="Times New Roman"/>
            </a:endParaRPr>
          </a:p>
          <a:p>
            <a:pPr marL="228600" lvl="0" indent="-228600" algn="just" rtl="0">
              <a:spcBef>
                <a:spcPts val="0"/>
              </a:spcBef>
              <a:spcAft>
                <a:spcPts val="0"/>
              </a:spcAft>
              <a:buClr>
                <a:schemeClr val="dk1"/>
              </a:buClr>
              <a:buSzPts val="1100"/>
              <a:buFont typeface="+mj-lt"/>
              <a:buAutoNum type="arabicPeriod"/>
            </a:pPr>
            <a:r>
              <a:rPr lang="en" sz="1200" u="sng" dirty="0">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https://valueml.com/german-to-english-translator-using-keras-and-tensorflow-using-lstm-model/</a:t>
            </a:r>
            <a:endParaRPr sz="1200" dirty="0">
              <a:solidFill>
                <a:schemeClr val="dk1"/>
              </a:solidFill>
              <a:latin typeface="Times New Roman"/>
              <a:ea typeface="Times New Roman"/>
              <a:cs typeface="Times New Roman"/>
              <a:sym typeface="Times New Roman"/>
            </a:endParaRPr>
          </a:p>
          <a:p>
            <a:pPr marL="228600" lvl="0" indent="-228600" algn="just" rtl="0">
              <a:spcBef>
                <a:spcPts val="0"/>
              </a:spcBef>
              <a:spcAft>
                <a:spcPts val="0"/>
              </a:spcAft>
              <a:buClr>
                <a:schemeClr val="dk1"/>
              </a:buClr>
              <a:buSzPts val="1100"/>
              <a:buFont typeface="+mj-lt"/>
              <a:buAutoNum type="arabicPeriod"/>
            </a:pPr>
            <a:r>
              <a:rPr lang="en" sz="1200" u="sng" dirty="0">
                <a:solidFill>
                  <a:srgbClr val="1155CC"/>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https://machinelearningmastery.com/time-series-prediction-lstm-recurrent-neural-networks-python-keras/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92450"/>
            <a:ext cx="85206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1800"/>
              </a:spcBef>
              <a:spcAft>
                <a:spcPts val="600"/>
              </a:spcAft>
              <a:buNone/>
            </a:pPr>
            <a:r>
              <a:rPr lang="en" sz="4000" dirty="0">
                <a:latin typeface="Times New Roman"/>
                <a:ea typeface="Times New Roman"/>
                <a:cs typeface="Times New Roman"/>
                <a:sym typeface="Times New Roman"/>
              </a:rPr>
              <a:t>Atacul reprodus</a:t>
            </a:r>
            <a:endParaRPr sz="4000" dirty="0"/>
          </a:p>
        </p:txBody>
      </p:sp>
      <p:sp>
        <p:nvSpPr>
          <p:cNvPr id="61" name="Google Shape;61;p14"/>
          <p:cNvSpPr txBox="1">
            <a:spLocks noGrp="1"/>
          </p:cNvSpPr>
          <p:nvPr>
            <p:ph type="body" idx="1"/>
          </p:nvPr>
        </p:nvSpPr>
        <p:spPr>
          <a:xfrm>
            <a:off x="346750" y="1105350"/>
            <a:ext cx="3599700" cy="3607200"/>
          </a:xfrm>
          <a:prstGeom prst="rect">
            <a:avLst/>
          </a:prstGeom>
        </p:spPr>
        <p:txBody>
          <a:bodyPr spcFirstLastPara="1" wrap="square" lIns="91425" tIns="91425" rIns="91425" bIns="91425" anchor="t" anchorCtr="0">
            <a:normAutofit/>
          </a:bodyPr>
          <a:lstStyle/>
          <a:p>
            <a:pPr>
              <a:spcBef>
                <a:spcPts val="1200"/>
              </a:spcBef>
            </a:pPr>
            <a:r>
              <a:rPr lang="en" dirty="0"/>
              <a:t>Membership Inference Attack pe modele Sequence to Sequence.</a:t>
            </a:r>
            <a:br>
              <a:rPr lang="en" dirty="0"/>
            </a:br>
            <a:endParaRPr dirty="0"/>
          </a:p>
          <a:p>
            <a:pPr marL="457200" lvl="0" indent="-342900" algn="l" rtl="0">
              <a:spcBef>
                <a:spcPts val="0"/>
              </a:spcBef>
              <a:spcAft>
                <a:spcPts val="0"/>
              </a:spcAft>
              <a:buSzPts val="1800"/>
              <a:buChar char="●"/>
            </a:pPr>
            <a:r>
              <a:rPr lang="en" dirty="0"/>
              <a:t>Avand un model de tip black-box, putem afla dacă un anumit sample a fost folosit în setul de antrenare?</a:t>
            </a:r>
            <a:endParaRPr dirty="0"/>
          </a:p>
        </p:txBody>
      </p:sp>
      <p:pic>
        <p:nvPicPr>
          <p:cNvPr id="62" name="Google Shape;62;p14"/>
          <p:cNvPicPr preferRelativeResize="0"/>
          <p:nvPr/>
        </p:nvPicPr>
        <p:blipFill>
          <a:blip r:embed="rId3">
            <a:alphaModFix/>
          </a:blip>
          <a:stretch>
            <a:fillRect/>
          </a:stretch>
        </p:blipFill>
        <p:spPr>
          <a:xfrm>
            <a:off x="3981725" y="1200725"/>
            <a:ext cx="4714025" cy="316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4000"/>
              <a:t>Ipoteză</a:t>
            </a:r>
          </a:p>
        </p:txBody>
      </p:sp>
      <p:sp>
        <p:nvSpPr>
          <p:cNvPr id="68" name="Google Shape;68;p15"/>
          <p:cNvSpPr txBox="1">
            <a:spLocks noGrp="1"/>
          </p:cNvSpPr>
          <p:nvPr>
            <p:ph type="body" idx="1"/>
          </p:nvPr>
        </p:nvSpPr>
        <p:spPr>
          <a:xfrm>
            <a:off x="311700" y="10736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ctr" rtl="0">
              <a:spcBef>
                <a:spcPts val="1200"/>
              </a:spcBef>
              <a:spcAft>
                <a:spcPts val="1200"/>
              </a:spcAft>
              <a:buNone/>
            </a:pPr>
            <a:r>
              <a:rPr lang="en" dirty="0"/>
              <a:t>Nu se poate crea un model de clasificare binară care să poată face distincție între un text folosit la antrenarea modelului atacat și un text din afara setului de date folosit la antrenare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434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Relevanță atac</a:t>
            </a:r>
            <a:endParaRPr sz="4000"/>
          </a:p>
        </p:txBody>
      </p:sp>
      <p:sp>
        <p:nvSpPr>
          <p:cNvPr id="74" name="Google Shape;74;p16"/>
          <p:cNvSpPr txBox="1">
            <a:spLocks noGrp="1"/>
          </p:cNvSpPr>
          <p:nvPr>
            <p:ph type="body" idx="1"/>
          </p:nvPr>
        </p:nvSpPr>
        <p:spPr>
          <a:xfrm>
            <a:off x="2677450" y="1422275"/>
            <a:ext cx="40425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Utilizarea datelor introduse de utilizatori cu alt scop decât cel intenționat</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Clientul nu poate verifica dacă furnizorul va folosi într-un viitor apropiat datele sale în scop malițios</a:t>
            </a:r>
            <a:endParaRPr/>
          </a:p>
        </p:txBody>
      </p:sp>
      <p:pic>
        <p:nvPicPr>
          <p:cNvPr id="75" name="Google Shape;75;p16"/>
          <p:cNvPicPr preferRelativeResize="0"/>
          <p:nvPr/>
        </p:nvPicPr>
        <p:blipFill>
          <a:blip r:embed="rId3">
            <a:alphaModFix/>
          </a:blip>
          <a:stretch>
            <a:fillRect/>
          </a:stretch>
        </p:blipFill>
        <p:spPr>
          <a:xfrm>
            <a:off x="6719950" y="816163"/>
            <a:ext cx="1979642" cy="4022522"/>
          </a:xfrm>
          <a:prstGeom prst="rect">
            <a:avLst/>
          </a:prstGeom>
          <a:noFill/>
          <a:ln>
            <a:noFill/>
          </a:ln>
        </p:spPr>
      </p:pic>
      <p:pic>
        <p:nvPicPr>
          <p:cNvPr id="76" name="Google Shape;76;p16"/>
          <p:cNvPicPr preferRelativeResize="0"/>
          <p:nvPr/>
        </p:nvPicPr>
        <p:blipFill>
          <a:blip r:embed="rId4">
            <a:alphaModFix/>
          </a:blip>
          <a:stretch>
            <a:fillRect/>
          </a:stretch>
        </p:blipFill>
        <p:spPr>
          <a:xfrm>
            <a:off x="231500" y="866938"/>
            <a:ext cx="2275106" cy="4022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146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Reproducere atac</a:t>
            </a:r>
            <a:endParaRPr sz="4000"/>
          </a:p>
        </p:txBody>
      </p:sp>
      <p:sp>
        <p:nvSpPr>
          <p:cNvPr id="82" name="Google Shape;82;p17"/>
          <p:cNvSpPr txBox="1">
            <a:spLocks noGrp="1"/>
          </p:cNvSpPr>
          <p:nvPr>
            <p:ph type="body" idx="1"/>
          </p:nvPr>
        </p:nvSpPr>
        <p:spPr>
          <a:xfrm>
            <a:off x="385100" y="1204525"/>
            <a:ext cx="3724500" cy="40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Modelul folosit pentru reproducerea atacului a fost antrenat pe </a:t>
            </a:r>
            <a:r>
              <a:rPr lang="en" b="1">
                <a:latin typeface="Times New Roman"/>
                <a:ea typeface="Times New Roman"/>
                <a:cs typeface="Times New Roman"/>
                <a:sym typeface="Times New Roman"/>
              </a:rPr>
              <a:t>clusterul facultății </a:t>
            </a:r>
            <a:r>
              <a:rPr lang="en">
                <a:latin typeface="Times New Roman"/>
                <a:ea typeface="Times New Roman"/>
                <a:cs typeface="Times New Roman"/>
                <a:sym typeface="Times New Roman"/>
              </a:rPr>
              <a:t>utilizând un dataset public.</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Acesta este compus din următoarele layere:</a:t>
            </a:r>
            <a:endParaRPr>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Embedding Layer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LSTM - encoder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Repeat Vector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LSTM - decoder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Time Distributed</a:t>
            </a:r>
            <a:endParaRPr>
              <a:solidFill>
                <a:schemeClr val="dk1"/>
              </a:solidFill>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4726425" y="1524363"/>
            <a:ext cx="4038600" cy="35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73025" y="2003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Realizarea clasificatorului binar</a:t>
            </a:r>
            <a:endParaRPr sz="4000"/>
          </a:p>
          <a:p>
            <a:pPr marL="0" lvl="0" indent="0" algn="l" rtl="0">
              <a:spcBef>
                <a:spcPts val="0"/>
              </a:spcBef>
              <a:spcAft>
                <a:spcPts val="0"/>
              </a:spcAft>
              <a:buNone/>
            </a:pPr>
            <a:endParaRPr/>
          </a:p>
        </p:txBody>
      </p:sp>
      <p:pic>
        <p:nvPicPr>
          <p:cNvPr id="89" name="Google Shape;89;p18"/>
          <p:cNvPicPr preferRelativeResize="0"/>
          <p:nvPr/>
        </p:nvPicPr>
        <p:blipFill>
          <a:blip r:embed="rId3">
            <a:alphaModFix/>
          </a:blip>
          <a:stretch>
            <a:fillRect/>
          </a:stretch>
        </p:blipFill>
        <p:spPr>
          <a:xfrm>
            <a:off x="1864125" y="1045075"/>
            <a:ext cx="6279071" cy="3743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Realizarea clasificatorului binar</a:t>
            </a:r>
          </a:p>
        </p:txBody>
      </p:sp>
      <p:sp>
        <p:nvSpPr>
          <p:cNvPr id="95" name="Google Shape;95;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err="1"/>
              <a:t>Tipurile</a:t>
            </a:r>
            <a:r>
              <a:rPr lang="en-US" dirty="0"/>
              <a:t> de </a:t>
            </a:r>
            <a:r>
              <a:rPr lang="en-US" dirty="0" err="1"/>
              <a:t>clasificator</a:t>
            </a:r>
            <a:r>
              <a:rPr lang="en-US" dirty="0"/>
              <a:t> </a:t>
            </a:r>
            <a:r>
              <a:rPr lang="en-US" dirty="0" err="1"/>
              <a:t>folosit</a:t>
            </a:r>
            <a:r>
              <a:rPr lang="en-US" dirty="0"/>
              <a:t>:</a:t>
            </a:r>
          </a:p>
          <a:p>
            <a:pPr marL="457200" lvl="0" indent="-342900" algn="l" rtl="0">
              <a:spcBef>
                <a:spcPts val="1200"/>
              </a:spcBef>
              <a:spcAft>
                <a:spcPts val="0"/>
              </a:spcAft>
              <a:buSzPts val="1800"/>
              <a:buChar char="-"/>
            </a:pPr>
            <a:r>
              <a:rPr lang="en-US" dirty="0"/>
              <a:t>Naive Bayes</a:t>
            </a:r>
          </a:p>
          <a:p>
            <a:pPr marL="457200" lvl="0" indent="-342900" algn="l" rtl="0">
              <a:spcBef>
                <a:spcPts val="0"/>
              </a:spcBef>
              <a:spcAft>
                <a:spcPts val="0"/>
              </a:spcAft>
              <a:buSzPts val="1800"/>
              <a:buChar char="-"/>
            </a:pPr>
            <a:r>
              <a:rPr lang="en-US" dirty="0"/>
              <a:t>Random Forest</a:t>
            </a:r>
          </a:p>
          <a:p>
            <a:pPr marL="457200" lvl="0" indent="-342900" algn="l" rtl="0">
              <a:spcBef>
                <a:spcPts val="0"/>
              </a:spcBef>
              <a:spcAft>
                <a:spcPts val="0"/>
              </a:spcAft>
              <a:buSzPts val="1800"/>
              <a:buChar char="-"/>
            </a:pPr>
            <a:r>
              <a:rPr lang="en-US" dirty="0"/>
              <a:t>Nearest </a:t>
            </a:r>
            <a:r>
              <a:rPr lang="en-US" dirty="0" err="1"/>
              <a:t>Neighbour</a:t>
            </a:r>
            <a:endParaRPr lang="en-US" dirty="0"/>
          </a:p>
          <a:p>
            <a:pPr marL="457200" lvl="0" indent="-342900" algn="l" rtl="0">
              <a:spcBef>
                <a:spcPts val="0"/>
              </a:spcBef>
              <a:spcAft>
                <a:spcPts val="0"/>
              </a:spcAft>
              <a:buSzPts val="1800"/>
              <a:buChar char="-"/>
            </a:pPr>
            <a:r>
              <a:rPr lang="en-US" dirty="0"/>
              <a:t>Perceptron</a:t>
            </a:r>
          </a:p>
          <a:p>
            <a:pPr marL="457200" lvl="0" indent="-342900" algn="l" rtl="0">
              <a:spcBef>
                <a:spcPts val="0"/>
              </a:spcBef>
              <a:spcAft>
                <a:spcPts val="0"/>
              </a:spcAft>
              <a:buSzPts val="1800"/>
              <a:buChar char="-"/>
            </a:pPr>
            <a:r>
              <a:rPr lang="en-US" dirty="0"/>
              <a:t>Multi-layer Perceptron (MLP)</a:t>
            </a:r>
          </a:p>
          <a:p>
            <a:pPr marL="457200" lvl="0" indent="-342900" algn="l" rtl="0">
              <a:spcBef>
                <a:spcPts val="0"/>
              </a:spcBef>
              <a:spcAft>
                <a:spcPts val="0"/>
              </a:spcAft>
              <a:buSzPts val="1800"/>
              <a:buChar char="-"/>
            </a:pPr>
            <a:r>
              <a:rPr lang="en-US" dirty="0"/>
              <a:t>Decision Tree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76047" y="3316950"/>
            <a:ext cx="3572101" cy="1638075"/>
          </a:xfrm>
          <a:prstGeom prst="rect">
            <a:avLst/>
          </a:prstGeom>
          <a:noFill/>
          <a:ln>
            <a:noFill/>
          </a:ln>
        </p:spPr>
      </p:pic>
      <p:pic>
        <p:nvPicPr>
          <p:cNvPr id="101" name="Google Shape;101;p20"/>
          <p:cNvPicPr preferRelativeResize="0"/>
          <p:nvPr/>
        </p:nvPicPr>
        <p:blipFill>
          <a:blip r:embed="rId4">
            <a:alphaModFix/>
          </a:blip>
          <a:stretch>
            <a:fillRect/>
          </a:stretch>
        </p:blipFill>
        <p:spPr>
          <a:xfrm>
            <a:off x="176050" y="216250"/>
            <a:ext cx="3572100" cy="2999374"/>
          </a:xfrm>
          <a:prstGeom prst="rect">
            <a:avLst/>
          </a:prstGeom>
          <a:noFill/>
          <a:ln>
            <a:noFill/>
          </a:ln>
        </p:spPr>
      </p:pic>
      <p:pic>
        <p:nvPicPr>
          <p:cNvPr id="102" name="Google Shape;102;p20"/>
          <p:cNvPicPr preferRelativeResize="0"/>
          <p:nvPr/>
        </p:nvPicPr>
        <p:blipFill>
          <a:blip r:embed="rId5">
            <a:alphaModFix/>
          </a:blip>
          <a:stretch>
            <a:fillRect/>
          </a:stretch>
        </p:blipFill>
        <p:spPr>
          <a:xfrm>
            <a:off x="4638225" y="3292862"/>
            <a:ext cx="3572101" cy="1686252"/>
          </a:xfrm>
          <a:prstGeom prst="rect">
            <a:avLst/>
          </a:prstGeom>
          <a:noFill/>
          <a:ln>
            <a:noFill/>
          </a:ln>
        </p:spPr>
      </p:pic>
      <p:pic>
        <p:nvPicPr>
          <p:cNvPr id="103" name="Google Shape;103;p20"/>
          <p:cNvPicPr preferRelativeResize="0"/>
          <p:nvPr/>
        </p:nvPicPr>
        <p:blipFill>
          <a:blip r:embed="rId6">
            <a:alphaModFix/>
          </a:blip>
          <a:stretch>
            <a:fillRect/>
          </a:stretch>
        </p:blipFill>
        <p:spPr>
          <a:xfrm>
            <a:off x="4652635" y="170650"/>
            <a:ext cx="3543277" cy="2988062"/>
          </a:xfrm>
          <a:prstGeom prst="rect">
            <a:avLst/>
          </a:prstGeom>
          <a:noFill/>
          <a:ln>
            <a:noFill/>
          </a:ln>
        </p:spPr>
      </p:pic>
      <p:sp>
        <p:nvSpPr>
          <p:cNvPr id="104" name="Google Shape;104;p20"/>
          <p:cNvSpPr txBox="1"/>
          <p:nvPr/>
        </p:nvSpPr>
        <p:spPr>
          <a:xfrm>
            <a:off x="163275" y="119925"/>
            <a:ext cx="28473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5" name="Google Shape;105;p20"/>
          <p:cNvSpPr txBox="1"/>
          <p:nvPr/>
        </p:nvSpPr>
        <p:spPr>
          <a:xfrm>
            <a:off x="931725" y="-288575"/>
            <a:ext cx="2262900" cy="14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dk2"/>
                </a:solidFill>
              </a:rPr>
              <a:t>Naive Bayes</a:t>
            </a:r>
            <a:endParaRPr sz="2600">
              <a:solidFill>
                <a:schemeClr val="dk2"/>
              </a:solidFill>
            </a:endParaRPr>
          </a:p>
        </p:txBody>
      </p:sp>
      <p:sp>
        <p:nvSpPr>
          <p:cNvPr id="106" name="Google Shape;106;p20"/>
          <p:cNvSpPr txBox="1"/>
          <p:nvPr/>
        </p:nvSpPr>
        <p:spPr>
          <a:xfrm>
            <a:off x="5041900" y="-288575"/>
            <a:ext cx="4371900" cy="13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2"/>
                </a:solidFill>
              </a:rPr>
              <a:t>Random Forest</a:t>
            </a:r>
            <a:endParaRPr sz="2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225400" y="3408150"/>
            <a:ext cx="3214250" cy="1513700"/>
          </a:xfrm>
          <a:prstGeom prst="rect">
            <a:avLst/>
          </a:prstGeom>
          <a:noFill/>
          <a:ln>
            <a:noFill/>
          </a:ln>
        </p:spPr>
      </p:pic>
      <p:pic>
        <p:nvPicPr>
          <p:cNvPr id="112" name="Google Shape;112;p21"/>
          <p:cNvPicPr preferRelativeResize="0"/>
          <p:nvPr/>
        </p:nvPicPr>
        <p:blipFill>
          <a:blip r:embed="rId4">
            <a:alphaModFix/>
          </a:blip>
          <a:stretch>
            <a:fillRect/>
          </a:stretch>
        </p:blipFill>
        <p:spPr>
          <a:xfrm>
            <a:off x="225400" y="426000"/>
            <a:ext cx="3214251" cy="2742949"/>
          </a:xfrm>
          <a:prstGeom prst="rect">
            <a:avLst/>
          </a:prstGeom>
          <a:noFill/>
          <a:ln>
            <a:noFill/>
          </a:ln>
        </p:spPr>
      </p:pic>
      <p:pic>
        <p:nvPicPr>
          <p:cNvPr id="113" name="Google Shape;113;p21"/>
          <p:cNvPicPr preferRelativeResize="0"/>
          <p:nvPr/>
        </p:nvPicPr>
        <p:blipFill>
          <a:blip r:embed="rId5">
            <a:alphaModFix/>
          </a:blip>
          <a:stretch>
            <a:fillRect/>
          </a:stretch>
        </p:blipFill>
        <p:spPr>
          <a:xfrm>
            <a:off x="5023825" y="3350525"/>
            <a:ext cx="3367800" cy="1628950"/>
          </a:xfrm>
          <a:prstGeom prst="rect">
            <a:avLst/>
          </a:prstGeom>
          <a:noFill/>
          <a:ln>
            <a:noFill/>
          </a:ln>
        </p:spPr>
      </p:pic>
      <p:pic>
        <p:nvPicPr>
          <p:cNvPr id="114" name="Google Shape;114;p21"/>
          <p:cNvPicPr preferRelativeResize="0"/>
          <p:nvPr/>
        </p:nvPicPr>
        <p:blipFill>
          <a:blip r:embed="rId6">
            <a:alphaModFix/>
          </a:blip>
          <a:stretch>
            <a:fillRect/>
          </a:stretch>
        </p:blipFill>
        <p:spPr>
          <a:xfrm>
            <a:off x="5044575" y="383325"/>
            <a:ext cx="3326296" cy="2828300"/>
          </a:xfrm>
          <a:prstGeom prst="rect">
            <a:avLst/>
          </a:prstGeom>
          <a:noFill/>
          <a:ln>
            <a:noFill/>
          </a:ln>
        </p:spPr>
      </p:pic>
      <p:sp>
        <p:nvSpPr>
          <p:cNvPr id="115" name="Google Shape;115;p21"/>
          <p:cNvSpPr txBox="1"/>
          <p:nvPr/>
        </p:nvSpPr>
        <p:spPr>
          <a:xfrm>
            <a:off x="993775" y="-41275"/>
            <a:ext cx="26955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6" name="Google Shape;116;p21"/>
          <p:cNvSpPr txBox="1"/>
          <p:nvPr/>
        </p:nvSpPr>
        <p:spPr>
          <a:xfrm>
            <a:off x="225400" y="-155575"/>
            <a:ext cx="4029000" cy="17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2"/>
                </a:solidFill>
              </a:rPr>
              <a:t>Nearest Neighbour</a:t>
            </a:r>
            <a:endParaRPr sz="2800">
              <a:solidFill>
                <a:schemeClr val="dk2"/>
              </a:solidFill>
            </a:endParaRPr>
          </a:p>
        </p:txBody>
      </p:sp>
      <p:sp>
        <p:nvSpPr>
          <p:cNvPr id="117" name="Google Shape;117;p21"/>
          <p:cNvSpPr txBox="1"/>
          <p:nvPr/>
        </p:nvSpPr>
        <p:spPr>
          <a:xfrm>
            <a:off x="5705550" y="-155575"/>
            <a:ext cx="3609900" cy="9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2"/>
                </a:solidFill>
              </a:rPr>
              <a:t>Perceptron</a:t>
            </a:r>
            <a:endParaRPr sz="2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328</Words>
  <Application>Microsoft Office PowerPoint</Application>
  <PresentationFormat>On-screen Show (16:9)</PresentationFormat>
  <Paragraphs>49</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Membership inference attack on sequence-to-sequence models</vt:lpstr>
      <vt:lpstr>Atacul reprodus</vt:lpstr>
      <vt:lpstr>Ipoteză</vt:lpstr>
      <vt:lpstr>Relevanță atac</vt:lpstr>
      <vt:lpstr>Reproducere atac</vt:lpstr>
      <vt:lpstr>Realizarea clasificatorului binar </vt:lpstr>
      <vt:lpstr>Realizarea clasificatorului binar</vt:lpstr>
      <vt:lpstr>PowerPoint Presentation</vt:lpstr>
      <vt:lpstr>PowerPoint Presentation</vt:lpstr>
      <vt:lpstr>PowerPoint Presentation</vt:lpstr>
      <vt:lpstr>Concluzii</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Membership inference attack on sequence-to-sequence models</dc:title>
  <cp:lastModifiedBy>Farhad Gul</cp:lastModifiedBy>
  <cp:revision>1</cp:revision>
  <dcterms:modified xsi:type="dcterms:W3CDTF">2024-01-11T23:13:23Z</dcterms:modified>
</cp:coreProperties>
</file>