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86" r:id="rId16"/>
    <p:sldId id="273" r:id="rId17"/>
    <p:sldId id="275" r:id="rId18"/>
    <p:sldId id="274" r:id="rId19"/>
    <p:sldId id="284" r:id="rId20"/>
    <p:sldId id="279" r:id="rId21"/>
    <p:sldId id="280" r:id="rId22"/>
    <p:sldId id="281" r:id="rId23"/>
    <p:sldId id="282" r:id="rId24"/>
    <p:sldId id="285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2FBE23-B8F2-46A5-B45B-E45FE2CB76E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7E3A12-C066-4C21-A654-CBDDFB0C6537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Find Initial Correspondences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C47BB1-4598-4E50-AE93-130984A30D5A}" type="parTrans" cxnId="{C89D2ECA-5020-48B6-B038-0E7E426126C8}">
      <dgm:prSet/>
      <dgm:spPr/>
      <dgm:t>
        <a:bodyPr/>
        <a:lstStyle/>
        <a:p>
          <a:endParaRPr lang="en-US"/>
        </a:p>
      </dgm:t>
    </dgm:pt>
    <dgm:pt modelId="{2A230A93-3658-44C5-B464-A2785E1BA380}" type="sibTrans" cxnId="{C89D2ECA-5020-48B6-B038-0E7E426126C8}">
      <dgm:prSet/>
      <dgm:spPr/>
      <dgm:t>
        <a:bodyPr/>
        <a:lstStyle/>
        <a:p>
          <a:endParaRPr lang="en-US"/>
        </a:p>
      </dgm:t>
    </dgm:pt>
    <dgm:pt modelId="{CB37AF20-9681-4A81-81AA-86E25B81A88F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Parallel Computation of Homography and Fundamental Matrix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7505FF-BD9F-4775-8C54-CB8818E4F555}" type="parTrans" cxnId="{BE64DBBE-791D-4B78-A698-08B7D9CF4CE3}">
      <dgm:prSet/>
      <dgm:spPr/>
      <dgm:t>
        <a:bodyPr/>
        <a:lstStyle/>
        <a:p>
          <a:endParaRPr lang="en-US"/>
        </a:p>
      </dgm:t>
    </dgm:pt>
    <dgm:pt modelId="{FA06E18C-243B-4378-9843-B38AAF5FD451}" type="sibTrans" cxnId="{BE64DBBE-791D-4B78-A698-08B7D9CF4CE3}">
      <dgm:prSet/>
      <dgm:spPr/>
      <dgm:t>
        <a:bodyPr/>
        <a:lstStyle/>
        <a:p>
          <a:endParaRPr lang="en-US"/>
        </a:p>
      </dgm:t>
    </dgm:pt>
    <dgm:pt modelId="{F6B3E0A6-38C5-45D0-ACD1-DB686935C10A}" type="pres">
      <dgm:prSet presAssocID="{FC2FBE23-B8F2-46A5-B45B-E45FE2CB76E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F03D2F-2397-44C6-BF41-43A67C34D830}" type="pres">
      <dgm:prSet presAssocID="{FC2FBE23-B8F2-46A5-B45B-E45FE2CB76E5}" presName="arrow" presStyleLbl="bgShp" presStyleIdx="0" presStyleCnt="1" custLinFactNeighborX="2942" custLinFactNeighborY="28566"/>
      <dgm:spPr/>
    </dgm:pt>
    <dgm:pt modelId="{94F1A827-BA35-4CF2-BA0D-124B7D62CA42}" type="pres">
      <dgm:prSet presAssocID="{FC2FBE23-B8F2-46A5-B45B-E45FE2CB76E5}" presName="linearProcess" presStyleCnt="0"/>
      <dgm:spPr/>
    </dgm:pt>
    <dgm:pt modelId="{2798D873-19FD-4260-898D-2A70ADD4E7CE}" type="pres">
      <dgm:prSet presAssocID="{1E7E3A12-C066-4C21-A654-CBDDFB0C6537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EB5602-B7FE-4D86-97F0-9ED39044D946}" type="pres">
      <dgm:prSet presAssocID="{2A230A93-3658-44C5-B464-A2785E1BA380}" presName="sibTrans" presStyleCnt="0"/>
      <dgm:spPr/>
    </dgm:pt>
    <dgm:pt modelId="{CF428B3F-6DF4-409A-A897-C3FB382E2847}" type="pres">
      <dgm:prSet presAssocID="{CB37AF20-9681-4A81-81AA-86E25B81A88F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64DBBE-791D-4B78-A698-08B7D9CF4CE3}" srcId="{FC2FBE23-B8F2-46A5-B45B-E45FE2CB76E5}" destId="{CB37AF20-9681-4A81-81AA-86E25B81A88F}" srcOrd="1" destOrd="0" parTransId="{917505FF-BD9F-4775-8C54-CB8818E4F555}" sibTransId="{FA06E18C-243B-4378-9843-B38AAF5FD451}"/>
    <dgm:cxn modelId="{8CA10C2C-60FE-414C-9ED0-74E52CC064E3}" type="presOf" srcId="{1E7E3A12-C066-4C21-A654-CBDDFB0C6537}" destId="{2798D873-19FD-4260-898D-2A70ADD4E7CE}" srcOrd="0" destOrd="0" presId="urn:microsoft.com/office/officeart/2005/8/layout/hProcess9"/>
    <dgm:cxn modelId="{C89D2ECA-5020-48B6-B038-0E7E426126C8}" srcId="{FC2FBE23-B8F2-46A5-B45B-E45FE2CB76E5}" destId="{1E7E3A12-C066-4C21-A654-CBDDFB0C6537}" srcOrd="0" destOrd="0" parTransId="{37C47BB1-4598-4E50-AE93-130984A30D5A}" sibTransId="{2A230A93-3658-44C5-B464-A2785E1BA380}"/>
    <dgm:cxn modelId="{48ABBE8C-AE92-4E6B-853B-62EDAB7A56ED}" type="presOf" srcId="{CB37AF20-9681-4A81-81AA-86E25B81A88F}" destId="{CF428B3F-6DF4-409A-A897-C3FB382E2847}" srcOrd="0" destOrd="0" presId="urn:microsoft.com/office/officeart/2005/8/layout/hProcess9"/>
    <dgm:cxn modelId="{EEDC9155-F226-417B-843B-270E0083D0BD}" type="presOf" srcId="{FC2FBE23-B8F2-46A5-B45B-E45FE2CB76E5}" destId="{F6B3E0A6-38C5-45D0-ACD1-DB686935C10A}" srcOrd="0" destOrd="0" presId="urn:microsoft.com/office/officeart/2005/8/layout/hProcess9"/>
    <dgm:cxn modelId="{9748B4E8-858D-49EE-8EED-D83C11A84224}" type="presParOf" srcId="{F6B3E0A6-38C5-45D0-ACD1-DB686935C10A}" destId="{F4F03D2F-2397-44C6-BF41-43A67C34D830}" srcOrd="0" destOrd="0" presId="urn:microsoft.com/office/officeart/2005/8/layout/hProcess9"/>
    <dgm:cxn modelId="{9420FAA4-7116-4BF4-BF93-C850096EC25F}" type="presParOf" srcId="{F6B3E0A6-38C5-45D0-ACD1-DB686935C10A}" destId="{94F1A827-BA35-4CF2-BA0D-124B7D62CA42}" srcOrd="1" destOrd="0" presId="urn:microsoft.com/office/officeart/2005/8/layout/hProcess9"/>
    <dgm:cxn modelId="{6D5F8631-0583-489D-B18E-C0245C7F0D40}" type="presParOf" srcId="{94F1A827-BA35-4CF2-BA0D-124B7D62CA42}" destId="{2798D873-19FD-4260-898D-2A70ADD4E7CE}" srcOrd="0" destOrd="0" presId="urn:microsoft.com/office/officeart/2005/8/layout/hProcess9"/>
    <dgm:cxn modelId="{60304ED8-0A31-4942-AEB6-8A441DE567AF}" type="presParOf" srcId="{94F1A827-BA35-4CF2-BA0D-124B7D62CA42}" destId="{40EB5602-B7FE-4D86-97F0-9ED39044D946}" srcOrd="1" destOrd="0" presId="urn:microsoft.com/office/officeart/2005/8/layout/hProcess9"/>
    <dgm:cxn modelId="{F0A42938-3AA9-44CF-8574-0711F8ADC705}" type="presParOf" srcId="{94F1A827-BA35-4CF2-BA0D-124B7D62CA42}" destId="{CF428B3F-6DF4-409A-A897-C3FB382E2847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D8BB3D-3AAE-4D2F-877E-761E2216FF3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8AB858E-ABD0-4E95-B951-AE0C2724E999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Structure From Motion Recovery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853ED2-664E-4A1B-AB06-CC20B178B2DC}" type="parTrans" cxnId="{4C1DA7A0-673B-4F03-B270-63A01CCEF64B}">
      <dgm:prSet/>
      <dgm:spPr/>
      <dgm:t>
        <a:bodyPr/>
        <a:lstStyle/>
        <a:p>
          <a:endParaRPr lang="en-US"/>
        </a:p>
      </dgm:t>
    </dgm:pt>
    <dgm:pt modelId="{63B0DF76-92A7-49C7-A064-C25375099CC1}" type="sibTrans" cxnId="{4C1DA7A0-673B-4F03-B270-63A01CCEF64B}">
      <dgm:prSet/>
      <dgm:spPr/>
      <dgm:t>
        <a:bodyPr/>
        <a:lstStyle/>
        <a:p>
          <a:endParaRPr lang="en-US"/>
        </a:p>
      </dgm:t>
    </dgm:pt>
    <dgm:pt modelId="{9B8838EC-FC57-42A1-BB25-14862B976C17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Full Bundle Adjustment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B4A666-2B48-4DE6-96DA-46924A01C82E}" type="parTrans" cxnId="{A675BD7A-ED64-417A-AE64-FCE23A415B03}">
      <dgm:prSet/>
      <dgm:spPr/>
      <dgm:t>
        <a:bodyPr/>
        <a:lstStyle/>
        <a:p>
          <a:endParaRPr lang="en-US"/>
        </a:p>
      </dgm:t>
    </dgm:pt>
    <dgm:pt modelId="{F236E314-4C6C-44FC-8371-733C83107990}" type="sibTrans" cxnId="{A675BD7A-ED64-417A-AE64-FCE23A415B03}">
      <dgm:prSet/>
      <dgm:spPr/>
      <dgm:t>
        <a:bodyPr/>
        <a:lstStyle/>
        <a:p>
          <a:endParaRPr lang="en-US"/>
        </a:p>
      </dgm:t>
    </dgm:pt>
    <dgm:pt modelId="{4F8E0821-16FC-4064-BDE8-9CD336EE62AF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If the Scene is Planar </a:t>
          </a:r>
        </a:p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Choose H</a:t>
          </a:r>
        </a:p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If not </a:t>
          </a:r>
        </a:p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Choose F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A428DF-7607-4339-BD56-82F5B0FA8AAB}" type="parTrans" cxnId="{127D68EF-1E42-4BB3-BE65-EFAF4B7F99AE}">
      <dgm:prSet/>
      <dgm:spPr/>
      <dgm:t>
        <a:bodyPr/>
        <a:lstStyle/>
        <a:p>
          <a:endParaRPr lang="en-US"/>
        </a:p>
      </dgm:t>
    </dgm:pt>
    <dgm:pt modelId="{2D79E31D-5B53-43C7-84A0-2C034163C53A}" type="sibTrans" cxnId="{127D68EF-1E42-4BB3-BE65-EFAF4B7F99AE}">
      <dgm:prSet/>
      <dgm:spPr/>
      <dgm:t>
        <a:bodyPr/>
        <a:lstStyle/>
        <a:p>
          <a:endParaRPr lang="en-US"/>
        </a:p>
      </dgm:t>
    </dgm:pt>
    <dgm:pt modelId="{4F5D3FF3-AEF1-4A2C-9005-2E9B6FD6E4FE}" type="pres">
      <dgm:prSet presAssocID="{11D8BB3D-3AAE-4D2F-877E-761E2216FF30}" presName="CompostProcess" presStyleCnt="0">
        <dgm:presLayoutVars>
          <dgm:dir/>
          <dgm:resizeHandles val="exact"/>
        </dgm:presLayoutVars>
      </dgm:prSet>
      <dgm:spPr/>
    </dgm:pt>
    <dgm:pt modelId="{5ED558CA-FF35-4931-BBB8-90B2F5581945}" type="pres">
      <dgm:prSet presAssocID="{11D8BB3D-3AAE-4D2F-877E-761E2216FF30}" presName="arrow" presStyleLbl="bgShp" presStyleIdx="0" presStyleCnt="1"/>
      <dgm:spPr/>
    </dgm:pt>
    <dgm:pt modelId="{57FE53A2-3A02-4AF7-89E8-46B6F8E82F5A}" type="pres">
      <dgm:prSet presAssocID="{11D8BB3D-3AAE-4D2F-877E-761E2216FF30}" presName="linearProcess" presStyleCnt="0"/>
      <dgm:spPr/>
    </dgm:pt>
    <dgm:pt modelId="{31428DEF-FAE0-4F3D-8380-E06820FC6AF8}" type="pres">
      <dgm:prSet presAssocID="{78AB858E-ABD0-4E95-B951-AE0C2724E999}" presName="textNode" presStyleLbl="node1" presStyleIdx="0" presStyleCnt="3" custLinFactX="96875" custLinFactNeighborX="100000" custLinFactNeighborY="-1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097200-9832-41A2-B335-9D2D92EA123B}" type="pres">
      <dgm:prSet presAssocID="{63B0DF76-92A7-49C7-A064-C25375099CC1}" presName="sibTrans" presStyleCnt="0"/>
      <dgm:spPr/>
    </dgm:pt>
    <dgm:pt modelId="{41665726-28CD-46D5-B817-D8EC2DA07CD1}" type="pres">
      <dgm:prSet presAssocID="{9B8838EC-FC57-42A1-BB25-14862B976C17}" presName="textNode" presStyleLbl="node1" presStyleIdx="1" presStyleCnt="3" custLinFactX="100195" custLinFactNeighborX="200000" custLinFactNeighborY="-1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89CB05-96EA-4110-B3C4-C61532BF33C9}" type="pres">
      <dgm:prSet presAssocID="{F236E314-4C6C-44FC-8371-733C83107990}" presName="sibTrans" presStyleCnt="0"/>
      <dgm:spPr/>
    </dgm:pt>
    <dgm:pt modelId="{4303883C-C2A6-4C89-8F88-D1F959F3B542}" type="pres">
      <dgm:prSet presAssocID="{4F8E0821-16FC-4064-BDE8-9CD336EE62AF}" presName="textNode" presStyleLbl="node1" presStyleIdx="2" presStyleCnt="3" custLinFactX="-204199" custLinFactNeighborX="-300000" custLinFactNeighborY="-1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904A4E-9693-4014-9996-BC8428A1A3A0}" type="presOf" srcId="{11D8BB3D-3AAE-4D2F-877E-761E2216FF30}" destId="{4F5D3FF3-AEF1-4A2C-9005-2E9B6FD6E4FE}" srcOrd="0" destOrd="0" presId="urn:microsoft.com/office/officeart/2005/8/layout/hProcess9"/>
    <dgm:cxn modelId="{4C1DA7A0-673B-4F03-B270-63A01CCEF64B}" srcId="{11D8BB3D-3AAE-4D2F-877E-761E2216FF30}" destId="{78AB858E-ABD0-4E95-B951-AE0C2724E999}" srcOrd="0" destOrd="0" parTransId="{CC853ED2-664E-4A1B-AB06-CC20B178B2DC}" sibTransId="{63B0DF76-92A7-49C7-A064-C25375099CC1}"/>
    <dgm:cxn modelId="{8F55A1B0-5A6F-416A-87CB-705A35F9639E}" type="presOf" srcId="{4F8E0821-16FC-4064-BDE8-9CD336EE62AF}" destId="{4303883C-C2A6-4C89-8F88-D1F959F3B542}" srcOrd="0" destOrd="0" presId="urn:microsoft.com/office/officeart/2005/8/layout/hProcess9"/>
    <dgm:cxn modelId="{127D68EF-1E42-4BB3-BE65-EFAF4B7F99AE}" srcId="{11D8BB3D-3AAE-4D2F-877E-761E2216FF30}" destId="{4F8E0821-16FC-4064-BDE8-9CD336EE62AF}" srcOrd="2" destOrd="0" parTransId="{18A428DF-7607-4339-BD56-82F5B0FA8AAB}" sibTransId="{2D79E31D-5B53-43C7-84A0-2C034163C53A}"/>
    <dgm:cxn modelId="{F74988C7-C83C-4AEC-9070-F75720674F79}" type="presOf" srcId="{9B8838EC-FC57-42A1-BB25-14862B976C17}" destId="{41665726-28CD-46D5-B817-D8EC2DA07CD1}" srcOrd="0" destOrd="0" presId="urn:microsoft.com/office/officeart/2005/8/layout/hProcess9"/>
    <dgm:cxn modelId="{CA38E861-82F3-4BE7-9A53-EE360DCAD686}" type="presOf" srcId="{78AB858E-ABD0-4E95-B951-AE0C2724E999}" destId="{31428DEF-FAE0-4F3D-8380-E06820FC6AF8}" srcOrd="0" destOrd="0" presId="urn:microsoft.com/office/officeart/2005/8/layout/hProcess9"/>
    <dgm:cxn modelId="{A675BD7A-ED64-417A-AE64-FCE23A415B03}" srcId="{11D8BB3D-3AAE-4D2F-877E-761E2216FF30}" destId="{9B8838EC-FC57-42A1-BB25-14862B976C17}" srcOrd="1" destOrd="0" parTransId="{2BB4A666-2B48-4DE6-96DA-46924A01C82E}" sibTransId="{F236E314-4C6C-44FC-8371-733C83107990}"/>
    <dgm:cxn modelId="{E109B8DA-BD97-41E9-A83C-1F6F180FBE1B}" type="presParOf" srcId="{4F5D3FF3-AEF1-4A2C-9005-2E9B6FD6E4FE}" destId="{5ED558CA-FF35-4931-BBB8-90B2F5581945}" srcOrd="0" destOrd="0" presId="urn:microsoft.com/office/officeart/2005/8/layout/hProcess9"/>
    <dgm:cxn modelId="{F4846D39-E83D-4C20-A771-D5B9425ED795}" type="presParOf" srcId="{4F5D3FF3-AEF1-4A2C-9005-2E9B6FD6E4FE}" destId="{57FE53A2-3A02-4AF7-89E8-46B6F8E82F5A}" srcOrd="1" destOrd="0" presId="urn:microsoft.com/office/officeart/2005/8/layout/hProcess9"/>
    <dgm:cxn modelId="{58B3E0B8-5FFA-4A66-9967-562B1E929490}" type="presParOf" srcId="{57FE53A2-3A02-4AF7-89E8-46B6F8E82F5A}" destId="{31428DEF-FAE0-4F3D-8380-E06820FC6AF8}" srcOrd="0" destOrd="0" presId="urn:microsoft.com/office/officeart/2005/8/layout/hProcess9"/>
    <dgm:cxn modelId="{E49B67E3-B624-420E-B62C-D9111AC9D54C}" type="presParOf" srcId="{57FE53A2-3A02-4AF7-89E8-46B6F8E82F5A}" destId="{3B097200-9832-41A2-B335-9D2D92EA123B}" srcOrd="1" destOrd="0" presId="urn:microsoft.com/office/officeart/2005/8/layout/hProcess9"/>
    <dgm:cxn modelId="{6DF620C6-4A7D-4D94-BEF1-EF37777607E2}" type="presParOf" srcId="{57FE53A2-3A02-4AF7-89E8-46B6F8E82F5A}" destId="{41665726-28CD-46D5-B817-D8EC2DA07CD1}" srcOrd="2" destOrd="0" presId="urn:microsoft.com/office/officeart/2005/8/layout/hProcess9"/>
    <dgm:cxn modelId="{D13D8ADD-1C7C-4E21-AFE5-A6B2A5832BE1}" type="presParOf" srcId="{57FE53A2-3A02-4AF7-89E8-46B6F8E82F5A}" destId="{7389CB05-96EA-4110-B3C4-C61532BF33C9}" srcOrd="3" destOrd="0" presId="urn:microsoft.com/office/officeart/2005/8/layout/hProcess9"/>
    <dgm:cxn modelId="{E21981A9-AF6E-4ED1-8912-E991AAB90529}" type="presParOf" srcId="{57FE53A2-3A02-4AF7-89E8-46B6F8E82F5A}" destId="{4303883C-C2A6-4C89-8F88-D1F959F3B54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F03D2F-2397-44C6-BF41-43A67C34D830}">
      <dsp:nvSpPr>
        <dsp:cNvPr id="0" name=""/>
        <dsp:cNvSpPr/>
      </dsp:nvSpPr>
      <dsp:spPr>
        <a:xfrm>
          <a:off x="1219285" y="0"/>
          <a:ext cx="10363200" cy="569743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8D873-19FD-4260-898D-2A70ADD4E7CE}">
      <dsp:nvSpPr>
        <dsp:cNvPr id="0" name=""/>
        <dsp:cNvSpPr/>
      </dsp:nvSpPr>
      <dsp:spPr>
        <a:xfrm>
          <a:off x="522833" y="1709230"/>
          <a:ext cx="5424487" cy="22789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Find Initial Correspondences </a:t>
          </a:r>
          <a:endParaRPr lang="en-US" sz="4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4083" y="1820480"/>
        <a:ext cx="5201987" cy="2056473"/>
      </dsp:txXfrm>
    </dsp:sp>
    <dsp:sp modelId="{CF428B3F-6DF4-409A-A897-C3FB382E2847}">
      <dsp:nvSpPr>
        <dsp:cNvPr id="0" name=""/>
        <dsp:cNvSpPr/>
      </dsp:nvSpPr>
      <dsp:spPr>
        <a:xfrm>
          <a:off x="6244679" y="1709230"/>
          <a:ext cx="5424487" cy="22789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Parallel Computation of Homography and Fundamental Matrix</a:t>
          </a:r>
          <a:endParaRPr lang="en-US" sz="4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55929" y="1820480"/>
        <a:ext cx="5201987" cy="20564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558CA-FF35-4931-BBB8-90B2F5581945}">
      <dsp:nvSpPr>
        <dsp:cNvPr id="0" name=""/>
        <dsp:cNvSpPr/>
      </dsp:nvSpPr>
      <dsp:spPr>
        <a:xfrm>
          <a:off x="609599" y="0"/>
          <a:ext cx="6908800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28DEF-FAE0-4F3D-8380-E06820FC6AF8}">
      <dsp:nvSpPr>
        <dsp:cNvPr id="0" name=""/>
        <dsp:cNvSpPr/>
      </dsp:nvSpPr>
      <dsp:spPr>
        <a:xfrm>
          <a:off x="2768599" y="1622782"/>
          <a:ext cx="243840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Structure From Motion Recovery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74406" y="1728589"/>
        <a:ext cx="2226786" cy="1955852"/>
      </dsp:txXfrm>
    </dsp:sp>
    <dsp:sp modelId="{41665726-28CD-46D5-B817-D8EC2DA07CD1}">
      <dsp:nvSpPr>
        <dsp:cNvPr id="0" name=""/>
        <dsp:cNvSpPr/>
      </dsp:nvSpPr>
      <dsp:spPr>
        <a:xfrm>
          <a:off x="5549892" y="1622782"/>
          <a:ext cx="243840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Full Bundle Adjustment 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55699" y="1728589"/>
        <a:ext cx="2226786" cy="1955852"/>
      </dsp:txXfrm>
    </dsp:sp>
    <dsp:sp modelId="{4303883C-C2A6-4C89-8F88-D1F959F3B542}">
      <dsp:nvSpPr>
        <dsp:cNvPr id="0" name=""/>
        <dsp:cNvSpPr/>
      </dsp:nvSpPr>
      <dsp:spPr>
        <a:xfrm>
          <a:off x="42074" y="1622782"/>
          <a:ext cx="243840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If the Scene is Planar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Choose H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If not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Choose F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7881" y="1728589"/>
        <a:ext cx="2226786" cy="1955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D333-5F7C-4359-BDC4-63148FEBC58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8394-B609-4D91-8AB8-5F6BFDBA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5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D333-5F7C-4359-BDC4-63148FEBC58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8394-B609-4D91-8AB8-5F6BFDBA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7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D333-5F7C-4359-BDC4-63148FEBC58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8394-B609-4D91-8AB8-5F6BFDBA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8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D333-5F7C-4359-BDC4-63148FEBC58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8394-B609-4D91-8AB8-5F6BFDBA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D333-5F7C-4359-BDC4-63148FEBC58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8394-B609-4D91-8AB8-5F6BFDBA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9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D333-5F7C-4359-BDC4-63148FEBC58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8394-B609-4D91-8AB8-5F6BFDBA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3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D333-5F7C-4359-BDC4-63148FEBC58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8394-B609-4D91-8AB8-5F6BFDBA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8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D333-5F7C-4359-BDC4-63148FEBC58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8394-B609-4D91-8AB8-5F6BFDBA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4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D333-5F7C-4359-BDC4-63148FEBC58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8394-B609-4D91-8AB8-5F6BFDBA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D333-5F7C-4359-BDC4-63148FEBC58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8394-B609-4D91-8AB8-5F6BFDBA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5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D333-5F7C-4359-BDC4-63148FEBC58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8394-B609-4D91-8AB8-5F6BFDBA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2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ED333-5F7C-4359-BDC4-63148FEBC58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28394-B609-4D91-8AB8-5F6BFDBA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0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Monocular Visual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Odometry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Experiment Using ORB-SLAM Library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17838"/>
            <a:ext cx="12192000" cy="3840162"/>
          </a:xfrm>
        </p:spPr>
        <p:txBody>
          <a:bodyPr/>
          <a:lstStyle/>
          <a:p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Farhad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Mirkazemi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sufficiently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is indistinguishable from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magic”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Arthur C. Clarke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14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58825"/>
            <a:ext cx="11391900" cy="1325563"/>
          </a:xfrm>
        </p:spPr>
        <p:txBody>
          <a:bodyPr>
            <a:no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FAST: Features from Accelerated Segment Test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segment test criterion operates by considering a circle of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Sixteen,(</a:t>
                </a:r>
                <a:r>
                  <a:rPr lang="en-US" sz="3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ORB uses 9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pixels around the corner candidate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</a:p>
              <a:p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original detector classifies p as a corner if there exists a set of n contiguous pixels in the circle which are all brighter than the intensity of the candidate pixel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plus a threshold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t,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all darker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−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</a:p>
              <a:p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Further Machine Learning Algorithm process to ensure higher speed for lower size of the circle  </a:t>
                </a:r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501" r="-2667" b="-15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50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38762"/>
            <a:ext cx="10515601" cy="476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0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Harris Filter Augmentation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2100"/>
                <a:ext cx="10515600" cy="4614863"/>
              </a:xfrm>
            </p:spPr>
            <p:txBody>
              <a:bodyPr>
                <a:normAutofit fontScale="55000" lnSpcReduction="20000"/>
              </a:bodyPr>
              <a:lstStyle/>
              <a:p>
                <a:pPr algn="just"/>
                <a:r>
                  <a:rPr lang="en-US" sz="3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target number N of </a:t>
                </a:r>
                <a:r>
                  <a:rPr lang="en-US" sz="3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keypoints</a:t>
                </a:r>
                <a:r>
                  <a:rPr lang="en-US" sz="3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first set the threshold low enough to get more than N </a:t>
                </a:r>
                <a:r>
                  <a:rPr lang="en-US" sz="3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keypoints</a:t>
                </a:r>
                <a:r>
                  <a:rPr lang="en-US" sz="3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order them according to the Harris measure, and pick the top N </a:t>
                </a:r>
                <a:r>
                  <a:rPr lang="en-US" sz="3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points</a:t>
                </a:r>
              </a:p>
              <a:p>
                <a:pPr algn="just"/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FAST does not produce multi-scale features. </a:t>
                </a:r>
                <a:r>
                  <a:rPr lang="en-US" sz="3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ORB employs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scale pyramid of the </a:t>
                </a:r>
                <a:r>
                  <a:rPr lang="en-US" sz="3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</a:t>
                </a:r>
                <a:r>
                  <a:rPr lang="en-US" sz="3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 scale</a:t>
                </a:r>
                <a:r>
                  <a:rPr lang="en-US" sz="3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produce FAST features (filtered by Harris) at each level in the </a:t>
                </a:r>
                <a:r>
                  <a:rPr lang="en-US" sz="3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pyramid</a:t>
                </a:r>
              </a:p>
              <a:p>
                <a:pPr marL="0" indent="0" algn="just">
                  <a:buNone/>
                </a:pPr>
                <a:r>
                  <a:rPr lang="en-US" sz="51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Reminder</a:t>
                </a:r>
                <a:endParaRPr lang="en-US" sz="5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3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spatial derivatives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3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sz="39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Construct structure tensor 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sz="3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9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39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3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900" i="1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39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sz="39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9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3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3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9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39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3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9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39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3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9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3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39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3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900" i="1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39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sz="39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US" sz="39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Harris Response Calculation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3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9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9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3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𝐷𝑒𝑡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𝑇𝑟𝑎𝑐𝑒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Finding the local maxima within the 3 by 3 window </a:t>
                </a:r>
                <a:endParaRPr lang="en-US" sz="3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2100"/>
                <a:ext cx="10515600" cy="4614863"/>
              </a:xfrm>
              <a:blipFill>
                <a:blip r:embed="rId2"/>
                <a:stretch>
                  <a:fillRect l="-1217" t="-2642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ORB Corner Orientation 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ORB uses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simple but effective measure of corner orientation, the </a:t>
                </a:r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intensity </a:t>
                </a:r>
                <a:r>
                  <a:rPr lang="en-US" sz="3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centroid</a:t>
                </a:r>
              </a:p>
              <a:p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moments of a patch: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</m:nary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centroid: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00</m:t>
                              </m:r>
                            </m:sub>
                          </m:sSub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00</m:t>
                              </m:r>
                            </m:sub>
                          </m:sSub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onstruct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vector from the corner’s center, O, to the centroid, OC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Orientation of the Patch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𝑎𝑡𝑎𝑛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2(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0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87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136525"/>
            <a:ext cx="10515600" cy="1325563"/>
          </a:xfrm>
        </p:spPr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ORB Descriptor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2300" y="1117600"/>
                <a:ext cx="10515600" cy="5300663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BRIEF: Binary Robust Independent Elementary Feature</a:t>
                </a:r>
              </a:p>
              <a:p>
                <a:pPr algn="just"/>
                <a:r>
                  <a:rPr lang="en-US" sz="2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binary test: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: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&lt;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   :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charset="0"/>
                                    <a:cs typeface="Times New Roman" panose="02020603050405020304" pitchFamily="18" charset="0"/>
                                  </a:rPr>
                                  <m:t>&gt;</m:t>
                                </m:r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feature is defined as a vector of n-binary test: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=1: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&amp;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=256</m:t>
                          </m:r>
                        </m:e>
                      </m:nary>
                    </m:oMath>
                  </m:oMathPara>
                </a14:m>
                <a:endParaRPr lang="en-US" sz="2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2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rBRIEF</a:t>
                </a:r>
                <a:r>
                  <a:rPr lang="en-US" sz="2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be invariant to in-plane rotation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endParaRPr lang="en-US" sz="2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US" sz="2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ORB discretizes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angle to increments of 2π/30 (12 degrees), and construct a lookup table of precomputed BRIEF patterns. As long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the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keypoint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orientation θ is consistent across views, the correct set of points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Sθ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be used to compute its descriptor. </a:t>
                </a:r>
                <a:endParaRPr lang="en-US" sz="2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2300" y="1117600"/>
                <a:ext cx="10515600" cy="5300663"/>
              </a:xfrm>
              <a:blipFill rotWithShape="0">
                <a:blip r:embed="rId2"/>
                <a:stretch>
                  <a:fillRect l="-638" t="-1264" r="-754" b="-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31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ilscvblog.files.wordpress.com/2013/09/figu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75" y="198437"/>
            <a:ext cx="7553325" cy="562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50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1294107"/>
              </p:ext>
            </p:extLst>
          </p:nvPr>
        </p:nvGraphicFramePr>
        <p:xfrm>
          <a:off x="0" y="1056150"/>
          <a:ext cx="12192000" cy="5697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75000" y="5314411"/>
                <a:ext cx="3048000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00" y="5314411"/>
                <a:ext cx="3048000" cy="5421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00550" y="1921316"/>
                <a:ext cx="3352800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550" y="1921316"/>
                <a:ext cx="3352800" cy="5631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606800" y="6280607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DLT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4508500" y="5856547"/>
            <a:ext cx="381000" cy="470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5683250" y="1557186"/>
            <a:ext cx="393700" cy="4714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79875" y="1135288"/>
            <a:ext cx="403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8-point in Each Iteration RANSAC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2300" y="136525"/>
            <a:ext cx="10515600" cy="1325563"/>
          </a:xfrm>
        </p:spPr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27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998897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2300" y="136525"/>
            <a:ext cx="10515600" cy="1325563"/>
          </a:xfrm>
        </p:spPr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32000" y="1268168"/>
                <a:ext cx="2209800" cy="846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0" y="1268168"/>
                <a:ext cx="2209800" cy="8466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93750" y="4649613"/>
                <a:ext cx="6213475" cy="1947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l-GR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𝜞</m:t>
                              </m:r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    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50" y="4649613"/>
                <a:ext cx="6213475" cy="19475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2250" y="3198166"/>
                <a:ext cx="2209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𝟒𝟓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50" y="3198166"/>
                <a:ext cx="2209800" cy="461665"/>
              </a:xfrm>
              <a:prstGeom prst="rect">
                <a:avLst/>
              </a:prstGeom>
              <a:blipFill>
                <a:blip r:embed="rId9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19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ORB Tracking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4300"/>
                <a:ext cx="11353800" cy="54737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Tracking using motion-only Bundle adjustment as below, having all points in local area is fixed and only the camera pose is to be optimized</a:t>
                </a: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𝑖𝑤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𝑖𝑤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𝑖𝑤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𝐶𝑜𝑠𝑡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Ω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4300"/>
                <a:ext cx="11353800" cy="5473700"/>
              </a:xfrm>
              <a:blipFill>
                <a:blip r:embed="rId2"/>
                <a:stretch>
                  <a:fillRect l="-967" t="-2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1524000" y="2473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41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ORB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tracking was successful for last frame, the algorithm uses a constant velocity motion model to predict the camera pose and perform a guided search of the map points observed in the last frame.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not enough matches were found, it uses a wider search of the map points around their position in the last frame. The pose is then optimized with the found correspondences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3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Monocular Visual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Odometry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5625"/>
            <a:ext cx="11887200" cy="435133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Act of Determining Moving Target Position and Attitude Using Single Camera Image Sequences</a:t>
            </a: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Unique Only Up to A Scale Factor</a:t>
            </a:r>
          </a:p>
          <a:p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07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300"/>
            <a:ext cx="121920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2200"/>
            <a:ext cx="121920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6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0"/>
            <a:ext cx="90424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8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R. Mur-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Artal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M. M.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Montiel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J. D.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Tardos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“ORB-SLAM: a ´ versatile and accurate monocular SLAM system,” IEEE Trans. Robot., vol. 31, no. 5, pp. 1147–1163, 2015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2]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Rublee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Rabaud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Konolige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G.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Bradski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“ORB: an efficient alternative to SIFT or SURF,” in IEEE International Conference on Computer Vision (ICCV), Barcelona, Spain, November 2011, pp. 2564– 2571</a:t>
            </a:r>
          </a:p>
        </p:txBody>
      </p:sp>
    </p:spTree>
    <p:extLst>
      <p:ext uri="{BB962C8B-B14F-4D97-AF65-F5344CB8AC3E}">
        <p14:creationId xmlns:p14="http://schemas.microsoft.com/office/powerpoint/2010/main" val="2182321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063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8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98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Algorithm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Capture Images as Input: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∈{1,2,…}</m:t>
                    </m:r>
                  </m:oMath>
                </a14:m>
                <a:endParaRPr lang="en-US" sz="3600" dirty="0" smtClean="0"/>
              </a:p>
              <a:p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 Camera </a:t>
                </a:r>
                <a:r>
                  <a:rPr lang="en-US" sz="3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Intrinsics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Lens Distortion  Parameters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1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=[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1]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</m:oMath>
                  </m:oMathPara>
                </a14:m>
                <a:endPara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032375"/>
              </a:xfrm>
              <a:blipFill>
                <a:blip r:embed="rId2"/>
                <a:stretch>
                  <a:fillRect l="-1623" t="-3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30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796924"/>
            <a:ext cx="10998200" cy="5895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LensDistortion</a:t>
            </a:r>
          </a:p>
          <a:p>
            <a:pPr marL="0" indent="0">
              <a:buNone/>
            </a:pPr>
            <a:endParaRPr lang="pt-BR" sz="40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Radial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distortion occurs when light rays bend more near the edges of a lens than they do at its optical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</a:p>
          <a:p>
            <a:pPr marL="0" indent="0">
              <a:buNone/>
            </a:pPr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distorted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+ 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distorted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 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+ 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Tangential distortion occurs when the lens and the image plane are not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</a:p>
          <a:p>
            <a:pPr marL="0" indent="0">
              <a:buNone/>
            </a:pP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distorted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 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* 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* 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* (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+ 2 * 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distorted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* (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+ 2 *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+ 2 * 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* 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* </a:t>
            </a:r>
            <a:r>
              <a:rPr lang="es-E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98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 Camera Calibration Algorithm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for the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intrinsics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extrinsics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closed form, assuming that lens distortion is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parameters simultaneously, including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distortion coefficients, using nonlinear least-squares minimization 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Levenberg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–Marquardt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algorithm) setting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estimate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intrinsics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extrinsics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the preceding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tep and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distortion coefficients to zero</a:t>
            </a:r>
          </a:p>
        </p:txBody>
      </p:sp>
    </p:spTree>
    <p:extLst>
      <p:ext uri="{BB962C8B-B14F-4D97-AF65-F5344CB8AC3E}">
        <p14:creationId xmlns:p14="http://schemas.microsoft.com/office/powerpoint/2010/main" val="368927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47800"/>
            <a:ext cx="121920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4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61217"/>
              </p:ext>
            </p:extLst>
          </p:nvPr>
        </p:nvGraphicFramePr>
        <p:xfrm>
          <a:off x="0" y="1"/>
          <a:ext cx="12192000" cy="6858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75617036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452696899"/>
                    </a:ext>
                  </a:extLst>
                </a:gridCol>
              </a:tblGrid>
              <a:tr h="90467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 </a:t>
                      </a:r>
                      <a:r>
                        <a:rPr lang="en-US" sz="2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Iphone</a:t>
                      </a:r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 Camera Parameters </a:t>
                      </a:r>
                    </a:p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125193"/>
                  </a:ext>
                </a:extLst>
              </a:tr>
              <a:tr h="496111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Estimated Value</a:t>
                      </a:r>
                      <a:endParaRPr lang="en-US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222824"/>
                  </a:ext>
                </a:extLst>
              </a:tr>
              <a:tr h="4961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Size</a:t>
                      </a:r>
                      <a:r>
                        <a:rPr lang="pt-BR" sz="24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626"/>
                  </a:ext>
                </a:extLst>
              </a:tr>
              <a:tr h="4961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Size</a:t>
                      </a:r>
                      <a:r>
                        <a:rPr lang="pt-BR" sz="24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243019"/>
                  </a:ext>
                </a:extLst>
              </a:tr>
              <a:tr h="496111">
                <a:tc>
                  <a:txBody>
                    <a:bodyPr/>
                    <a:lstStyle/>
                    <a:p>
                      <a:pPr algn="ctr"/>
                      <a:r>
                        <a:rPr lang="pt-BR" sz="24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pt-BR" sz="24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1890.1946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181569"/>
                  </a:ext>
                </a:extLst>
              </a:tr>
              <a:tr h="496111">
                <a:tc>
                  <a:txBody>
                    <a:bodyPr/>
                    <a:lstStyle/>
                    <a:p>
                      <a:pPr algn="ctr"/>
                      <a:r>
                        <a:rPr lang="pt-BR" sz="2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pt-BR" sz="24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1887.7924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8764"/>
                  </a:ext>
                </a:extLst>
              </a:tr>
              <a:tr h="4961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pt-BR" sz="24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934.0193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616662"/>
                  </a:ext>
                </a:extLst>
              </a:tr>
              <a:tr h="4961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pt-BR" sz="24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524.4038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313198"/>
                  </a:ext>
                </a:extLst>
              </a:tr>
              <a:tr h="4961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pt-BR" sz="24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-0.0935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991831"/>
                  </a:ext>
                </a:extLst>
              </a:tr>
              <a:tr h="4961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pt-BR" sz="24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0.5849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231177"/>
                  </a:ext>
                </a:extLst>
              </a:tr>
              <a:tr h="4961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pt-BR" sz="24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00376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30056"/>
                  </a:ext>
                </a:extLst>
              </a:tr>
              <a:tr h="4961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pt-BR" sz="24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-0.0030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924108"/>
                  </a:ext>
                </a:extLst>
              </a:tr>
              <a:tr h="4961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pt-BR" sz="24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-0.0029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673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74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Feature-Based Algorithm to Detect Points of Interest on Consecutive Images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ORB_SLAM uses ORB Features which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</a:t>
                </a:r>
                <a:r>
                  <a:rPr 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oriented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multi-scale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FAST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600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oFAST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)corners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a </a:t>
                </a:r>
                <a:r>
                  <a:rPr 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256 bits descriptor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associated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10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ORB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Keypoints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and its variants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of choice for finding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keypoints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real-time systems that match visual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features.</a:t>
            </a: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efficient and finds reasonable corner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keypoints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although it must be augmented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Harris corner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reject edges and provide a reasonable score.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keypoint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detectors include an orientation operator (SIFT and SURF are two prominent examples), but FAST does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25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669</Words>
  <Application>Microsoft Office PowerPoint</Application>
  <PresentationFormat>Widescreen</PresentationFormat>
  <Paragraphs>142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Times New Roman</vt:lpstr>
      <vt:lpstr>Office Theme</vt:lpstr>
      <vt:lpstr>A Monocular Visual Odometry Experiment Using ORB-SLAM Library</vt:lpstr>
      <vt:lpstr>Monocular Visual Odometry</vt:lpstr>
      <vt:lpstr>General Algorithm</vt:lpstr>
      <vt:lpstr>PowerPoint Presentation</vt:lpstr>
      <vt:lpstr>Matlab Camera Calibration Algorithm</vt:lpstr>
      <vt:lpstr>PowerPoint Presentation</vt:lpstr>
      <vt:lpstr>PowerPoint Presentation</vt:lpstr>
      <vt:lpstr>General Algorithm</vt:lpstr>
      <vt:lpstr>ORB Keypoints</vt:lpstr>
      <vt:lpstr>FAST: Features from Accelerated Segment Test  </vt:lpstr>
      <vt:lpstr>FAST</vt:lpstr>
      <vt:lpstr>Harris Filter Augmentation</vt:lpstr>
      <vt:lpstr>ORB Corner Orientation </vt:lpstr>
      <vt:lpstr>ORB Descriptor</vt:lpstr>
      <vt:lpstr>PowerPoint Presentation</vt:lpstr>
      <vt:lpstr>Initialization</vt:lpstr>
      <vt:lpstr>Initialization</vt:lpstr>
      <vt:lpstr>ORB Tracking </vt:lpstr>
      <vt:lpstr>ORB Tracking</vt:lpstr>
      <vt:lpstr>Results</vt:lpstr>
      <vt:lpstr>Results</vt:lpstr>
      <vt:lpstr>Results</vt:lpstr>
      <vt:lpstr>PowerPoint Presentation</vt:lpstr>
      <vt:lpstr>References</vt:lpstr>
      <vt:lpstr>PowerPoint Presentation</vt:lpstr>
    </vt:vector>
  </TitlesOfParts>
  <Company>Civil, Environmental and Geodetic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Monocular Visual Odometry Experiment Using ORB-SLAM</dc:title>
  <dc:creator>Seyedfarhad Mirkazemi</dc:creator>
  <cp:lastModifiedBy>Seyedfarhad Mirkazemi</cp:lastModifiedBy>
  <cp:revision>83</cp:revision>
  <dcterms:created xsi:type="dcterms:W3CDTF">2018-04-29T10:00:12Z</dcterms:created>
  <dcterms:modified xsi:type="dcterms:W3CDTF">2018-04-30T16:31:27Z</dcterms:modified>
</cp:coreProperties>
</file>